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 id="2147483712" r:id="rId5"/>
    <p:sldMasterId id="2147483809" r:id="rId6"/>
    <p:sldMasterId id="2147483817" r:id="rId7"/>
  </p:sldMasterIdLst>
  <p:notesMasterIdLst>
    <p:notesMasterId r:id="rId105"/>
  </p:notesMasterIdLst>
  <p:sldIdLst>
    <p:sldId id="2076137525" r:id="rId8"/>
    <p:sldId id="2134805414" r:id="rId9"/>
    <p:sldId id="4255" r:id="rId10"/>
    <p:sldId id="2076137522" r:id="rId11"/>
    <p:sldId id="2502" r:id="rId12"/>
    <p:sldId id="2134804996" r:id="rId13"/>
    <p:sldId id="2134804997" r:id="rId14"/>
    <p:sldId id="2134804972" r:id="rId15"/>
    <p:sldId id="2123258553" r:id="rId16"/>
    <p:sldId id="2076137533" r:id="rId17"/>
    <p:sldId id="2123258560" r:id="rId18"/>
    <p:sldId id="4614" r:id="rId19"/>
    <p:sldId id="2134805390" r:id="rId20"/>
    <p:sldId id="2134805391" r:id="rId21"/>
    <p:sldId id="2134805392" r:id="rId22"/>
    <p:sldId id="2134805417" r:id="rId23"/>
    <p:sldId id="2134805415" r:id="rId24"/>
    <p:sldId id="2076138249" r:id="rId25"/>
    <p:sldId id="2076138250" r:id="rId26"/>
    <p:sldId id="2123259238" r:id="rId27"/>
    <p:sldId id="9060" r:id="rId28"/>
    <p:sldId id="2134805388" r:id="rId29"/>
    <p:sldId id="2076137508" r:id="rId30"/>
    <p:sldId id="2147468791" r:id="rId31"/>
    <p:sldId id="2134805393" r:id="rId32"/>
    <p:sldId id="2134805394" r:id="rId33"/>
    <p:sldId id="2134805395" r:id="rId34"/>
    <p:sldId id="2134805396" r:id="rId35"/>
    <p:sldId id="2134805397" r:id="rId36"/>
    <p:sldId id="2134805398" r:id="rId37"/>
    <p:sldId id="2076138128" r:id="rId38"/>
    <p:sldId id="2134805421" r:id="rId39"/>
    <p:sldId id="4622" r:id="rId40"/>
    <p:sldId id="2134805402" r:id="rId41"/>
    <p:sldId id="2134804993" r:id="rId42"/>
    <p:sldId id="4629" r:id="rId43"/>
    <p:sldId id="2134805403" r:id="rId44"/>
    <p:sldId id="2147468789" r:id="rId45"/>
    <p:sldId id="2147468790" r:id="rId46"/>
    <p:sldId id="2123258554" r:id="rId47"/>
    <p:sldId id="2134805404" r:id="rId48"/>
    <p:sldId id="2134805405" r:id="rId49"/>
    <p:sldId id="2134805406" r:id="rId50"/>
    <p:sldId id="2134805407" r:id="rId51"/>
    <p:sldId id="2134805408" r:id="rId52"/>
    <p:sldId id="2134805409" r:id="rId53"/>
    <p:sldId id="2134805410" r:id="rId54"/>
    <p:sldId id="2134805411" r:id="rId55"/>
    <p:sldId id="2134805412" r:id="rId56"/>
    <p:sldId id="2134805413" r:id="rId57"/>
    <p:sldId id="2076137529" r:id="rId58"/>
    <p:sldId id="2076136843" r:id="rId59"/>
    <p:sldId id="2076137535" r:id="rId60"/>
    <p:sldId id="2147468792" r:id="rId61"/>
    <p:sldId id="4959" r:id="rId62"/>
    <p:sldId id="2076136841" r:id="rId63"/>
    <p:sldId id="2134805381" r:id="rId64"/>
    <p:sldId id="2076136840" r:id="rId65"/>
    <p:sldId id="2134804970" r:id="rId66"/>
    <p:sldId id="2134804988" r:id="rId67"/>
    <p:sldId id="2076136846" r:id="rId68"/>
    <p:sldId id="4933" r:id="rId69"/>
    <p:sldId id="2076136844" r:id="rId70"/>
    <p:sldId id="2076136839" r:id="rId71"/>
    <p:sldId id="4967" r:id="rId72"/>
    <p:sldId id="2134805419" r:id="rId73"/>
    <p:sldId id="2134804969" r:id="rId74"/>
    <p:sldId id="2134805420" r:id="rId75"/>
    <p:sldId id="2123258557" r:id="rId76"/>
    <p:sldId id="2076136845" r:id="rId77"/>
    <p:sldId id="2076136842" r:id="rId78"/>
    <p:sldId id="4923" r:id="rId79"/>
    <p:sldId id="2123258556" r:id="rId80"/>
    <p:sldId id="2103812701" r:id="rId81"/>
    <p:sldId id="2123258555" r:id="rId82"/>
    <p:sldId id="2134804982" r:id="rId83"/>
    <p:sldId id="2134804983" r:id="rId84"/>
    <p:sldId id="2134804980" r:id="rId85"/>
    <p:sldId id="2134804981" r:id="rId86"/>
    <p:sldId id="2134804971" r:id="rId87"/>
    <p:sldId id="2076137517" r:id="rId88"/>
    <p:sldId id="2076137511" r:id="rId89"/>
    <p:sldId id="2134804986" r:id="rId90"/>
    <p:sldId id="2134804987" r:id="rId91"/>
    <p:sldId id="2076137519" r:id="rId92"/>
    <p:sldId id="2134804985" r:id="rId93"/>
    <p:sldId id="2134804984" r:id="rId94"/>
    <p:sldId id="2147468787" r:id="rId95"/>
    <p:sldId id="2147468785" r:id="rId96"/>
    <p:sldId id="2147468786" r:id="rId97"/>
    <p:sldId id="2147468788" r:id="rId98"/>
    <p:sldId id="2134804995" r:id="rId99"/>
    <p:sldId id="2123258549" r:id="rId100"/>
    <p:sldId id="2123258546" r:id="rId101"/>
    <p:sldId id="2123258547" r:id="rId102"/>
    <p:sldId id="2123258548" r:id="rId103"/>
    <p:sldId id="2123258551" r:id="rId104"/>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25AC2C5-6619-4FD1-8C11-3F620034B6E8}">
          <p14:sldIdLst>
            <p14:sldId id="2076137525"/>
            <p14:sldId id="2134805414"/>
          </p14:sldIdLst>
        </p14:section>
        <p14:section name="Azure Security" id="{EFDC189A-7BAF-4609-90DF-52461248F2CE}">
          <p14:sldIdLst>
            <p14:sldId id="4255"/>
            <p14:sldId id="2076137522"/>
            <p14:sldId id="2502"/>
            <p14:sldId id="2134804996"/>
            <p14:sldId id="2134804997"/>
            <p14:sldId id="2134804972"/>
          </p14:sldIdLst>
        </p14:section>
        <p14:section name="SOC Architecture Overview" id="{13DCE607-20E0-40D5-A19D-996DB8F742C2}">
          <p14:sldIdLst>
            <p14:sldId id="2123258553"/>
            <p14:sldId id="2076137533"/>
            <p14:sldId id="2123258560"/>
            <p14:sldId id="4614"/>
            <p14:sldId id="2134805390"/>
            <p14:sldId id="2134805391"/>
            <p14:sldId id="2134805392"/>
            <p14:sldId id="2134805417"/>
            <p14:sldId id="2134805415"/>
            <p14:sldId id="2076138249"/>
            <p14:sldId id="2076138250"/>
            <p14:sldId id="2123259238"/>
            <p14:sldId id="9060"/>
            <p14:sldId id="2134805388"/>
            <p14:sldId id="2076137508"/>
            <p14:sldId id="2147468791"/>
            <p14:sldId id="2134805393"/>
            <p14:sldId id="2134805394"/>
            <p14:sldId id="2134805395"/>
            <p14:sldId id="2134805396"/>
            <p14:sldId id="2134805397"/>
            <p14:sldId id="2134805398"/>
            <p14:sldId id="2076138128"/>
            <p14:sldId id="2134805421"/>
            <p14:sldId id="4622"/>
            <p14:sldId id="2134805402"/>
          </p14:sldIdLst>
        </p14:section>
        <p14:section name="Data Management" id="{F6BF5AA3-1EA6-4D4D-BA3B-73D4D543A238}">
          <p14:sldIdLst>
            <p14:sldId id="2134804993"/>
            <p14:sldId id="4629"/>
            <p14:sldId id="2134805403"/>
            <p14:sldId id="2147468789"/>
            <p14:sldId id="2147468790"/>
            <p14:sldId id="2123258554"/>
            <p14:sldId id="2134805404"/>
            <p14:sldId id="2134805405"/>
            <p14:sldId id="2134805406"/>
            <p14:sldId id="2134805407"/>
            <p14:sldId id="2134805408"/>
            <p14:sldId id="2134805409"/>
            <p14:sldId id="2134805410"/>
            <p14:sldId id="2134805411"/>
            <p14:sldId id="2134805412"/>
            <p14:sldId id="2134805413"/>
          </p14:sldIdLst>
        </p14:section>
        <p14:section name="Sizing &amp; Pricing Guide" id="{10E38C78-4253-46A4-856C-30C09AB31F5D}">
          <p14:sldIdLst>
            <p14:sldId id="2076137529"/>
            <p14:sldId id="2076136843"/>
            <p14:sldId id="2076137535"/>
            <p14:sldId id="2147468792"/>
            <p14:sldId id="4959"/>
            <p14:sldId id="2076136841"/>
            <p14:sldId id="2134805381"/>
            <p14:sldId id="2076136840"/>
            <p14:sldId id="2134804970"/>
            <p14:sldId id="2134804988"/>
            <p14:sldId id="2076136846"/>
            <p14:sldId id="4933"/>
            <p14:sldId id="2076136844"/>
            <p14:sldId id="2076136839"/>
            <p14:sldId id="4967"/>
            <p14:sldId id="2134805419"/>
            <p14:sldId id="2134804969"/>
            <p14:sldId id="2134805420"/>
            <p14:sldId id="2123258557"/>
            <p14:sldId id="2076136845"/>
            <p14:sldId id="2076136842"/>
            <p14:sldId id="4923"/>
          </p14:sldIdLst>
        </p14:section>
        <p14:section name="Defender for IoT" id="{F3AC52B4-B96F-46D6-9614-AC2B208BBBF1}">
          <p14:sldIdLst>
            <p14:sldId id="2123258556"/>
            <p14:sldId id="2103812701"/>
          </p14:sldIdLst>
        </p14:section>
        <p14:section name="AWS Integrations" id="{BA45B312-285D-4E9E-80AE-96BF4AA3C5E4}">
          <p14:sldIdLst>
            <p14:sldId id="2123258555"/>
            <p14:sldId id="2134804982"/>
            <p14:sldId id="2134804983"/>
            <p14:sldId id="2134804980"/>
            <p14:sldId id="2134804981"/>
            <p14:sldId id="2134804971"/>
            <p14:sldId id="2076137517"/>
            <p14:sldId id="2076137511"/>
            <p14:sldId id="2134804986"/>
            <p14:sldId id="2134804987"/>
            <p14:sldId id="2076137519"/>
          </p14:sldIdLst>
        </p14:section>
        <p14:section name="GCP Integrations" id="{C71DBC26-BBCB-4472-BC05-DE8DD313C697}">
          <p14:sldIdLst>
            <p14:sldId id="2134804985"/>
            <p14:sldId id="2134804984"/>
            <p14:sldId id="2147468787"/>
            <p14:sldId id="2147468785"/>
            <p14:sldId id="2147468786"/>
            <p14:sldId id="2147468788"/>
          </p14:sldIdLst>
        </p14:section>
        <p14:section name="Modern Workplace Compliance" id="{B052B61A-04C0-4274-83CC-00C0EA4BEFC7}">
          <p14:sldIdLst>
            <p14:sldId id="2134804995"/>
            <p14:sldId id="2123258549"/>
            <p14:sldId id="2123258546"/>
            <p14:sldId id="2123258547"/>
            <p14:sldId id="2123258548"/>
            <p14:sldId id="21232585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D20301-4287-9041-12C5-ED81E193C2E0}" name="Richard Diver" initials="RD" userId="S::ridive@microsoft.com::1d7465a4-5cd3-4dc8-8db9-565c720ebd9c" providerId="AD"/>
  <p188:author id="{B50FAD89-76DD-423A-B7A9-62183F0B9D6A}" name="Sergio Medina Vallejo" initials="SV" userId="S::smedina@microsoft.com::5e4e006f-bd23-4c8e-a512-901106cf842d" providerId="AD"/>
  <p188:author id="{1E1C3BB5-8A37-C75C-CF40-28E92611F776}" name="Mandana Javaheri" initials="MJ" userId="S::majavahe@microsoft.com::89113b4b-6f0d-49d2-97df-f80eff2c5330" providerId="AD"/>
  <p188:author id="{ACA8B4B5-CF1D-CA30-432D-B8871903132C}" name="Kevin Kisoka" initials="KK" userId="S::kekisoka@microsoft.com::d89b78b3-cb07-4012-b068-5f1ae0a272a1" providerId="AD"/>
  <p188:author id="{B1547FB9-7100-2B5B-B723-F8577410ED4F}" name="Doug Klokow" initials="DK" userId="S::dougkl@microsoft.com::8f810206-8569-40f4-b3cf-6d0b742bdab3" providerId="AD"/>
  <p188:author id="{D0ACFDBE-2CC8-84AB-71A1-E2765AA300C0}" name="Ofer Shezaf" initials="OS" userId="S::ofshezaf@microsoft.com::1d85e0d9-df57-4c62-b634-55f08802ddc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gela Powell" initials="AP" lastIdx="33" clrIdx="0">
    <p:extLst>
      <p:ext uri="{19B8F6BF-5375-455C-9EA6-DF929625EA0E}">
        <p15:presenceInfo xmlns:p15="http://schemas.microsoft.com/office/powerpoint/2012/main" userId="S-1-5-21-1216309865-3539344747-2434043972-1001" providerId="AD"/>
      </p:ext>
    </p:extLst>
  </p:cmAuthor>
  <p:cmAuthor id="2" name="Author" initials="A" lastIdx="367" clrIdx="1"/>
  <p:cmAuthor id="3" name="Mark Bratton (BLUELINE COMMUNICATIONS LLC)" initials="MB(CL" lastIdx="17" clrIdx="2">
    <p:extLst>
      <p:ext uri="{19B8F6BF-5375-455C-9EA6-DF929625EA0E}">
        <p15:presenceInfo xmlns:p15="http://schemas.microsoft.com/office/powerpoint/2012/main" userId="S::v-mbratt@microsoft.com::00fd2df8-cc77-4b4c-8de7-89fe2b7ef8e3" providerId="AD"/>
      </p:ext>
    </p:extLst>
  </p:cmAuthor>
  <p:cmAuthor id="4" name="Catherine Geiger" initials="CG" lastIdx="2" clrIdx="3">
    <p:extLst>
      <p:ext uri="{19B8F6BF-5375-455C-9EA6-DF929625EA0E}">
        <p15:presenceInfo xmlns:p15="http://schemas.microsoft.com/office/powerpoint/2012/main" userId="53cdc6cb8613cea0" providerId="Windows Live"/>
      </p:ext>
    </p:extLst>
  </p:cmAuthor>
  <p:cmAuthor id="5" name="Richard Diver" initials="RD" lastIdx="1" clrIdx="4">
    <p:extLst>
      <p:ext uri="{19B8F6BF-5375-455C-9EA6-DF929625EA0E}">
        <p15:presenceInfo xmlns:p15="http://schemas.microsoft.com/office/powerpoint/2012/main" userId="S::ridive@microsoft.com::1d7465a4-5cd3-4dc8-8db9-565c720ebd9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CE"/>
    <a:srgbClr val="FF8C00"/>
    <a:srgbClr val="FFB3B3"/>
    <a:srgbClr val="FFFFFF"/>
    <a:srgbClr val="282828"/>
    <a:srgbClr val="005A9F"/>
    <a:srgbClr val="D09E00"/>
    <a:srgbClr val="707270"/>
    <a:srgbClr val="4078CC"/>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D594C-4CFA-4EC5-90F0-12EEFE2219EB}" v="5" dt="2023-02-17T16:27:54.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09" autoAdjust="0"/>
  </p:normalViewPr>
  <p:slideViewPr>
    <p:cSldViewPr snapToGrid="0">
      <p:cViewPr varScale="1">
        <p:scale>
          <a:sx n="76" d="100"/>
          <a:sy n="76" d="100"/>
        </p:scale>
        <p:origin x="1086" y="51"/>
      </p:cViewPr>
      <p:guideLst/>
    </p:cSldViewPr>
  </p:slideViewPr>
  <p:notesTextViewPr>
    <p:cViewPr>
      <p:scale>
        <a:sx n="1" d="1"/>
        <a:sy n="1" d="1"/>
      </p:scale>
      <p:origin x="0" y="-8091"/>
    </p:cViewPr>
  </p:notesTextViewPr>
  <p:sorterViewPr>
    <p:cViewPr>
      <p:scale>
        <a:sx n="100" d="100"/>
        <a:sy n="100" d="100"/>
      </p:scale>
      <p:origin x="0" y="-3507"/>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microsoft.com/office/2018/10/relationships/authors" Target="authors.xml"/><Relationship Id="rId16" Type="http://schemas.openxmlformats.org/officeDocument/2006/relationships/slide" Target="slides/slide9.xml"/><Relationship Id="rId107" Type="http://schemas.openxmlformats.org/officeDocument/2006/relationships/presProps" Target="presProp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viewProps" Target="view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commentAuthors" Target="commentAuthor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heme" Target="theme/theme1.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1-01-28T07:02:19.508"/>
    </inkml:context>
    <inkml:brush xml:id="br0">
      <inkml:brushProperty name="width" value="0.05292" units="cm"/>
      <inkml:brushProperty name="height" value="0.05292" units="cm"/>
      <inkml:brushProperty name="color" value="#7030A0"/>
    </inkml:brush>
  </inkml:definitions>
  <inkml:trace contextRef="#ctx0" brushRef="#br0">5283 9533 100 0,'-3'-10'0'0,"-1"0"2"0,4 4 3 0,-3 3-7 15,-1 0 0-15,1 0-5 16,-4 3 2-16,0 0 20 16,-8 0 12-16,-7 0 0 15,5 0-1-15,-2 0-8 16,5 0-1-16,0 0-10 15,2 6-4-15,5 3-2 16,0 1-6-16,4 6-1 0,3 3 0 16,0 7 4-16,0 6 3 15,3 3 4-15,1 7 4 16,-1 3 2-16,1 6-1 0,4 3 1 16,-5 10-2-1,1 12 0-15,-1 11 1 0,-3 6 1 16,0-3-1-16,0 9 1 15,-3 3-2-15,-1 4 2 16,-4-4-2-16,1 3 0 16,4 7 1-16,-4-6 1 15,3-4-8-15,1-9-1 16,-8-7-2-16,4-6 2 16,-1-10-1-16,1-8-1 15,0-11-2-15,3-10 1 16,1-9-1-16,-1-3 0 0,1-10 2 15,-1-3 0-15,4-3-5 16,0-3-1-16,0-4 0 16,0 0 2-16,0-3-1 15,0 0 4-15,-3-3 0 16,-1 0 1-16,4 0-3 16,-7 0 2-16,-1 0-1 15,1 0 0-15,-4 0 4 16,1 0 1-16,-1 0-1 15,-4-3 1-15,-3-3-2 16,4-10 2-16,-1-7-2 16,1-5 2-16,0-7-4 15,0-1 0-15,-1-2-1 0,4 0 0 16,1 6 6-16,-5 6 2 16,7 10-2-16,1 3-3 15,11 13-7 1,4 10 1-16,-1 2 0 15,4 5 3-15,-4 2 1 16,0 7 3-16,0 5 3 16,-4 8 2-16,5 6 1 15,-8 6-4-15,0 0-3 16,0 0 2-16,0-3 0 16,0-6 3-16,0-8 3 15,0-4 0-15,7-8 2 16,0-6-4-16,4-6-2 15,3-10-2-15,8-13 0 0,10-16-13 16,4-16-3-16,8-25-5 16,10-17-2-16,-4-12-2 15,4-6-1-15,-4-1-16 16,-3 7-5-16,-11 26-23 16,7-23-21-1,-3 3 33-15</inkml:trace>
  <inkml:trace contextRef="#ctx0" brushRef="#br0" timeOffset="459.47">4888 10313 280 0,'-15'10'104'0,"12"-10"-81"0,3 0-4 0,0 0-6 15,3-7-12-15,1-2-1 0,7-11 0 16,3-11 2-16,4-11-1 16,4-9-1-16,3-10 1 0,4-10-6 15,-4-8 1-15,1-11-9 16,-2 7-4-16,2 6 17 16,2 14 11-16,-9 8-6 15,2 17-5-15,4 19-5 16,4 19 0-16,7 15 5 15,-11 21 4-15,4 8-3 16,-1 4-1-16,1-3-11 16,-7-7-3-16,3-8-53 15,-3-5-20-15,-8-19-2 16</inkml:trace>
  <inkml:trace contextRef="#ctx0" brushRef="#br0" timeOffset="150246.51">455 2321 340 0,'25'9'2'0,"-21"-6"3"0,3 4 2 15,7-1 1-15,1 0-4 16,7 5-1-16,6-11-1 16,15 0-2-16,18 0 1 0,8 0-4 15,10 0 2-15,15 3-1 16,13 0 0-16,12 3 2 15,0 0 0-15,21 1 0 16,8-7 0-16,-1-10 0 16,15-5 0-16,8-5 4 15,9-2 5-15,12-1-3 16,4 1 2-16,24 9-3 16,-7-3 2-16,22 6-4 15,-4 1-2-15,18-1 0 16,-3 1-1-16,11 0-3 15,-8-5 2-15,8 2 1 0,3-4 0 16,0-1 6-16,17 5 4 16,2 5-3-16,16 7 1 15,5 4-5-15,3 2-2 16,11 9 0-16,-3-4 1 16,-4-8-3-16,13 6 0 15,-5-5-1-15,-1-1 0 16,14 3 2-16,5-3 2 15,-2 7-1-15,20 6 2 16,13 9-2-16,68 5 2 16,-24 5 2-16,-11-1 4 0,0 2-4 15,-1 3-3 1,-6 1 3-16,0-1 1 16,3 3 0-16,7-13-1 0,11-4-3 15,1-6-2-15,6-2 14 16,4 1 5-16,4 1-9 15,6 4-3-15,9 2-7 16,1 4-1-16,9-2-1 16,7-5 0-16,4-4 2 15,0-1 2-15,3 2 8 16,-7 3 3-16,-7-2-11 16,3 5-5-16,-4-9 7 15,1 0 4-15,-7 0-6 0,-1-4 0 16,-6-1-9-1,-5-2 0-15,1 0 5 0,-4 4 6 16,-3 1-2 0,0-5 1-16,-1 0 1 0,-3-9 2 15,-7-6-3-15,3 3-2 16,-3-6 0-16,-8 4-1 16,-13-1 0-16,-8-3 2 15,7-4 3-15,7-6 4 16,-3-7 5-16,-11-3 3 15,-14-5-9-15,-1 1-4 16,-20 11-1-16,-23-1 0 16,-11 11-4-16,-28-4 1 15,-22 4-22-15,-36 1-10 0,-32-1-28 16,-28-1-12 0,-37 1-31-16,-26-2-10 0,-38 5 17 15</inkml:trace>
  <inkml:trace contextRef="#ctx0" brushRef="#br0" timeOffset="152949.31">1412 11100 160 0,'-22'12'60'0,"15"-12"-47"0,4 7 8 15,-1-3 0-15,-3-1-7 16,0 0 0-16,0 3 0 15,3-3 2-15,-4 0-9 16,5 0 7-16,-1 1 3 0,1-1-5 16,-1 0 1-16,1 0-8 15,3-3-3-15,0 0-6 16,3 0 0-16,1 0 2 0,6 0 3 16,6 0-2-16,5-3 0 15,8 3 1-15,-1 0 0 16,5 0-5-16,10 0 1 15,15 3 2-15,3 0 1 16,10 0-2-16,12-3 2 16,-3 0 1-16,16-3 0 15,17-3 0-15,-2-4 2 16,7-2 1-16,19-1 3 16,8-3-1-16,1 3 2 15,24 4-4-15,2-1 0 0,9 0 1 16,12 1 0-16,-2-1 0 15,21 4 0-15,-7-4 2 16,19 4 1-16,-1 0-6 16,18 2-2-16,-4 1 4 15,8 3 5-15,7-3-2 16,7 3-1-16,61 3 0 16,-21 0 1-16,6 4-1 15,-9-1 2-15,-1 7-2 16,7-1 0-16,-4 5-1 15,12 2 2-15,-1 0-3 16,-3 1 0-16,15-5 1 16,-8-2 2-16,3-7-1 15,11-3 2-15,1-3 2 16,-8-3 2-16,15 0-1 16,-1 0-1-16,1 0-3 0,3 3-1 15,18 0-6-15,-10-4-1 16,-4 1-4-16,10-3-1 15,1-3 8-15,-11-1 4 16,0 0-7-16,14-3 0 16,-3 1 4-16,-5-1 4 15,12 3-8-15,3 4-3 16,1-1 7-16,-4 1 3 16,3 3-7-16,8 0-3 15,-8-4 5-15,-3 1 4 16,7 3-2-16,3 0-1 0,-7-1 2 15,2-2 0-15,2 2-1 16,10 1 1-16,-7-3-2 16,-6 0 2-16,0 3-4 15,10 3 0-15,-11 0 1 16,0 3 2-16,1 3-3 16,-1 0 0-16,-7-3 1 15,-10 1 2-15,3 2-1 16,-4 1-1-16,-7-1 1 15,5 4-1-15,1-1 0 16,-5 1 0-16,-4-1 0 16,10-2 0-16,-10 0 6 15,-12-4 4-15,12-3 1 16,-15 0 1-16,-7 0-4 0,4 0-3 16,-4 0-2-1,-4 0 0-15,0-3-2 0,-17-1-1 16,-4 1 1-16,-15-4-1 15,0 1 0-15,-17-1 0 16,-4 4 2-16,-14-3 3 16,0 3-2-16,-16 0 0 15,-6 3-1-15,-11 3 1 16,-21-3-2-16,-8 3-1 16,-11 0 1-16,-17 3 1 15,-8-2 5-15,-6-1 6 16,-5 3-3-16,-14 1 2 15,-6 0-7-15,-9-4-3 16,-10 3-15-16,-4-3-4 16,-14 3-40-16,-18 4-17 0,-39 10-99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smtClean="0"/>
              <a:t>‹#›</a:t>
            </a:fld>
            <a:endParaRPr lang="en-US"/>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echcommunity.microsoft.com/t5/azure-sentinel/protecting-mssp-s-intellectual-property-in-azure-sentinel/ba-p/1420941"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ka.ms/SecurityRoles" TargetMode="External"/><Relationship Id="rId7" Type="http://schemas.openxmlformats.org/officeDocument/2006/relationships/hyperlink" Target="https://aka.ms/benchmarkdoc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aka.ms/azuresecuritytop10" TargetMode="External"/><Relationship Id="rId5" Type="http://schemas.openxmlformats.org/officeDocument/2006/relationships/hyperlink" Target="https://aka.ms/humanoperated" TargetMode="External"/><Relationship Id="rId4" Type="http://schemas.openxmlformats.org/officeDocument/2006/relationships/hyperlink" Target="https://aka.ms/sparoadmap"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ka.ms/SecurityRoles" TargetMode="External"/><Relationship Id="rId7" Type="http://schemas.openxmlformats.org/officeDocument/2006/relationships/hyperlink" Target="https://aka.ms/benchmarkdoc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aka.ms/azuresecuritytop10" TargetMode="External"/><Relationship Id="rId5" Type="http://schemas.openxmlformats.org/officeDocument/2006/relationships/hyperlink" Target="https://aka.ms/humanoperated" TargetMode="External"/><Relationship Id="rId4" Type="http://schemas.openxmlformats.org/officeDocument/2006/relationships/hyperlink" Target="https://aka.ms/sparoadmap"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azure/data-explor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SecurityRol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echcommunity.microsoft.com/t5/microsoft-defender-atp/multi-tenant-access-for-managed-security-service-providers/ba-p/1533440"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docs.microsoft.com/en-us/partner-center/permissions-overview" TargetMode="External"/><Relationship Id="rId3" Type="http://schemas.openxmlformats.org/officeDocument/2006/relationships/hyperlink" Target="https://docs.microsoft.com/en-us/partner-center/submit-osa-claim" TargetMode="External"/><Relationship Id="rId7" Type="http://schemas.openxmlformats.org/officeDocument/2006/relationships/hyperlink" Target="https://docs.microsoft.com/en-us/partner-center/compare-azure-offer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docs.microsoft.com/en-us/partner-center/partner-earned-credit" TargetMode="External"/><Relationship Id="rId5" Type="http://schemas.openxmlformats.org/officeDocument/2006/relationships/hyperlink" Target="https://docs.microsoft.com/en-us/partner-center/pac-to-pc-overview" TargetMode="External"/><Relationship Id="rId4" Type="http://schemas.openxmlformats.org/officeDocument/2006/relationships/hyperlink" Target="https://docs.microsoft.com/en-us/partner-center/csp-overview"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architecture/solution-ideas/articles/monitor-azure-data-explorer"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security/compass/microsoft-security-compass-introduction"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zure.microsoft.com/en-us/pricing/details/azure-sentinel/?OCID=AID2100131_SEM_bad1e46f7c5e1fe016fe8449b6290296:G:s&amp;ef_id=bad1e46f7c5e1fe016fe8449b6290296:G:s&amp;msclkid=bad1e46f7c5e1fe016fe8449b6290296"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techcommunity.microsoft.com%2Ft5%2Fmicrosoft-365-defender%2Fblog-series-limitless-advanced-hunting-with-azure-data-explorer%2Fba-p%2F2328705&amp;data=04%7C01%7CRichard.Diver%40microsoft.com%7C021976a6d90e4691d8fa08d9133fada9%7C72f988bf86f141af91ab2d7cd011db47%7C1%7C0%7C637561986480675969%7CUnknown%7CTWFpbGZsb3d8eyJWIjoiMC4wLjAwMDAiLCJQIjoiV2luMzIiLCJBTiI6Ik1haWwiLCJXVCI6Mn0%3D%7C1000&amp;sdata=rLkyKB9Qpx1hluYs6IHgxaB6CpNcGQiTZ1ZA51GJk1A%3D&amp;reserved=0"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echcommunity.microsoft.com/t5/azure-sentinel/using-azure-data-explorer-for-long-term-retention-of-azure/ba-p/1883947"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azure-monitor/platform/data-collection-rule-overview"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azure/logic-apps/logic-apps-pricin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cloud-app-security/proxy-deployment-aad"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sdxcentral.com/articles/news/palo-alto-networks-hacks-aws-exposes-multi-million-dollar-misconfigurations/2020/10/" TargetMode="External"/><Relationship Id="rId7" Type="http://schemas.openxmlformats.org/officeDocument/2006/relationships/hyperlink" Target="https://www.linkedin.com/pulse/one-aws-account-multiple-accounts-iam-strategies-anuj-varma/"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www.youtube.com/watch?time_continue=452&amp;v=XW5amgAuRIo&amp;feature=emb_logo" TargetMode="External"/><Relationship Id="rId5" Type="http://schemas.openxmlformats.org/officeDocument/2006/relationships/hyperlink" Target="https://docs.aws.amazon.com/singlesignon/latest/userguide/azure-ad-idp.html" TargetMode="External"/><Relationship Id="rId4" Type="http://schemas.openxmlformats.org/officeDocument/2006/relationships/hyperlink" Target="https://docs.microsoft.com/en-us/azure/active-directory/saas-apps/amazon-web-service-tutorial"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cloud-app-security/connect-aws-to-microsoft-cloud-app-security"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youtube.com/watch?v=bSH-JOKl2Kk"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youtube.com/watch?v=bSH-JOKl2Kk"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cloud.google.com/iam/docs/overview"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s://cloud.google.com/resource-manager/docs/access-control-proj" TargetMode="External"/><Relationship Id="rId5" Type="http://schemas.openxmlformats.org/officeDocument/2006/relationships/hyperlink" Target="https://cloud.google.com/resource-manager/docs/access-control-folders" TargetMode="External"/><Relationship Id="rId4" Type="http://schemas.openxmlformats.org/officeDocument/2006/relationships/hyperlink" Target="https://cloud.google.com/resource-manager/docs/access-control-org"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cloud.google.com/architecture/identity/overview-google-authentication#google_identitie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98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Two key points to articulate here:</a:t>
            </a:r>
          </a:p>
          <a:p>
            <a:endParaRPr lang="en-US"/>
          </a:p>
          <a:p>
            <a:pPr marL="342900" indent="-342900">
              <a:buAutoNum type="arabicPeriod"/>
            </a:pPr>
            <a:r>
              <a:rPr lang="en-US"/>
              <a:t>Can collect data from any source including:</a:t>
            </a:r>
          </a:p>
          <a:p>
            <a:pPr marL="809244" lvl="1" indent="-342900">
              <a:buAutoNum type="arabicPeriod"/>
            </a:pPr>
            <a:r>
              <a:rPr lang="en-US"/>
              <a:t>Azure / Office 365</a:t>
            </a:r>
          </a:p>
          <a:p>
            <a:pPr marL="809244" lvl="1" indent="-342900">
              <a:buAutoNum type="arabicPeriod"/>
            </a:pPr>
            <a:r>
              <a:rPr lang="en-US"/>
              <a:t>Any IaaS/PaaS/SaaS solution</a:t>
            </a:r>
          </a:p>
          <a:p>
            <a:pPr marL="809244" lvl="1" indent="-342900">
              <a:buAutoNum type="arabicPeriod"/>
            </a:pPr>
            <a:r>
              <a:rPr lang="en-US"/>
              <a:t>On-premises (hybrid cloud)</a:t>
            </a:r>
          </a:p>
          <a:p>
            <a:pPr marL="809244" lvl="1" indent="-342900">
              <a:buAutoNum type="arabicPeriod"/>
            </a:pPr>
            <a:endParaRPr lang="en-US"/>
          </a:p>
          <a:p>
            <a:pPr marL="342900" indent="-342900">
              <a:buAutoNum type="arabicPeriod"/>
            </a:pPr>
            <a:endParaRPr lang="en-US"/>
          </a:p>
          <a:p>
            <a:pPr marL="342900" indent="-342900">
              <a:buAutoNum type="arabicPeriod"/>
            </a:pPr>
            <a:r>
              <a:rPr lang="en-US"/>
              <a:t>Data ALWAYS goes into the customers tenant, never into the MSSP tenant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739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Protecting MSSP IP: </a:t>
            </a:r>
            <a:r>
              <a:rPr lang="en-US" sz="1400" dirty="0">
                <a:effectLst/>
                <a:latin typeface="Segoe UI" panose="020B0502040204020203" pitchFamily="34" charset="0"/>
                <a:hlinkClick r:id="rId3"/>
              </a:rPr>
              <a:t>https://techcommunity.microsoft.com/t5/azure-sentinel/protecting-mssp-s-intellectual-property-in-azure-sentinel/ba-p/1420941</a:t>
            </a:r>
            <a:endParaRPr lang="en-US" sz="1400" dirty="0">
              <a:effectLst/>
              <a:latin typeface="Arial" panose="020B0604020202020204" pitchFamily="34" charset="0"/>
            </a:endParaRPr>
          </a:p>
          <a:p>
            <a:endParaRPr lang="en-US" dirty="0"/>
          </a:p>
          <a:p>
            <a:r>
              <a:rPr lang="en-US" dirty="0"/>
              <a:t>This next design articulates the split of identities on the left, as well as the discussion point of using Microsoft Sentinel in the partner tenant to build out their rules and queries prior to running against their customers (could use dev/test environment for this).</a:t>
            </a:r>
          </a:p>
          <a:p>
            <a:endParaRPr lang="en-US" dirty="0"/>
          </a:p>
          <a:p>
            <a:r>
              <a:rPr lang="en-US" dirty="0"/>
              <a:t>The next point to articulate is the identity integration between the MSSP and the customer:</a:t>
            </a:r>
          </a:p>
          <a:p>
            <a:pPr marL="342900" indent="-342900">
              <a:buAutoNum type="arabicPeriod"/>
            </a:pPr>
            <a:r>
              <a:rPr lang="en-US" dirty="0"/>
              <a:t>B2B invites only, using entitlement management to automate (when it supports Roles)</a:t>
            </a:r>
          </a:p>
          <a:p>
            <a:pPr marL="342900" indent="-342900">
              <a:buAutoNum type="arabicPeriod"/>
            </a:pPr>
            <a:r>
              <a:rPr lang="en-US" dirty="0"/>
              <a:t>No need to create/delete accounts in the customers tenant, however, there could be a good design practice to create a “</a:t>
            </a:r>
            <a:r>
              <a:rPr lang="en-US" dirty="0" err="1"/>
              <a:t>firecall</a:t>
            </a:r>
            <a:r>
              <a:rPr lang="en-US" dirty="0"/>
              <a:t> account” in the customer tenant in case of emergency access is required (cloud only account, highly monitored for mis-use, may not have CA policy applied if MFA outage is a concern)</a:t>
            </a:r>
          </a:p>
          <a:p>
            <a:pPr marL="342900" indent="-342900">
              <a:buAutoNum type="arabicPeriod"/>
            </a:pPr>
            <a:r>
              <a:rPr lang="en-US" dirty="0"/>
              <a:t>This works well for an MSSP that has a regular turnover (15-30% per year) as they can automate the </a:t>
            </a:r>
          </a:p>
          <a:p>
            <a:pPr marL="342900" indent="-342900">
              <a:buAutoNum type="arabicPeriod"/>
            </a:pPr>
            <a:r>
              <a:rPr lang="en-US" dirty="0"/>
              <a:t>Also provides the key benefit of obfuscation of their team's identities to their customers</a:t>
            </a:r>
          </a:p>
          <a:p>
            <a:endParaRPr lang="en-US" dirty="0"/>
          </a:p>
          <a:p>
            <a:r>
              <a:rPr lang="en-US" dirty="0"/>
              <a:t>Reiterate that the Microsoft Sentinel instance on the left will NEVER contain customer data.</a:t>
            </a:r>
          </a:p>
          <a:p>
            <a:endParaRPr lang="en-US" dirty="0"/>
          </a:p>
          <a:p>
            <a:r>
              <a:rPr lang="en-US" dirty="0"/>
              <a:t>Customer data ALWAYS stays in the customer tenant on the right (see next page)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237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Two key points to articulate here:</a:t>
            </a:r>
          </a:p>
          <a:p>
            <a:endParaRPr lang="en-US"/>
          </a:p>
          <a:p>
            <a:pPr marL="342900" indent="-342900">
              <a:buAutoNum type="arabicPeriod"/>
            </a:pPr>
            <a:r>
              <a:rPr lang="en-US"/>
              <a:t>Can collect data from any source including:</a:t>
            </a:r>
          </a:p>
          <a:p>
            <a:pPr marL="809244" lvl="1" indent="-342900">
              <a:buAutoNum type="arabicPeriod"/>
            </a:pPr>
            <a:r>
              <a:rPr lang="en-US"/>
              <a:t>Azure / Office 365</a:t>
            </a:r>
          </a:p>
          <a:p>
            <a:pPr marL="809244" lvl="1" indent="-342900">
              <a:buAutoNum type="arabicPeriod"/>
            </a:pPr>
            <a:r>
              <a:rPr lang="en-US"/>
              <a:t>Any IaaS/PaaS/SaaS solution</a:t>
            </a:r>
          </a:p>
          <a:p>
            <a:pPr marL="809244" lvl="1" indent="-342900">
              <a:buAutoNum type="arabicPeriod"/>
            </a:pPr>
            <a:r>
              <a:rPr lang="en-US"/>
              <a:t>On-premises (hybrid cloud)</a:t>
            </a:r>
          </a:p>
          <a:p>
            <a:pPr marL="809244" lvl="1" indent="-342900">
              <a:buAutoNum type="arabicPeriod"/>
            </a:pPr>
            <a:endParaRPr lang="en-US"/>
          </a:p>
          <a:p>
            <a:pPr marL="342900" indent="-342900">
              <a:buAutoNum type="arabicPeriod"/>
            </a:pPr>
            <a:endParaRPr lang="en-US"/>
          </a:p>
          <a:p>
            <a:pPr marL="342900" indent="-342900">
              <a:buAutoNum type="arabicPeriod"/>
            </a:pPr>
            <a:r>
              <a:rPr lang="en-US"/>
              <a:t>Data ALWAYS goes into the customers tenant, never into the MSSP tenant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989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dirty="0"/>
              <a:t>SOC in a Box Workbook:  https://github.com/rinure-msft/Azure-Sentinel/blob/master/Workbooks/SOCProcessFramework.json </a:t>
            </a:r>
          </a:p>
          <a:p>
            <a:endParaRPr lang="en-US" dirty="0"/>
          </a:p>
          <a:p>
            <a:r>
              <a:rPr lang="en-US" dirty="0"/>
              <a:t>Roles/Responsibility as organizational functions </a:t>
            </a:r>
            <a:r>
              <a:rPr kumimoji="0" lang="en-US" b="0" i="0" u="none" strike="noStrike" kern="1200" cap="none" spc="0" normalizeH="0" baseline="0" noProof="0" dirty="0">
                <a:ln>
                  <a:noFill/>
                </a:ln>
                <a:solidFill>
                  <a:srgbClr val="1A1A1A"/>
                </a:solidFill>
                <a:effectLst/>
                <a:uLnTx/>
                <a:uFillTx/>
                <a:hlinkClick r:id="rId3"/>
              </a:rPr>
              <a:t>https://aka.ms/SecurityRoles</a:t>
            </a:r>
            <a:r>
              <a:rPr kumimoji="0" lang="en-US" b="0" i="0" u="none" strike="noStrike" kern="1200" cap="none" spc="0" normalizeH="0" baseline="0" noProof="0" dirty="0">
                <a:ln>
                  <a:noFill/>
                </a:ln>
                <a:solidFill>
                  <a:srgbClr val="1A1A1A"/>
                </a:solidFill>
                <a:effectLst/>
                <a:uLnTx/>
                <a:uFillTx/>
              </a:rPr>
              <a:t> </a:t>
            </a:r>
          </a:p>
          <a:p>
            <a:endParaRPr lang="en-US" sz="1800" dirty="0"/>
          </a:p>
          <a:p>
            <a:r>
              <a:rPr lang="en-US" dirty="0"/>
              <a:t>Security guidance mapped to these functions includes</a:t>
            </a:r>
          </a:p>
          <a:p>
            <a:pPr marL="285750" indent="-285750">
              <a:buFont typeface="Arial" panose="020B0604020202020204" pitchFamily="34" charset="0"/>
              <a:buChar char="•"/>
            </a:pPr>
            <a:r>
              <a:rPr lang="en-US" sz="1800" dirty="0">
                <a:latin typeface="+mj-lt"/>
              </a:rPr>
              <a:t>Securing Privileged Access – Rapid Modernization Plan (</a:t>
            </a:r>
            <a:r>
              <a:rPr lang="en-US" sz="1800" dirty="0" err="1">
                <a:latin typeface="+mj-lt"/>
              </a:rPr>
              <a:t>RaMP</a:t>
            </a:r>
            <a:r>
              <a:rPr lang="en-US" sz="1800" dirty="0">
                <a:latin typeface="+mj-lt"/>
              </a:rPr>
              <a:t>)</a:t>
            </a:r>
            <a:br>
              <a:rPr lang="en-US" sz="1800" dirty="0">
                <a:latin typeface="+mj-lt"/>
              </a:rPr>
            </a:br>
            <a:r>
              <a:rPr lang="en-US" sz="1800" dirty="0">
                <a:hlinkClick r:id="rId4"/>
              </a:rPr>
              <a:t>https://aka.ms/sparoadmap</a:t>
            </a:r>
            <a:endParaRPr lang="en-US" sz="1800" dirty="0"/>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dirty="0">
                <a:latin typeface="+mj-lt"/>
              </a:rPr>
              <a:t>Human Operated Ransomware – Mitigation Plan</a:t>
            </a:r>
            <a:br>
              <a:rPr lang="en-US" sz="1800" dirty="0">
                <a:latin typeface="+mj-lt"/>
              </a:rPr>
            </a:br>
            <a:r>
              <a:rPr lang="en-US" sz="1800" dirty="0">
                <a:hlinkClick r:id="rId5"/>
              </a:rPr>
              <a:t>https://aka.ms/humanoperated</a:t>
            </a:r>
            <a:r>
              <a:rPr lang="en-US" sz="1800" dirty="0"/>
              <a:t> </a:t>
            </a:r>
            <a:br>
              <a:rPr lang="en-US" sz="1800" dirty="0"/>
            </a:br>
            <a:endParaRPr lang="en-US" sz="1800" dirty="0"/>
          </a:p>
          <a:p>
            <a:pPr marL="285750" indent="-285750">
              <a:buFont typeface="Arial" panose="020B0604020202020204" pitchFamily="34" charset="0"/>
              <a:buChar char="•"/>
            </a:pPr>
            <a:r>
              <a:rPr lang="en-US" sz="1800" dirty="0">
                <a:latin typeface="+mj-lt"/>
              </a:rPr>
              <a:t>Azure Security Top 10</a:t>
            </a:r>
            <a:br>
              <a:rPr lang="en-US" sz="1800" dirty="0">
                <a:latin typeface="+mj-lt"/>
              </a:rPr>
            </a:br>
            <a:r>
              <a:rPr lang="en-US" sz="1800" dirty="0">
                <a:hlinkClick r:id="rId6"/>
              </a:rPr>
              <a:t>https://aka.ms/azuresecuritytop10</a:t>
            </a:r>
            <a:br>
              <a:rPr lang="en-US" sz="1800" dirty="0"/>
            </a:br>
            <a:endParaRPr lang="en-US" sz="1800" dirty="0">
              <a:latin typeface="+mn-lt"/>
            </a:endParaRPr>
          </a:p>
          <a:p>
            <a:pPr marL="285750" indent="-285750">
              <a:buFont typeface="Arial" panose="020B0604020202020204" pitchFamily="34" charset="0"/>
              <a:buChar char="•"/>
            </a:pPr>
            <a:r>
              <a:rPr lang="en-US" sz="1800" dirty="0">
                <a:latin typeface="+mj-lt"/>
              </a:rPr>
              <a:t>Azure Security Benchmark</a:t>
            </a:r>
            <a:br>
              <a:rPr lang="en-US" sz="1800" dirty="0">
                <a:latin typeface="+mj-lt"/>
              </a:rPr>
            </a:br>
            <a:r>
              <a:rPr lang="en-US" sz="1800" dirty="0">
                <a:hlinkClick r:id="rId7"/>
              </a:rPr>
              <a:t>https://aka.ms/benchmarkdocs</a:t>
            </a:r>
            <a:endParaRPr lang="en-US" dirty="0"/>
          </a:p>
          <a:p>
            <a:pPr marL="571500" lvl="1"/>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011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dirty="0"/>
              <a:t>Roles/Responsibility as organizational functions </a:t>
            </a:r>
            <a:r>
              <a:rPr kumimoji="0" lang="en-US" b="0" i="0" u="none" strike="noStrike" kern="1200" cap="none" spc="0" normalizeH="0" baseline="0" noProof="0" dirty="0">
                <a:ln>
                  <a:noFill/>
                </a:ln>
                <a:solidFill>
                  <a:srgbClr val="1A1A1A"/>
                </a:solidFill>
                <a:effectLst/>
                <a:uLnTx/>
                <a:uFillTx/>
                <a:hlinkClick r:id="rId3"/>
              </a:rPr>
              <a:t>https://aka.ms/SecurityRoles</a:t>
            </a:r>
            <a:r>
              <a:rPr kumimoji="0" lang="en-US" b="0" i="0" u="none" strike="noStrike" kern="1200" cap="none" spc="0" normalizeH="0" baseline="0" noProof="0" dirty="0">
                <a:ln>
                  <a:noFill/>
                </a:ln>
                <a:solidFill>
                  <a:srgbClr val="1A1A1A"/>
                </a:solidFill>
                <a:effectLst/>
                <a:uLnTx/>
                <a:uFillTx/>
              </a:rPr>
              <a:t> </a:t>
            </a:r>
          </a:p>
          <a:p>
            <a:endParaRPr lang="en-US" sz="1800" dirty="0"/>
          </a:p>
          <a:p>
            <a:r>
              <a:rPr lang="en-US" dirty="0"/>
              <a:t>Security guidance mapped to these functions includes</a:t>
            </a:r>
          </a:p>
          <a:p>
            <a:pPr marL="285750" indent="-285750">
              <a:buFont typeface="Arial" panose="020B0604020202020204" pitchFamily="34" charset="0"/>
              <a:buChar char="•"/>
            </a:pPr>
            <a:r>
              <a:rPr lang="en-US" sz="1800" dirty="0">
                <a:latin typeface="+mj-lt"/>
              </a:rPr>
              <a:t>Securing Privileged Access – Rapid Modernization Plan (</a:t>
            </a:r>
            <a:r>
              <a:rPr lang="en-US" sz="1800" dirty="0" err="1">
                <a:latin typeface="+mj-lt"/>
              </a:rPr>
              <a:t>RaMP</a:t>
            </a:r>
            <a:r>
              <a:rPr lang="en-US" sz="1800" dirty="0">
                <a:latin typeface="+mj-lt"/>
              </a:rPr>
              <a:t>)</a:t>
            </a:r>
            <a:br>
              <a:rPr lang="en-US" sz="1800" dirty="0">
                <a:latin typeface="+mj-lt"/>
              </a:rPr>
            </a:br>
            <a:r>
              <a:rPr lang="en-US" sz="1800" dirty="0">
                <a:hlinkClick r:id="rId4"/>
              </a:rPr>
              <a:t>https://aka.ms/sparoadmap</a:t>
            </a:r>
            <a:endParaRPr lang="en-US" sz="1800" dirty="0"/>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dirty="0">
                <a:latin typeface="+mj-lt"/>
              </a:rPr>
              <a:t>Human Operated Ransomware – Mitigation Plan</a:t>
            </a:r>
            <a:br>
              <a:rPr lang="en-US" sz="1800" dirty="0">
                <a:latin typeface="+mj-lt"/>
              </a:rPr>
            </a:br>
            <a:r>
              <a:rPr lang="en-US" sz="1800" dirty="0">
                <a:hlinkClick r:id="rId5"/>
              </a:rPr>
              <a:t>https://aka.ms/humanoperated</a:t>
            </a:r>
            <a:r>
              <a:rPr lang="en-US" sz="1800" dirty="0"/>
              <a:t> </a:t>
            </a:r>
            <a:br>
              <a:rPr lang="en-US" sz="1800" dirty="0"/>
            </a:br>
            <a:endParaRPr lang="en-US" sz="1800" dirty="0"/>
          </a:p>
          <a:p>
            <a:pPr marL="285750" indent="-285750">
              <a:buFont typeface="Arial" panose="020B0604020202020204" pitchFamily="34" charset="0"/>
              <a:buChar char="•"/>
            </a:pPr>
            <a:r>
              <a:rPr lang="en-US" sz="1800" dirty="0">
                <a:latin typeface="+mj-lt"/>
              </a:rPr>
              <a:t>Azure Security Top 10</a:t>
            </a:r>
            <a:br>
              <a:rPr lang="en-US" sz="1800" dirty="0">
                <a:latin typeface="+mj-lt"/>
              </a:rPr>
            </a:br>
            <a:r>
              <a:rPr lang="en-US" sz="1800" dirty="0">
                <a:hlinkClick r:id="rId6"/>
              </a:rPr>
              <a:t>https://aka.ms/azuresecuritytop10</a:t>
            </a:r>
            <a:br>
              <a:rPr lang="en-US" sz="1800" dirty="0"/>
            </a:br>
            <a:endParaRPr lang="en-US" sz="1800" dirty="0">
              <a:latin typeface="+mn-lt"/>
            </a:endParaRPr>
          </a:p>
          <a:p>
            <a:pPr marL="285750" indent="-285750">
              <a:buFont typeface="Arial" panose="020B0604020202020204" pitchFamily="34" charset="0"/>
              <a:buChar char="•"/>
            </a:pPr>
            <a:r>
              <a:rPr lang="en-US" sz="1800" dirty="0">
                <a:latin typeface="+mj-lt"/>
              </a:rPr>
              <a:t>Azure Security Benchmark</a:t>
            </a:r>
            <a:br>
              <a:rPr lang="en-US" sz="1800" dirty="0">
                <a:latin typeface="+mj-lt"/>
              </a:rPr>
            </a:br>
            <a:r>
              <a:rPr lang="en-US" sz="1800" dirty="0">
                <a:hlinkClick r:id="rId7"/>
              </a:rPr>
              <a:t>https://aka.ms/benchmarkdocs</a:t>
            </a:r>
            <a:endParaRPr lang="en-US" dirty="0"/>
          </a:p>
          <a:p>
            <a:pPr marL="571500" lvl="1"/>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011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935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Takeaway: </a:t>
            </a:r>
            <a:r>
              <a:rPr lang="en-US" dirty="0"/>
              <a:t>Modern security operations is focused on managing organizational risk from active attacks (by rapidly detecting and remediating them)</a:t>
            </a:r>
          </a:p>
          <a:p>
            <a:endParaRPr lang="en-US" dirty="0"/>
          </a:p>
          <a:p>
            <a:r>
              <a:rPr lang="en-US" dirty="0"/>
              <a:t>While a highly technical discipline, this is also a human-centric function that empowers people with technology (rather than trying to replace people). Modern security operations technology helps extend human skills &amp; expertise across today’s multi-cloud and hybrid environments to meet the threats posed by adaptable human attackers (and their automated tools). </a:t>
            </a:r>
          </a:p>
          <a:p>
            <a:endParaRPr lang="en-US" dirty="0"/>
          </a:p>
          <a:p>
            <a:pPr lvl="1"/>
            <a:r>
              <a:rPr lang="en-US" b="1" dirty="0"/>
              <a:t>Note: </a:t>
            </a:r>
            <a:r>
              <a:rPr lang="en-US" dirty="0"/>
              <a:t>Cybersecurity has much in common with other forms of human conflict studied in military doctrine, fighter combat (e.g. Boyd’s OODA loop), international relations, psychology of interpersonal/group conflict, economics, and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serious cyberattacks often happen in near-real time with human attack operators, success metrics for security operations [centers] (SOCs) should focus heavily on the </a:t>
            </a:r>
            <a:r>
              <a:rPr lang="en-US" b="1" i="1" dirty="0"/>
              <a:t>time</a:t>
            </a:r>
            <a:r>
              <a:rPr lang="en-US" dirty="0"/>
              <a:t> attackers have in the environment and helping defenders reduce that dwell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no metric is perfect, these measurement helps security operations align to organizational risk goals and drive healthy behaviors:</a:t>
            </a:r>
          </a:p>
          <a:p>
            <a:pPr marL="22860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Effectiveness - </a:t>
            </a:r>
            <a:r>
              <a:rPr kumimoji="0" lang="en-US" sz="1200" b="0" i="1" u="none" strike="noStrike" kern="1200" cap="none" spc="0" normalizeH="0" baseline="0" noProof="0" dirty="0">
                <a:ln>
                  <a:noFill/>
                </a:ln>
                <a:solidFill>
                  <a:schemeClr val="accent1">
                    <a:lumMod val="75000"/>
                  </a:schemeClr>
                </a:solidFill>
                <a:effectLst/>
                <a:uLnTx/>
                <a:uFillTx/>
                <a:latin typeface="Segoe UI Semibold"/>
                <a:ea typeface="Segoe UI" pitchFamily="34" charset="0"/>
                <a:cs typeface="Segoe UI" pitchFamily="34" charset="0"/>
              </a:rPr>
              <a:t>Mean Time to Remediate (MTTR) an incident </a:t>
            </a:r>
            <a:r>
              <a:rPr kumimoji="0" lang="en-US" sz="1200" b="0" i="0" u="none" strike="noStrike" kern="1200" cap="none" spc="0" normalizeH="0" baseline="0" noProof="0" dirty="0">
                <a:ln>
                  <a:noFill/>
                </a:ln>
                <a:solidFill>
                  <a:schemeClr val="accent1">
                    <a:lumMod val="75000"/>
                  </a:schemeClr>
                </a:solidFill>
                <a:effectLst/>
                <a:uLnTx/>
                <a:uFillTx/>
                <a:latin typeface="Segoe UI Semibold"/>
                <a:ea typeface="Segoe UI" pitchFamily="34" charset="0"/>
                <a:cs typeface="Segoe UI" pitchFamily="34" charset="0"/>
              </a:rPr>
              <a:t>measures how long it takes to remove an active risk from the environment. </a:t>
            </a:r>
          </a:p>
          <a:p>
            <a:pPr marL="22860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1200" b="0" i="1" u="none" strike="noStrike" kern="1200" cap="none" spc="0" normalizeH="0" baseline="0" noProof="0" dirty="0">
                <a:ln>
                  <a:noFill/>
                </a:ln>
                <a:solidFill>
                  <a:schemeClr val="accent1">
                    <a:lumMod val="75000"/>
                  </a:schemeClr>
                </a:solidFill>
                <a:effectLst/>
                <a:uLnTx/>
                <a:uFillTx/>
                <a:latin typeface="Segoe UI Semibold"/>
                <a:ea typeface="Segoe UI" pitchFamily="34" charset="0"/>
                <a:cs typeface="Segoe UI" pitchFamily="34" charset="0"/>
              </a:rPr>
              <a:t>Mean Time to Acknowledge (MTTA) an alert </a:t>
            </a:r>
            <a:r>
              <a:rPr kumimoji="0" lang="en-US" sz="1200" b="0" i="0" u="none" strike="noStrike" kern="1200" cap="none" spc="0" normalizeH="0" baseline="0" noProof="0" dirty="0">
                <a:ln>
                  <a:noFill/>
                </a:ln>
                <a:solidFill>
                  <a:schemeClr val="accent1">
                    <a:lumMod val="75000"/>
                  </a:schemeClr>
                </a:solidFill>
                <a:effectLst/>
                <a:uLnTx/>
                <a:uFillTx/>
                <a:latin typeface="Segoe UI Semibold"/>
                <a:ea typeface="Segoe UI" pitchFamily="34" charset="0"/>
                <a:cs typeface="Segoe UI" pitchFamily="34" charset="0"/>
              </a:rPr>
              <a:t>measures how long it takes before a human analyst responds to a (high-quality) detection. </a:t>
            </a:r>
          </a:p>
          <a:p>
            <a:pPr marL="22860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accent1">
                    <a:lumMod val="75000"/>
                  </a:schemeClr>
                </a:solidFill>
                <a:effectLst/>
                <a:uLnTx/>
                <a:uFillTx/>
                <a:latin typeface="Segoe UI Semibold"/>
                <a:ea typeface="Segoe UI" pitchFamily="34" charset="0"/>
                <a:cs typeface="Segoe UI" pitchFamily="34" charset="0"/>
              </a:rPr>
              <a:t>Alert Quality – </a:t>
            </a:r>
            <a:r>
              <a:rPr kumimoji="0" lang="en-US" sz="1200" b="0" i="0" u="none" strike="noStrike" kern="1200" cap="none" spc="0" normalizeH="0" baseline="0" noProof="0" dirty="0">
                <a:ln>
                  <a:noFill/>
                </a:ln>
                <a:solidFill>
                  <a:schemeClr val="accent1">
                    <a:lumMod val="75000"/>
                  </a:schemeClr>
                </a:solidFill>
                <a:effectLst/>
                <a:uLnTx/>
                <a:uFillTx/>
                <a:latin typeface="Segoe UI Semibold"/>
                <a:ea typeface="Segoe UI" pitchFamily="34" charset="0"/>
                <a:cs typeface="Segoe UI" pitchFamily="34" charset="0"/>
              </a:rPr>
              <a:t>measuring the quality of alert feeds helps ensure that analysts don’t waste time (and effort) on false positive alerts (e.g. false alarms). Chasing false positives is both an ineffective use of analyst’s time and is also tiring/frustrating/demoralizing to analysts. </a:t>
            </a:r>
          </a:p>
          <a:p>
            <a:pPr marL="685800" marR="0" lvl="1"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1">
                    <a:lumMod val="75000"/>
                  </a:schemeClr>
                </a:solidFill>
                <a:effectLst/>
                <a:uLnTx/>
                <a:uFillTx/>
                <a:latin typeface="Segoe UI Semibold"/>
                <a:ea typeface="Segoe UI" pitchFamily="34" charset="0"/>
                <a:cs typeface="Segoe UI" pitchFamily="34" charset="0"/>
              </a:rPr>
              <a:t>Because filtering low quality alert feeds means some legitimate detections may get ignored (along with the large amount of false positives), organizations should also implement a proactive threat hunting practice to have senior analysts search through the lower quality alert feeds to proactively hunt for undetected adversaries. This could be a part time duty of a security analyst or it could be a full-time threat hunting role (which would also search many other data sources with a hypothesis driven approach). </a:t>
            </a:r>
            <a:endParaRPr kumimoji="0" lang="en-US" sz="1200" b="0" i="0" u="none" strike="noStrike" kern="1200" cap="none" spc="0" normalizeH="0" baseline="0" noProof="0" dirty="0">
              <a:ln>
                <a:noFill/>
              </a:ln>
              <a:solidFill>
                <a:schemeClr val="accent1">
                  <a:lumMod val="75000"/>
                </a:schemeClr>
              </a:solidFill>
              <a:effectLst/>
              <a:uLnTx/>
              <a:uFillTx/>
              <a:latin typeface="Segoe UI Semibold"/>
              <a:cs typeface="Segoe UI" pitchFamily="34" charset="0"/>
            </a:endParaRPr>
          </a:p>
          <a:p>
            <a:endParaRPr lang="en-US" dirty="0"/>
          </a:p>
          <a:p>
            <a:r>
              <a:rPr lang="en-US" b="1" dirty="0"/>
              <a:t>CLICK 1 – Classic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Historically, security operations focused on collecting as much activity/event data from the environment as they could in a </a:t>
            </a:r>
            <a:r>
              <a:rPr kumimoji="0" lang="en-US" sz="12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Incident &amp; Event Management (SIEM)</a:t>
            </a:r>
            <a:r>
              <a:rPr lang="en-US" b="0" dirty="0"/>
              <a:t>. While collection is an important foundational step, this often led to a “collection is not detection” problem where few actionable insights were gleaned from the data collected.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Queries authored by human analysts help derive detections of malicious attacks, but these queries often generated many false positive alerts because of the static nature of the queries and the dynamic nature of attacks (and ever-increasing volume and variety of data sources). These false positives waste precious analyst time and attention and take them away from managing real incidents and attacks.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 – Deep Insights &amp; Threat Intelligence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 huge leap forward for security operations effectiveness and efficiency comes from the introduction of Extended Detection and Response (XDR) tools, a trend that started with endpoint detection and response (EDR) tools like Defender for Endpoints (formerly Defender ATP)). </a:t>
            </a:r>
            <a:endParaRPr lang="en-US"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These XDR tools provide deep visibility into specific asset types and provide enhanced detection, response, and recovery capabilities, notably </a:t>
            </a:r>
            <a:r>
              <a:rPr lang="en-US" b="0" i="1" u="sng" dirty="0"/>
              <a:t>high-quality alerts</a:t>
            </a:r>
            <a:r>
              <a:rPr lang="en-US" b="0" i="1" u="none" dirty="0"/>
              <a:t> </a:t>
            </a:r>
            <a:r>
              <a:rPr lang="en-US" b="0" dirty="0"/>
              <a:t>that have low false positive rates. These high-quality alerts allow analysts and hunters to spend more time on mitigating real risk (the enjoyable part of the job) and less time chasing false positives and writing/maintaining queries.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XDR tools like Microsoft 365 Defender and Azure Defender provide these efficiencies by focusing on individual asset types (endpoint operating systems, identity systems, cloud productivity applications, storage services, databases, etc.) and incorporating: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Asset-specific data sources </a:t>
            </a:r>
            <a:r>
              <a:rPr lang="en-US" b="0" dirty="0"/>
              <a:t>like endpoint in-memory scans and snippets of relevant network traffic on domain controllers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Deep knowledge of asset-specific attacks </a:t>
            </a:r>
            <a:r>
              <a:rPr lang="en-US" b="0" dirty="0"/>
              <a:t>(pass-the-*, endpoint AV evasion,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t>Threat intelligence </a:t>
            </a:r>
            <a:r>
              <a:rPr lang="en-US" b="1" i="1" dirty="0"/>
              <a:t>– </a:t>
            </a:r>
            <a:r>
              <a:rPr lang="en-US" b="0" i="0" dirty="0"/>
              <a:t>Context derived from 8+ trillion signals per 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1" dirty="0"/>
              <a:t>Machine learning (ML) and behavioral analytics (UEBA) </a:t>
            </a:r>
            <a:r>
              <a:rPr lang="en-US" b="0" dirty="0"/>
              <a:t>tuned specifically to those asset types and attacks.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 – Automation (SOAR) and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Another key element for empowering security operations comes from the adoption of </a:t>
            </a: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and Remediation </a:t>
            </a:r>
            <a:r>
              <a:rPr kumimoji="0" lang="en-US" sz="1200" b="1"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a:t>
            </a: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technologies</a:t>
            </a:r>
            <a:r>
              <a:rPr kumimoji="0" lang="en-US" sz="1200" b="1"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a:t>
            </a:r>
            <a:r>
              <a:rPr kumimoji="0" lang="en-US" sz="1200" b="1"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integration </a:t>
            </a: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of toolsets together (natively or by providing APIs).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SOAR/Automation and Integration:</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Reduce manual work </a:t>
            </a:r>
            <a:r>
              <a:rPr lang="en-US" b="0" dirty="0"/>
              <a:t>for analysts and other </a:t>
            </a:r>
            <a:r>
              <a:rPr lang="en-US" b="0" i="0" dirty="0"/>
              <a:t>roles with seamless experiences. Manual steps take time away from meaningful work and erode analyst morale, they would rather be fighting the bad guys than copy/pasting between tools and switching consoles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Speed Up</a:t>
            </a:r>
            <a:r>
              <a:rPr lang="en-US" b="0" dirty="0"/>
              <a:t> response time because the automation happens at machine speed rather than human speed.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t>Increase Scale </a:t>
            </a:r>
            <a:r>
              <a:rPr lang="en-US" b="0" i="0" dirty="0"/>
              <a:t>of security operations to meet the </a:t>
            </a:r>
            <a:r>
              <a:rPr lang="en-US" b="0" dirty="0"/>
              <a:t>growing volume of attacks and increased scope/complexity of modern multi-cloud hybrid enterprises.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Microsoft focuses on automation and integration by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Embedding SOAR </a:t>
            </a: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technologies throughout our tools (</a:t>
            </a:r>
            <a:r>
              <a:rPr kumimoji="0" lang="en-US" sz="1200" b="0" i="0" u="none" strike="noStrike" kern="1200" cap="none" spc="0" normalizeH="0" baseline="0" noProof="0" dirty="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 in Microsoft 365 Defender, Azure Logic Apps in Microsoft Sentinel)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Single Microsoft 365 Defender console </a:t>
            </a: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to integrate experience for endpoint, email, SaaS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Natively integrating </a:t>
            </a: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our tools together (SIEM and XDR)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Creating APIs </a:t>
            </a: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to connect with existing 3</a:t>
            </a:r>
            <a:r>
              <a:rPr kumimoji="0" lang="en-US" sz="1200" b="0" i="0" u="none" strike="noStrike" kern="1200" cap="none" spc="0" normalizeH="0" baseline="3000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rd</a:t>
            </a: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 party tools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4 – Microsoft Sentinel and SIEM Modernization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Microsoft Sentinel is a cloud-native SIEM that complements XDR tooling by providing broad visibility across XDR tools and arbitrary log/data sources from any platform, cloud, application, or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addition to traditional SIEM functionality of static analysis of event logs, Microsoft Sentinel incorporates SOAR, ML, UEBA, </a:t>
            </a:r>
            <a:r>
              <a:rPr lang="en-US" b="0" dirty="0" err="1"/>
              <a:t>Jupyter</a:t>
            </a:r>
            <a:r>
              <a:rPr lang="en-US" b="0" dirty="0"/>
              <a:t> Notebooks, </a:t>
            </a:r>
            <a:r>
              <a:rPr lang="en-US" b="1" dirty="0"/>
              <a:t>Threat Intelligence, </a:t>
            </a:r>
            <a:r>
              <a:rPr lang="en-US" b="0" dirty="0"/>
              <a:t>and Security Data Lake approaches to refine threat detection, investigation, and threat hunting processes. </a:t>
            </a:r>
            <a:r>
              <a:rPr lang="en-US" sz="1200" b="0" dirty="0"/>
              <a:t>Microsoft</a:t>
            </a:r>
            <a:r>
              <a:rPr lang="en-US" sz="1200" dirty="0"/>
              <a:t> Sentinel also leverages </a:t>
            </a:r>
            <a:r>
              <a:rPr lang="en-US" sz="1200" b="0" dirty="0">
                <a:effectLst/>
                <a:highlight>
                  <a:srgbClr val="00FF00"/>
                </a:highlight>
                <a:latin typeface="Calibri" panose="020F0502020204030204" pitchFamily="34" charset="0"/>
              </a:rPr>
              <a:t>Azure Data Explorer f</a:t>
            </a:r>
            <a:r>
              <a:rPr lang="en-US" sz="1200" dirty="0"/>
              <a:t>or lower cost archival of large volumes of data - </a:t>
            </a:r>
            <a:r>
              <a:rPr lang="en-US" sz="1200" dirty="0">
                <a:effectLst/>
                <a:latin typeface="Calibri" panose="020F0502020204030204" pitchFamily="34" charset="0"/>
                <a:hlinkClick r:id="rId3"/>
              </a:rPr>
              <a:t>https://docs.microsoft.com/azure/data-explorer/</a:t>
            </a:r>
            <a:endParaRPr lang="en-US" sz="12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i="1" dirty="0"/>
              <a:t>OT/</a:t>
            </a:r>
            <a:r>
              <a:rPr lang="en-US" sz="800" b="0" i="1" dirty="0" err="1"/>
              <a:t>IIoT</a:t>
            </a:r>
            <a:r>
              <a:rPr lang="en-US" sz="800" b="0" i="1" dirty="0"/>
              <a:t> Integration – </a:t>
            </a:r>
            <a:r>
              <a:rPr lang="en-US" sz="800" b="0" i="0" dirty="0"/>
              <a:t>Microsoft Sentinel also includes </a:t>
            </a:r>
            <a:r>
              <a:rPr lang="en-US" sz="800" b="0" i="0" dirty="0">
                <a:solidFill>
                  <a:srgbClr val="000000"/>
                </a:solidFill>
                <a:latin typeface="Segoe UI"/>
                <a:cs typeface="Segoe UI Semilight" panose="020B0402040204020203" pitchFamily="34" charset="0"/>
                <a:sym typeface="Libre Franklin"/>
              </a:rPr>
              <a:t>Azure Defender for IoT integration that provides </a:t>
            </a:r>
            <a:r>
              <a:rPr lang="en-US" sz="800" b="0" i="0" dirty="0"/>
              <a:t>n</a:t>
            </a:r>
            <a:r>
              <a:rPr lang="en-US" sz="800" b="0" i="0" dirty="0">
                <a:solidFill>
                  <a:srgbClr val="000000"/>
                </a:solidFill>
                <a:latin typeface="Segoe UI"/>
                <a:cs typeface="Segoe UI Semilight" panose="020B0402040204020203" pitchFamily="34" charset="0"/>
                <a:sym typeface="Libre Franklin"/>
              </a:rPr>
              <a:t>ative investigation &amp; remediation playbooks for Operational Technology (OT) and Industrial internet of things (</a:t>
            </a:r>
            <a:r>
              <a:rPr lang="en-US" sz="800" b="0" i="0" dirty="0" err="1">
                <a:solidFill>
                  <a:srgbClr val="000000"/>
                </a:solidFill>
                <a:latin typeface="Segoe UI"/>
                <a:cs typeface="Segoe UI Semilight" panose="020B0402040204020203" pitchFamily="34" charset="0"/>
                <a:sym typeface="Libre Franklin"/>
              </a:rPr>
              <a:t>IIoT</a:t>
            </a:r>
            <a:r>
              <a:rPr lang="en-US" sz="800" b="0" i="0" dirty="0">
                <a:solidFill>
                  <a:srgbClr val="000000"/>
                </a:solidFill>
                <a:latin typeface="Segoe UI"/>
                <a:cs typeface="Segoe UI Semilight" panose="020B0402040204020203" pitchFamily="34" charset="0"/>
                <a:sym typeface="Libre Franklin"/>
              </a:rPr>
              <a:t>), also known as Industrial Control Systems (ICS) / Supervisory Control and Data Acquisition (SCADA).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5 – Expert Assistance</a:t>
            </a:r>
          </a:p>
          <a:p>
            <a:endParaRPr lang="en-US" dirty="0"/>
          </a:p>
          <a:p>
            <a:r>
              <a:rPr lang="en-US" b="0" i="0" dirty="0"/>
              <a:t>None of us is as smart as all of us. Succeeding against the connected ecosystem of attackers requires defenders to work together as a community; sharing intelligence, insight, and expertise. </a:t>
            </a:r>
          </a:p>
          <a:p>
            <a:endParaRPr lang="en-US" b="1" i="1" dirty="0"/>
          </a:p>
          <a:p>
            <a:r>
              <a:rPr lang="en-US" b="0" i="0" dirty="0"/>
              <a:t>Microsoft helps our customers get expert assistance with</a:t>
            </a:r>
          </a:p>
          <a:p>
            <a:pPr marL="171450" indent="-171450">
              <a:buFont typeface="Arial" panose="020B0604020202020204" pitchFamily="34" charset="0"/>
              <a:buChar char="•"/>
            </a:pPr>
            <a:r>
              <a:rPr lang="en-US" b="1" i="0" u="none" dirty="0"/>
              <a:t>Microsoft Threat Experts </a:t>
            </a:r>
            <a:r>
              <a:rPr lang="en-US" b="1" i="1" dirty="0"/>
              <a:t>– </a:t>
            </a:r>
            <a:r>
              <a:rPr lang="en-US" b="0" i="0" dirty="0"/>
              <a:t>Managed hunting service built into Microsoft 365 Defender that provides Security Operation Centers (SOCs) with expert level monitoring and analysis to help them ensure critical threats in your unique environments don’t get missed.</a:t>
            </a:r>
          </a:p>
          <a:p>
            <a:pPr marL="171450" indent="-171450">
              <a:buFont typeface="Arial" panose="020B0604020202020204" pitchFamily="34" charset="0"/>
              <a:buChar char="•"/>
            </a:pPr>
            <a:r>
              <a:rPr lang="en-US" b="1" i="0" dirty="0"/>
              <a:t>Microsoft Incident Response and Recovery Services – </a:t>
            </a:r>
            <a:r>
              <a:rPr lang="en-US" b="0" i="0" dirty="0"/>
              <a:t>Microsoft's Detection and Response Team (DART) and customer support provide assistance with incident response, recovery, and hunting (onsite and remotely). This incident response is effectively "on retainer" for customers with Premier Support.</a:t>
            </a:r>
          </a:p>
          <a:p>
            <a:pPr marL="171450" indent="-171450">
              <a:buFont typeface="Arial" panose="020B0604020202020204" pitchFamily="34" charset="0"/>
              <a:buChar char="•"/>
            </a:pPr>
            <a:r>
              <a:rPr lang="en-US" b="1" i="0" dirty="0"/>
              <a:t>Partners / Managed Detection and Response </a:t>
            </a:r>
            <a:r>
              <a:rPr lang="en-US" b="0" i="0" dirty="0"/>
              <a:t>– Microsoft partners with top experts in the industry to build their expertise on these Microsoft security operations capabilities so that they can advise and directly support our customers. </a:t>
            </a:r>
          </a:p>
          <a:p>
            <a:endParaRPr lang="en-US" dirty="0"/>
          </a:p>
          <a:p>
            <a:pPr marL="57150" marR="0" lvl="0" indent="0" algn="l" defTabSz="932472" rtl="0" eaLnBrk="1" fontAlgn="base" latinLnBrk="0" hangingPunct="1">
              <a:lnSpc>
                <a:spcPct val="100000"/>
              </a:lnSpc>
              <a:spcBef>
                <a:spcPct val="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accent1">
                    <a:lumMod val="75000"/>
                  </a:schemeClr>
                </a:solidFill>
                <a:effectLst/>
                <a:uLnTx/>
                <a:uFillTx/>
                <a:latin typeface="Segoe UI Semibold"/>
                <a:ea typeface="Segoe UI" pitchFamily="34" charset="0"/>
                <a:cs typeface="Segoe UI" pitchFamily="34" charset="0"/>
              </a:rPr>
              <a:t>For more information on these topics, see</a:t>
            </a:r>
            <a:endParaRPr kumimoji="0" lang="en-US" sz="1200" b="1" i="0" u="none" strike="noStrike" kern="1200" cap="none" spc="0" normalizeH="0" baseline="0" noProof="0" dirty="0">
              <a:ln>
                <a:noFill/>
              </a:ln>
              <a:solidFill>
                <a:schemeClr val="accent1">
                  <a:lumMod val="75000"/>
                </a:schemeClr>
              </a:solidFill>
              <a:effectLst/>
              <a:uLnTx/>
              <a:uFillTx/>
              <a:latin typeface="Segoe UI Semibold"/>
              <a:ea typeface="Segoe UI" pitchFamily="34" charset="0"/>
              <a:cs typeface="Segoe UI" pitchFamily="34" charset="0"/>
            </a:endParaRPr>
          </a:p>
          <a:p>
            <a:pPr marL="22860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accent1">
                    <a:lumMod val="75000"/>
                  </a:schemeClr>
                </a:solidFill>
                <a:effectLst/>
                <a:uLnTx/>
                <a:uFillTx/>
                <a:latin typeface="Segoe UI Semibold"/>
                <a:cs typeface="Segoe UI" pitchFamily="34" charset="0"/>
              </a:rPr>
              <a:t>Mission and Metrics </a:t>
            </a:r>
            <a:r>
              <a:rPr kumimoji="0" lang="en-US" sz="1200" b="0" i="0" u="none" strike="noStrike" kern="1200" cap="none" spc="0" normalizeH="0" baseline="0" noProof="0" dirty="0">
                <a:ln>
                  <a:noFill/>
                </a:ln>
                <a:solidFill>
                  <a:schemeClr val="accent1">
                    <a:lumMod val="75000"/>
                  </a:schemeClr>
                </a:solidFill>
                <a:effectLst/>
                <a:uLnTx/>
                <a:uFillTx/>
                <a:latin typeface="Segoe UI Semibold"/>
                <a:cs typeface="Segoe UI" pitchFamily="34" charset="0"/>
              </a:rPr>
              <a:t>https://www.microsoft.com/security/blog/2019/02/21/lessons-learned-from-the-microsoft-soc-part-1-organization/</a:t>
            </a:r>
          </a:p>
          <a:p>
            <a:pPr marL="22860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accent1">
                    <a:lumMod val="75000"/>
                  </a:schemeClr>
                </a:solidFill>
                <a:effectLst/>
                <a:uLnTx/>
                <a:uFillTx/>
                <a:latin typeface="Segoe UI Semibold"/>
                <a:cs typeface="Segoe UI" pitchFamily="34" charset="0"/>
              </a:rPr>
              <a:t>Incident Response (Investigation) - </a:t>
            </a:r>
            <a:r>
              <a:rPr kumimoji="0" lang="en-US" sz="1200" b="0" i="0" u="none" strike="noStrike" kern="1200" cap="none" spc="0" normalizeH="0" baseline="0" noProof="0" dirty="0">
                <a:ln>
                  <a:noFill/>
                </a:ln>
                <a:solidFill>
                  <a:schemeClr val="accent1">
                    <a:lumMod val="75000"/>
                  </a:schemeClr>
                </a:solidFill>
                <a:effectLst/>
                <a:uLnTx/>
                <a:uFillTx/>
                <a:latin typeface="Segoe UI Semibold"/>
                <a:cs typeface="Segoe UI" pitchFamily="34" charset="0"/>
              </a:rPr>
              <a:t>https://www.microsoft.com/security/blog/2019/12/23/ciso-series-lessons-learned-from-the-microsoft-soc-part-3b-a-day-in-the-life/</a:t>
            </a:r>
          </a:p>
          <a:p>
            <a:pPr marL="22860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accent1">
                    <a:lumMod val="75000"/>
                  </a:schemeClr>
                </a:solidFill>
                <a:effectLst/>
                <a:uLnTx/>
                <a:uFillTx/>
                <a:latin typeface="Segoe UI Semibold"/>
                <a:cs typeface="Segoe UI" pitchFamily="34" charset="0"/>
              </a:rPr>
              <a:t>Incident Response (Remediation) </a:t>
            </a:r>
            <a:r>
              <a:rPr kumimoji="0" lang="en-US" sz="1200" b="0" i="0" u="none" strike="noStrike" kern="1200" cap="none" spc="0" normalizeH="0" baseline="0" noProof="0" dirty="0">
                <a:ln>
                  <a:noFill/>
                </a:ln>
                <a:solidFill>
                  <a:schemeClr val="accent1">
                    <a:lumMod val="75000"/>
                  </a:schemeClr>
                </a:solidFill>
                <a:effectLst/>
                <a:uLnTx/>
                <a:uFillTx/>
                <a:latin typeface="Segoe UI Semibold"/>
                <a:cs typeface="Segoe UI" pitchFamily="34" charset="0"/>
              </a:rPr>
              <a:t>https://www.microsoft.com/security/blog/2020/05/04/lessons-learned-microsoft-soc-part-3c/</a:t>
            </a:r>
          </a:p>
          <a:p>
            <a:pPr marL="22860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chemeClr val="accent1">
                    <a:lumMod val="75000"/>
                  </a:schemeClr>
                </a:solidFill>
                <a:effectLst/>
                <a:uLnTx/>
                <a:uFillTx/>
                <a:latin typeface="Segoe UI Semibold"/>
                <a:cs typeface="Segoe UI" pitchFamily="34" charset="0"/>
              </a:rPr>
              <a:t>Threat Hunting - </a:t>
            </a:r>
            <a:r>
              <a:rPr kumimoji="0" lang="en-US" sz="1200" b="0" i="0" u="none" strike="noStrike" kern="1200" cap="none" spc="0" normalizeH="0" baseline="0" noProof="0" dirty="0">
                <a:ln>
                  <a:noFill/>
                </a:ln>
                <a:solidFill>
                  <a:schemeClr val="accent1">
                    <a:lumMod val="75000"/>
                  </a:schemeClr>
                </a:solidFill>
                <a:effectLst/>
                <a:uLnTx/>
                <a:uFillTx/>
                <a:latin typeface="Segoe UI Semibold"/>
                <a:cs typeface="Segoe UI" pitchFamily="34" charset="0"/>
              </a:rPr>
              <a:t>https://www.microsoft.com/security/blog/2020/06/25/zen-and-the-art-of-threat-hunting/</a:t>
            </a:r>
          </a:p>
          <a:p>
            <a:pPr marL="22860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r>
              <a:rPr lang="en-US" sz="1800" b="1" dirty="0">
                <a:effectLst/>
                <a:latin typeface="Calibri" panose="020F0502020204030204" pitchFamily="34" charset="0"/>
              </a:rPr>
              <a:t>Automated investigation and response </a:t>
            </a:r>
            <a:r>
              <a:rPr lang="en-US" sz="1800" dirty="0">
                <a:effectLst/>
                <a:latin typeface="Calibri" panose="020F0502020204030204" pitchFamily="34" charset="0"/>
              </a:rPr>
              <a:t>- https://docs.microsoft.com/microsoft-365/security/mtp/mtp-autoir</a:t>
            </a:r>
          </a:p>
          <a:p>
            <a:pPr marL="228600" marR="0" lvl="0" indent="-171450" algn="l" defTabSz="932472" rtl="0" eaLnBrk="1" fontAlgn="base" latinLnBrk="0" hangingPunct="1">
              <a:lnSpc>
                <a:spcPct val="100000"/>
              </a:lnSpc>
              <a:spcBef>
                <a:spcPct val="0"/>
              </a:spcBef>
              <a:spcAft>
                <a:spcPts val="300"/>
              </a:spcAft>
              <a:buClrTx/>
              <a:buSzTx/>
              <a:buFont typeface="Arial" panose="020B0604020202020204" pitchFamily="34" charset="0"/>
              <a:buChar char="•"/>
              <a:tabLst/>
              <a:defRPr/>
            </a:pPr>
            <a:endParaRPr lang="en-US"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AEFD55-7B77-402E-B857-1FE834A257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738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800">
              <a:solidFill>
                <a:schemeClr val="tx1"/>
              </a:soli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AEFD55-7B77-402E-B857-1FE834A257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52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737373"/>
                </a:solidFill>
                <a:effectLst/>
                <a:uLnTx/>
                <a:uFillTx/>
                <a:latin typeface="Segoe UI"/>
                <a:ea typeface="+mn-ea"/>
                <a:cs typeface="+mn-cs"/>
              </a:rPr>
              <a:t>May 2021 - </a:t>
            </a:r>
            <a:r>
              <a:rPr kumimoji="0" lang="en-US" sz="18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https://aka.ms/SecurityRoles</a:t>
            </a:r>
            <a:r>
              <a:rPr kumimoji="0" lang="en-US" sz="1800" b="0" i="0" u="none" strike="noStrike" kern="1200" cap="none" spc="0" normalizeH="0" baseline="0" noProof="0">
                <a:ln>
                  <a:noFill/>
                </a:ln>
                <a:solidFill>
                  <a:srgbClr val="1A1A1A"/>
                </a:solidFill>
                <a:effectLst/>
                <a:uLnTx/>
                <a:uFillTx/>
                <a:latin typeface="Segoe UI"/>
                <a:ea typeface="+mn-ea"/>
                <a:cs typeface="+mn-cs"/>
              </a:rPr>
              <a:t> </a:t>
            </a:r>
          </a:p>
          <a:p>
            <a:pPr defTabSz="932472" fontAlgn="base">
              <a:lnSpc>
                <a:spcPct val="90000"/>
              </a:lnSpc>
              <a:spcBef>
                <a:spcPct val="0"/>
              </a:spcBef>
              <a:spcAft>
                <a:spcPct val="0"/>
              </a:spcAft>
            </a:pPr>
            <a:endParaRPr lang="en-US" sz="1800" b="1">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800" b="1">
                <a:solidFill>
                  <a:schemeClr val="tx1"/>
                </a:solidFill>
                <a:ea typeface="Segoe UI" pitchFamily="34" charset="0"/>
                <a:cs typeface="Segoe UI" pitchFamily="34" charset="0"/>
              </a:rPr>
              <a:t>Governance Controls:</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Secure Score</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Compliance Score</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Data Classification</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Information Governance (e5)</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Records Management</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Retention/Deletion Policy</a:t>
            </a:r>
          </a:p>
          <a:p>
            <a:pPr defTabSz="932472" fontAlgn="base">
              <a:lnSpc>
                <a:spcPct val="90000"/>
              </a:lnSpc>
              <a:spcBef>
                <a:spcPct val="0"/>
              </a:spcBef>
              <a:spcAft>
                <a:spcPct val="0"/>
              </a:spcAft>
            </a:pPr>
            <a:endParaRPr lang="en-US" sz="180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800" b="1">
                <a:solidFill>
                  <a:schemeClr val="tx1"/>
                </a:solidFill>
                <a:ea typeface="Segoe UI" pitchFamily="34" charset="0"/>
                <a:cs typeface="Segoe UI" pitchFamily="34" charset="0"/>
              </a:rPr>
              <a:t>Risk Mitigation:</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Insider Risk Detection</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Information Protection</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Data Loss Prevention</a:t>
            </a:r>
          </a:p>
          <a:p>
            <a:pPr defTabSz="932472" fontAlgn="base">
              <a:lnSpc>
                <a:spcPct val="90000"/>
              </a:lnSpc>
              <a:spcBef>
                <a:spcPct val="0"/>
              </a:spcBef>
              <a:spcAft>
                <a:spcPct val="0"/>
              </a:spcAft>
            </a:pPr>
            <a:endParaRPr lang="en-US" sz="180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800" b="1">
                <a:solidFill>
                  <a:schemeClr val="tx1"/>
                </a:solidFill>
                <a:ea typeface="Segoe UI" pitchFamily="34" charset="0"/>
                <a:cs typeface="Segoe UI" pitchFamily="34" charset="0"/>
              </a:rPr>
              <a:t>Compliance (Legal):</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Compliance Manager</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Advanced Audit &amp; eDiscovery</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Communications Compliance</a:t>
            </a:r>
          </a:p>
          <a:p>
            <a:pPr marL="171450" indent="-171450" defTabSz="932472" fontAlgn="base">
              <a:lnSpc>
                <a:spcPct val="90000"/>
              </a:lnSpc>
              <a:spcBef>
                <a:spcPct val="0"/>
              </a:spcBef>
              <a:spcAft>
                <a:spcPct val="0"/>
              </a:spcAft>
              <a:buFont typeface="Arial" panose="020B0604020202020204" pitchFamily="34" charset="0"/>
              <a:buChar char="•"/>
            </a:pPr>
            <a:endParaRPr lang="en-US" sz="180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800" b="1">
                <a:solidFill>
                  <a:schemeClr val="tx1"/>
                </a:solidFill>
                <a:ea typeface="Segoe UI" pitchFamily="34" charset="0"/>
                <a:cs typeface="Segoe UI" pitchFamily="34" charset="0"/>
              </a:rPr>
              <a:t>Threat Protection:</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Email Encryption</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Secure Collaboration</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Identity Protection</a:t>
            </a:r>
          </a:p>
          <a:p>
            <a:pPr marL="171450" indent="-171450" defTabSz="932472" fontAlgn="base">
              <a:lnSpc>
                <a:spcPct val="90000"/>
              </a:lnSpc>
              <a:spcBef>
                <a:spcPct val="0"/>
              </a:spcBef>
              <a:spcAft>
                <a:spcPct val="0"/>
              </a:spcAft>
              <a:buFont typeface="Arial" panose="020B0604020202020204" pitchFamily="34" charset="0"/>
              <a:buChar char="•"/>
            </a:pPr>
            <a:r>
              <a:rPr lang="en-US" sz="1800">
                <a:solidFill>
                  <a:schemeClr val="tx1"/>
                </a:solidFill>
                <a:ea typeface="Segoe UI" pitchFamily="34" charset="0"/>
                <a:cs typeface="Segoe UI" pitchFamily="34" charset="0"/>
              </a:rPr>
              <a:t>Endpoint Protection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AEFD55-7B77-402E-B857-1FE834A257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652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provides end to end integrated visibility for the variety of attack techniques seen in both external attacks and insider risk</a:t>
            </a:r>
          </a:p>
          <a:p>
            <a:pPr marL="0" marR="0">
              <a:lnSpc>
                <a:spcPct val="107000"/>
              </a:lnSpc>
              <a:spcBef>
                <a:spcPts val="0"/>
              </a:spcBef>
              <a:spcAft>
                <a:spcPts val="80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b="1">
                <a:effectLst/>
                <a:latin typeface="Calibri" panose="020F0502020204030204" pitchFamily="34" charset="0"/>
                <a:ea typeface="Calibri" panose="020F0502020204030204" pitchFamily="34" charset="0"/>
                <a:cs typeface="Times New Roman" panose="02020603050405020304" pitchFamily="18" charset="0"/>
              </a:rPr>
              <a:t>External Threats - </a:t>
            </a:r>
            <a:r>
              <a:rPr lang="en-US" sz="1200">
                <a:effectLst/>
                <a:latin typeface="Calibri" panose="020F0502020204030204" pitchFamily="34" charset="0"/>
                <a:ea typeface="Calibri" panose="020F0502020204030204" pitchFamily="34" charset="0"/>
                <a:cs typeface="Times New Roman" panose="02020603050405020304" pitchFamily="18" charset="0"/>
              </a:rPr>
              <a:t>Attackers are flexible and can use a variety of attack techniques during an attack chain sequence to reach their ultimate objective (most commonly stealing data, but ransomware and other extortion attackers are becoming more common). </a:t>
            </a: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Microsoft offers an integrated set of extended detection and response (XDR) and SIEM/SOAR capabilities that provide coverage across common attack chains. These XDR capabilities provide advanced threat detections with a focus on high quality alerts (a low rate of false alarms, aka false positives) as well as automated investigation and response capabilities. These tools are designed to work together and include:</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Office 365 </a:t>
            </a:r>
            <a:r>
              <a:rPr lang="en-US" sz="1200">
                <a:effectLst/>
                <a:latin typeface="Calibri" panose="020F0502020204030204" pitchFamily="34" charset="0"/>
                <a:ea typeface="Calibri" panose="020F0502020204030204" pitchFamily="34" charset="0"/>
                <a:cs typeface="Times New Roman" panose="02020603050405020304" pitchFamily="18" charset="0"/>
              </a:rPr>
              <a:t>(MDO) provides protection for email, SharePoint, OneDrive, Teams, and other Office 365 capabilities. </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Endpoint</a:t>
            </a:r>
            <a:r>
              <a:rPr lang="en-US" sz="1200">
                <a:effectLst/>
                <a:latin typeface="Calibri" panose="020F0502020204030204" pitchFamily="34" charset="0"/>
                <a:ea typeface="Calibri" panose="020F0502020204030204" pitchFamily="34" charset="0"/>
                <a:cs typeface="Times New Roman" panose="02020603050405020304" pitchFamily="18" charset="0"/>
              </a:rPr>
              <a:t> (MDE) provides endpoint detection and response (EDR) capabilities covering productivity workstations, servers, mobile devices, and more. </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Azure Defender</a:t>
            </a:r>
            <a:r>
              <a:rPr lang="en-US" sz="1200">
                <a:effectLst/>
                <a:latin typeface="Calibri" panose="020F0502020204030204" pitchFamily="34" charset="0"/>
                <a:ea typeface="Calibri" panose="020F0502020204030204" pitchFamily="34" charset="0"/>
                <a:cs typeface="Times New Roman" panose="02020603050405020304" pitchFamily="18" charset="0"/>
              </a:rPr>
              <a:t> provides additional capabilities for Server VMs and coverage of SQL servers, containers, and more</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Azure AD Identity Protection</a:t>
            </a:r>
            <a:r>
              <a:rPr lang="en-US" sz="1200">
                <a:effectLst/>
                <a:latin typeface="Calibri" panose="020F0502020204030204" pitchFamily="34" charset="0"/>
                <a:ea typeface="Calibri" panose="020F0502020204030204" pitchFamily="34" charset="0"/>
                <a:cs typeface="Times New Roman" panose="02020603050405020304" pitchFamily="18" charset="0"/>
              </a:rPr>
              <a:t> and </a:t>
            </a:r>
            <a:r>
              <a:rPr lang="en-US" sz="1200" b="1">
                <a:effectLst/>
                <a:latin typeface="Calibri" panose="020F0502020204030204" pitchFamily="34" charset="0"/>
                <a:ea typeface="Calibri" panose="020F0502020204030204" pitchFamily="34" charset="0"/>
                <a:cs typeface="Times New Roman" panose="02020603050405020304" pitchFamily="18" charset="0"/>
              </a:rPr>
              <a:t>Microsoft Defender for Identity</a:t>
            </a:r>
            <a:r>
              <a:rPr lang="en-US" sz="1200">
                <a:effectLst/>
                <a:latin typeface="Calibri" panose="020F0502020204030204" pitchFamily="34" charset="0"/>
                <a:ea typeface="Calibri" panose="020F0502020204030204" pitchFamily="34" charset="0"/>
                <a:cs typeface="Times New Roman" panose="02020603050405020304" pitchFamily="18" charset="0"/>
              </a:rPr>
              <a:t> (MDI) collectively cover the identity stages of attacks, providing detection of threats for cloud based Azure Active Directory and for on-premises based identity infrastructure based on Windows Server Active Directory and Active Directory Federation Services (ADFS).  </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Cloud App Security (MCAS) </a:t>
            </a:r>
            <a:r>
              <a:rPr lang="en-US" sz="1200">
                <a:effectLst/>
                <a:latin typeface="Calibri" panose="020F0502020204030204" pitchFamily="34" charset="0"/>
                <a:ea typeface="Calibri" panose="020F0502020204030204" pitchFamily="34" charset="0"/>
                <a:cs typeface="Times New Roman" panose="02020603050405020304" pitchFamily="18" charset="0"/>
              </a:rPr>
              <a:t>provides coverage for software as a service (SaaS) apps from both an attack detection and a data exfiltration perspective. </a:t>
            </a:r>
          </a:p>
          <a:p>
            <a:pPr marL="285750" marR="0" indent="-285750">
              <a:lnSpc>
                <a:spcPct val="107000"/>
              </a:lnSpc>
              <a:spcBef>
                <a:spcPts val="0"/>
              </a:spcBef>
              <a:spcAft>
                <a:spcPts val="800"/>
              </a:spcAft>
              <a:buFont typeface="Arial" panose="020B0604020202020204" pitchFamily="34" charset="0"/>
              <a:buChar char="•"/>
            </a:pPr>
            <a:r>
              <a:rPr lang="en-US" sz="1200" b="1">
                <a:effectLst/>
                <a:latin typeface="Calibri" panose="020F0502020204030204" pitchFamily="34" charset="0"/>
                <a:ea typeface="Calibri" panose="020F0502020204030204" pitchFamily="34" charset="0"/>
                <a:cs typeface="Times New Roman" panose="02020603050405020304" pitchFamily="18" charset="0"/>
              </a:rPr>
              <a:t>Microsoft Sentinel</a:t>
            </a:r>
            <a:r>
              <a:rPr lang="en-US" sz="1200">
                <a:effectLst/>
                <a:latin typeface="Calibri" panose="020F0502020204030204" pitchFamily="34" charset="0"/>
                <a:ea typeface="Calibri" panose="020F0502020204030204" pitchFamily="34" charset="0"/>
                <a:cs typeface="Times New Roman" panose="02020603050405020304" pitchFamily="18" charset="0"/>
              </a:rPr>
              <a:t> provides unified visibility these tools as well as event logs and alerts from other security tools, line of business applications, network devices, and more.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effectLst/>
                <a:latin typeface="Calibri" panose="020F0502020204030204" pitchFamily="34" charset="0"/>
                <a:ea typeface="Times New Roman" panose="02020603050405020304" pitchFamily="18" charset="0"/>
              </a:rPr>
              <a:t>Integrated Example – </a:t>
            </a:r>
            <a:r>
              <a:rPr lang="en-US" sz="1000" b="0">
                <a:effectLst/>
                <a:latin typeface="Calibri" panose="020F0502020204030204" pitchFamily="34" charset="0"/>
                <a:ea typeface="Times New Roman" panose="02020603050405020304" pitchFamily="18" charset="0"/>
              </a:rPr>
              <a:t>This is an illustration of how these tools work together to keep the organization secure and reduce the amount of repetitive tasks for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Attack - </a:t>
            </a:r>
            <a:r>
              <a:rPr lang="en-US" sz="1000">
                <a:effectLst/>
                <a:latin typeface="Calibri" panose="020F0502020204030204" pitchFamily="34" charset="0"/>
                <a:ea typeface="Times New Roman" panose="02020603050405020304" pitchFamily="18" charset="0"/>
              </a:rPr>
              <a:t>User checks personal webmail from their corporate device and opens an attachment with malware (that is designed to evade traditional AV signatures)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Detection - </a:t>
            </a:r>
            <a:r>
              <a:rPr lang="en-US" sz="1000">
                <a:effectLst/>
                <a:latin typeface="Calibri" panose="020F0502020204030204" pitchFamily="34" charset="0"/>
                <a:ea typeface="Times New Roman" panose="02020603050405020304" pitchFamily="18" charset="0"/>
              </a:rPr>
              <a:t>MDE detects this abnormal behavior and automatically investigates it, creates an automated sequence to remediate the threat, and prompts an analyst to approve the cleanup (which can also be auto-approved)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Intelligence Sharing - </a:t>
            </a:r>
            <a:r>
              <a:rPr lang="en-US" sz="1000">
                <a:effectLst/>
                <a:latin typeface="Calibri" panose="020F0502020204030204" pitchFamily="34" charset="0"/>
                <a:ea typeface="Times New Roman" panose="02020603050405020304" pitchFamily="18" charset="0"/>
              </a:rPr>
              <a:t>MDE provides information on this new malware to Microsoft Threat Intelligence systems, triggering other Microsoft security capabilities (MDE, MDO, MCAS, MDI, etc.) to search for similar malware across customers and clean it up from mailboxes, devices, cloud services, and more.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Damage Containment </a:t>
            </a:r>
            <a:r>
              <a:rPr lang="en-US" sz="1000">
                <a:effectLst/>
                <a:latin typeface="Calibri" panose="020F0502020204030204" pitchFamily="34" charset="0"/>
                <a:ea typeface="Times New Roman" panose="02020603050405020304" pitchFamily="18" charset="0"/>
              </a:rPr>
              <a:t>– Until the analyst approves the remediation, Azure AD Conditional Access blocks access to enterprise applications from this device. Once MDE communicates the “all clear” for this device, Azure AD restores user access.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000" b="1">
                <a:effectLst/>
                <a:latin typeface="Calibri" panose="020F0502020204030204" pitchFamily="34" charset="0"/>
                <a:ea typeface="Times New Roman" panose="02020603050405020304" pitchFamily="18" charset="0"/>
              </a:rPr>
              <a:t>Additional Remediation </a:t>
            </a:r>
            <a:r>
              <a:rPr lang="en-US" sz="1000">
                <a:effectLst/>
                <a:latin typeface="Calibri" panose="020F0502020204030204" pitchFamily="34" charset="0"/>
                <a:ea typeface="Times New Roman" panose="02020603050405020304" pitchFamily="18" charset="0"/>
              </a:rPr>
              <a:t>- Microsoft Sentinel workflows are also triggered to modify the Palo Alto Firewall to block IP addresses of the attacker’s Command and Control (C2) server. </a:t>
            </a:r>
          </a:p>
          <a:p>
            <a:endParaRPr lang="en-US"/>
          </a:p>
          <a:p>
            <a:r>
              <a:rPr lang="en-US"/>
              <a:t>Organizations also face insider risks where trusted insiders with access to sensitive resources may choose to abuse that access for a variety of reasons. </a:t>
            </a:r>
          </a:p>
          <a:p>
            <a:pPr marL="171450" indent="-171450">
              <a:buFont typeface="Arial" panose="020B0604020202020204" pitchFamily="34" charset="0"/>
              <a:buChar char="•"/>
            </a:pPr>
            <a:r>
              <a:rPr lang="en-US" b="1"/>
              <a:t>Microsoft Insider Risk Management</a:t>
            </a:r>
            <a:r>
              <a:rPr lang="en-US"/>
              <a:t> in Microsoft 365 </a:t>
            </a:r>
            <a:r>
              <a:rPr lang="en-US" b="0" i="0">
                <a:solidFill>
                  <a:srgbClr val="171717"/>
                </a:solidFill>
                <a:effectLst/>
                <a:latin typeface="Segoe UI" panose="020B0502040204020203" pitchFamily="34" charset="0"/>
              </a:rPr>
              <a:t>helps minimize internal risks by enabling you to detect, investigate, and act on malicious and inadvertent activities in your organization. </a:t>
            </a:r>
            <a:r>
              <a:rPr lang="en-US"/>
              <a:t> </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sz="1200" b="0">
                <a:effectLst/>
                <a:latin typeface="Calibri" panose="020F0502020204030204" pitchFamily="34" charset="0"/>
                <a:ea typeface="Calibri" panose="020F0502020204030204" pitchFamily="34" charset="0"/>
                <a:cs typeface="Times New Roman" panose="02020603050405020304" pitchFamily="18" charset="0"/>
              </a:rPr>
              <a:t>SIEM - Security Information and Event Management</a:t>
            </a:r>
          </a:p>
          <a:p>
            <a:pPr marL="0" indent="0">
              <a:buFont typeface="Arial" panose="020B0604020202020204" pitchFamily="34" charset="0"/>
              <a:buNone/>
            </a:pPr>
            <a:r>
              <a:rPr lang="en-US" sz="1200" b="0">
                <a:effectLst/>
                <a:latin typeface="Calibri" panose="020F0502020204030204" pitchFamily="34" charset="0"/>
                <a:ea typeface="Calibri" panose="020F0502020204030204" pitchFamily="34" charset="0"/>
                <a:cs typeface="Times New Roman" panose="02020603050405020304" pitchFamily="18" charset="0"/>
              </a:rPr>
              <a:t>SOAR - Security Orchestration, Automation, and Response</a:t>
            </a:r>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24FE22-94F8-4D93-820B-89FCE526CE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224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985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Found this slide in an EBC deck.</a:t>
            </a:r>
          </a:p>
        </p:txBody>
      </p:sp>
      <p:sp>
        <p:nvSpPr>
          <p:cNvPr id="4" name="Slide Number Placeholder 3"/>
          <p:cNvSpPr>
            <a:spLocks noGrp="1"/>
          </p:cNvSpPr>
          <p:nvPr>
            <p:ph type="sldNum" sz="quarter" idx="5"/>
          </p:nvPr>
        </p:nvSpPr>
        <p:spPr/>
        <p:txBody>
          <a:bodyPr/>
          <a:lstStyle/>
          <a:p>
            <a:fld id="{5F2D3714-B553-A044-BA72-366907BA36B5}" type="slidenum">
              <a:rPr lang="en-US" smtClean="0"/>
              <a:t>21</a:t>
            </a:fld>
            <a:endParaRPr lang="en-US"/>
          </a:p>
        </p:txBody>
      </p:sp>
    </p:spTree>
    <p:extLst>
      <p:ext uri="{BB962C8B-B14F-4D97-AF65-F5344CB8AC3E}">
        <p14:creationId xmlns:p14="http://schemas.microsoft.com/office/powerpoint/2010/main" val="1225609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67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011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This slide is for partner guidance only. It covers the two key ways they will gain profit from running an MSSP on the Microsoft Azure security solutions. CPOR is not included here as it is focused on M365 tenants.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237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Two key points to articulate here:</a:t>
            </a:r>
          </a:p>
          <a:p>
            <a:endParaRPr lang="en-US"/>
          </a:p>
          <a:p>
            <a:pPr marL="342900" indent="-342900">
              <a:buAutoNum type="arabicPeriod"/>
            </a:pPr>
            <a:r>
              <a:rPr lang="en-US"/>
              <a:t>Can collect data from any source including:</a:t>
            </a:r>
          </a:p>
          <a:p>
            <a:pPr marL="809244" lvl="1" indent="-342900">
              <a:buAutoNum type="arabicPeriod"/>
            </a:pPr>
            <a:r>
              <a:rPr lang="en-US"/>
              <a:t>Azure / Office 365</a:t>
            </a:r>
          </a:p>
          <a:p>
            <a:pPr marL="809244" lvl="1" indent="-342900">
              <a:buAutoNum type="arabicPeriod"/>
            </a:pPr>
            <a:r>
              <a:rPr lang="en-US"/>
              <a:t>Any IaaS/PaaS/SaaS solution</a:t>
            </a:r>
          </a:p>
          <a:p>
            <a:pPr marL="809244" lvl="1" indent="-342900">
              <a:buAutoNum type="arabicPeriod"/>
            </a:pPr>
            <a:r>
              <a:rPr lang="en-US"/>
              <a:t>On-premises (hybrid cloud)</a:t>
            </a:r>
          </a:p>
          <a:p>
            <a:pPr marL="809244" lvl="1" indent="-342900">
              <a:buAutoNum type="arabicPeriod"/>
            </a:pPr>
            <a:endParaRPr lang="en-US"/>
          </a:p>
          <a:p>
            <a:pPr marL="342900" indent="-342900">
              <a:buAutoNum type="arabicPeriod"/>
            </a:pPr>
            <a:endParaRPr lang="en-US"/>
          </a:p>
          <a:p>
            <a:pPr marL="342900" indent="-342900">
              <a:buAutoNum type="arabicPeriod"/>
            </a:pPr>
            <a:r>
              <a:rPr lang="en-US"/>
              <a:t>Data ALWAYS goes into the customers tenant, never into the MSSP tenant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590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This view helps to articulate the difference for MDATP and other security solutions that will require additional permission controls:</a:t>
            </a:r>
          </a:p>
          <a:p>
            <a:endParaRPr lang="en-US"/>
          </a:p>
          <a:p>
            <a:r>
              <a:rPr lang="en-US"/>
              <a:t>MDATP defines RBAC permissions based on groups in Azure AD. If the SOC analyst needs delegated access to carry out hunting and remediation activities, they will need to be a member of the appropriate groups</a:t>
            </a:r>
          </a:p>
          <a:p>
            <a:endParaRPr lang="en-US"/>
          </a:p>
          <a:p>
            <a:r>
              <a:rPr lang="en-US"/>
              <a:t>AAD Entitlement Management (EM) provides a mechanism for automating the provision and deprovision of B2B guests and their permissions. See this blog post for more details:  </a:t>
            </a:r>
            <a:r>
              <a:rPr lang="en-US" sz="1224" kern="1200">
                <a:solidFill>
                  <a:schemeClr val="tx1"/>
                </a:solidFill>
                <a:effectLst/>
                <a:latin typeface="+mn-lt"/>
                <a:ea typeface="+mn-ea"/>
                <a:cs typeface="+mn-cs"/>
                <a:hlinkClick r:id="rId3"/>
              </a:rPr>
              <a:t>https://techcommunity.microsoft.com/t5/microsoft-defender-atp/multi-tenant-access-for-managed-security-service-providers/ba-p/1533440</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757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261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This advice changes if the customer decides to use an EA model subscription instead of a CSP based subscription.</a:t>
            </a:r>
          </a:p>
          <a:p>
            <a:r>
              <a:rPr lang="en-US"/>
              <a:t>Read here to learn more about </a:t>
            </a:r>
            <a:r>
              <a:rPr lang="en-US" err="1"/>
              <a:t>CPoR</a:t>
            </a:r>
            <a:r>
              <a:rPr lang="en-US"/>
              <a:t>: </a:t>
            </a:r>
            <a:r>
              <a:rPr lang="en-US">
                <a:hlinkClick r:id="rId3"/>
              </a:rPr>
              <a:t>https://docs.microsoft.com/en-us/partner-center/submit-osa-claim</a:t>
            </a:r>
            <a:endParaRPr lang="en-US"/>
          </a:p>
          <a:p>
            <a:endParaRPr lang="en-US"/>
          </a:p>
          <a:p>
            <a:r>
              <a:rPr lang="en-US"/>
              <a:t>Also note: the pricing for Microsoft Sentinel is discounted by 15% for a CSP subscription (partner choice on actual cost to customer). The customer may get a better price for Microsoft Sentinel through their EA agreement</a:t>
            </a:r>
          </a:p>
          <a:p>
            <a:endParaRPr lang="en-US"/>
          </a:p>
          <a:p>
            <a:r>
              <a:rPr lang="en-US"/>
              <a:t>List of links embedded on this page:</a:t>
            </a:r>
          </a:p>
          <a:p>
            <a:endParaRPr lang="en-US"/>
          </a:p>
          <a:p>
            <a:pPr marL="285750" indent="-285750">
              <a:buFont typeface="Arial" panose="020B0604020202020204" pitchFamily="34" charset="0"/>
              <a:buChar char="•"/>
            </a:pPr>
            <a:r>
              <a:rPr lang="en-US"/>
              <a:t>CSP Model Overview: </a:t>
            </a:r>
            <a:r>
              <a:rPr lang="en-US">
                <a:hlinkClick r:id="rId4"/>
              </a:rPr>
              <a:t>https://docs.microsoft.com/en-us/partner-center/csp-overview</a:t>
            </a:r>
            <a:endParaRPr lang="en-US"/>
          </a:p>
          <a:p>
            <a:pPr marL="285750" indent="-285750">
              <a:buFont typeface="Arial" panose="020B0604020202020204" pitchFamily="34" charset="0"/>
              <a:buChar char="•"/>
            </a:pPr>
            <a:r>
              <a:rPr lang="en-US"/>
              <a:t>Partner Admin Center: </a:t>
            </a:r>
            <a:r>
              <a:rPr lang="en-US">
                <a:hlinkClick r:id="rId5"/>
              </a:rPr>
              <a:t>https://docs.microsoft.com/en-us/partner-center/pac-to-pc-overview</a:t>
            </a:r>
            <a:endParaRPr lang="en-US"/>
          </a:p>
          <a:p>
            <a:pPr marL="285750" indent="-285750">
              <a:buFont typeface="Arial" panose="020B0604020202020204" pitchFamily="34" charset="0"/>
              <a:buChar char="•"/>
            </a:pPr>
            <a:r>
              <a:rPr lang="en-US"/>
              <a:t>Partner Earned Credit: </a:t>
            </a:r>
            <a:r>
              <a:rPr lang="en-US">
                <a:hlinkClick r:id="rId6"/>
              </a:rPr>
              <a:t>https://docs.microsoft.com/en-us/partner-center/partner-earned-credit</a:t>
            </a:r>
            <a:endParaRPr lang="en-US"/>
          </a:p>
          <a:p>
            <a:pPr marL="285750" indent="-285750">
              <a:buFont typeface="Arial" panose="020B0604020202020204" pitchFamily="34" charset="0"/>
              <a:buChar char="•"/>
            </a:pPr>
            <a:r>
              <a:rPr lang="en-US"/>
              <a:t>Compare Azure Offers: </a:t>
            </a:r>
            <a:r>
              <a:rPr lang="en-US">
                <a:hlinkClick r:id="rId7"/>
              </a:rPr>
              <a:t>https://docs.microsoft.com/en-us/partner-center/compare-azure-offers</a:t>
            </a:r>
            <a:endParaRPr lang="en-US"/>
          </a:p>
          <a:p>
            <a:pPr marL="285750" indent="-285750">
              <a:buFont typeface="Arial" panose="020B0604020202020204" pitchFamily="34" charset="0"/>
              <a:buChar char="•"/>
            </a:pPr>
            <a:r>
              <a:rPr lang="en-US"/>
              <a:t>CSP Permissions Overview: </a:t>
            </a:r>
            <a:r>
              <a:rPr lang="en-US">
                <a:hlinkClick r:id="rId8"/>
              </a:rPr>
              <a:t>https://docs.microsoft.com/en-us/partner-center/permissions-overview</a:t>
            </a: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947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does need some additional information, however it is useful to articulate the following:</a:t>
            </a:r>
          </a:p>
          <a:p>
            <a:endParaRPr lang="en-US"/>
          </a:p>
          <a:p>
            <a:pPr marL="342900" indent="-342900">
              <a:buAutoNum type="arabicPeriod"/>
            </a:pPr>
            <a:r>
              <a:rPr lang="en-US"/>
              <a:t>When configuring the Microsoft Sentinel implementation you need to have direct access to the subscription, either manual, scripted, or automated deployment is possible</a:t>
            </a:r>
          </a:p>
          <a:p>
            <a:pPr marL="342900" indent="-342900">
              <a:buAutoNum type="arabicPeriod"/>
            </a:pPr>
            <a:r>
              <a:rPr lang="en-US"/>
              <a:t>Ongoing operations can be carried out with restricted views and different interfaces:</a:t>
            </a:r>
          </a:p>
          <a:p>
            <a:pPr marL="809244" lvl="1" indent="-342900">
              <a:buAutoNum type="arabicPeriod"/>
            </a:pPr>
            <a:r>
              <a:rPr lang="en-US"/>
              <a:t>Azure Lighthouse for permissions management (may also need to include AAD B2B with CA/PIM/EM)</a:t>
            </a:r>
          </a:p>
          <a:p>
            <a:pPr marL="809244" lvl="1" indent="-342900">
              <a:buAutoNum type="arabicPeriod"/>
            </a:pPr>
            <a:r>
              <a:rPr lang="en-US"/>
              <a:t>Cross-workspace incident view for centralized threat hunting across workspaces</a:t>
            </a:r>
          </a:p>
          <a:p>
            <a:pPr marL="809244" lvl="1" indent="-342900">
              <a:buAutoNum type="arabicPeriod"/>
            </a:pPr>
            <a:r>
              <a:rPr lang="en-US"/>
              <a:t>Workbooks curated to filter the view based on requirements (restrict access based on role/region </a:t>
            </a:r>
            <a:r>
              <a:rPr lang="en-US" err="1"/>
              <a:t>etc</a:t>
            </a:r>
            <a:r>
              <a:rPr lang="en-US"/>
              <a:t>)</a:t>
            </a:r>
          </a:p>
          <a:p>
            <a:pPr marL="809244" lvl="1" indent="-342900">
              <a:buAutoNum type="arabicPeriod"/>
            </a:pPr>
            <a:r>
              <a:rPr lang="en-US"/>
              <a:t>PowerBI for more advanced reporting options than may be possible with Workbooks alone</a:t>
            </a:r>
          </a:p>
          <a:p>
            <a:pPr marL="466344" lvl="1" indent="0">
              <a:buNone/>
            </a:pPr>
            <a:br>
              <a:rPr lang="en-US"/>
            </a:br>
            <a:r>
              <a:rPr lang="en-US"/>
              <a:t>Note:</a:t>
            </a:r>
            <a:br>
              <a:rPr lang="en-US"/>
            </a:br>
            <a:endParaRPr lang="en-US"/>
          </a:p>
          <a:p>
            <a:pPr marL="0" marR="0">
              <a:spcBef>
                <a:spcPts val="0"/>
              </a:spcBef>
              <a:spcAft>
                <a:spcPts val="0"/>
              </a:spcAft>
            </a:pPr>
            <a:r>
              <a:rPr lang="en-US" sz="1800">
                <a:effectLst/>
                <a:latin typeface="Calibri" panose="020F0502020204030204" pitchFamily="34" charset="0"/>
                <a:ea typeface="Calibri" panose="020F0502020204030204" pitchFamily="34" charset="0"/>
              </a:rPr>
              <a:t>	Table level RBAC (lets put a side lighthouse) works </a:t>
            </a:r>
            <a:r>
              <a:rPr lang="en-US" sz="1800">
                <a:solidFill>
                  <a:srgbClr val="70AD47"/>
                </a:solidFill>
                <a:effectLst/>
                <a:latin typeface="Calibri" panose="020F0502020204030204" pitchFamily="34" charset="0"/>
                <a:ea typeface="Calibri" panose="020F0502020204030204" pitchFamily="34" charset="0"/>
              </a:rPr>
              <a:t>well </a:t>
            </a:r>
            <a:r>
              <a:rPr lang="en-US" sz="1800">
                <a:effectLst/>
                <a:latin typeface="Calibri" panose="020F0502020204030204" pitchFamily="34" charset="0"/>
                <a:ea typeface="Calibri" panose="020F0502020204030204" pitchFamily="34" charset="0"/>
              </a:rPr>
              <a:t>when consuming LA data from workbook, the LA  query windows and even ruining playbooks for the given data.</a:t>
            </a:r>
          </a:p>
          <a:p>
            <a:pPr marL="0" marR="0">
              <a:spcBef>
                <a:spcPts val="0"/>
              </a:spcBef>
              <a:spcAft>
                <a:spcPts val="0"/>
              </a:spcAft>
            </a:pPr>
            <a:r>
              <a:rPr lang="en-US" sz="1800">
                <a:effectLst/>
                <a:latin typeface="Calibri" panose="020F0502020204030204" pitchFamily="34" charset="0"/>
                <a:ea typeface="Calibri" panose="020F0502020204030204" pitchFamily="34" charset="0"/>
              </a:rPr>
              <a:t>	Table level RBAC </a:t>
            </a:r>
            <a:r>
              <a:rPr lang="en-US" sz="1800">
                <a:solidFill>
                  <a:srgbClr val="FF0000"/>
                </a:solidFill>
                <a:effectLst/>
                <a:latin typeface="Calibri" panose="020F0502020204030204" pitchFamily="34" charset="0"/>
                <a:ea typeface="Calibri" panose="020F0502020204030204" pitchFamily="34" charset="0"/>
              </a:rPr>
              <a:t>doesn’t </a:t>
            </a:r>
            <a:r>
              <a:rPr lang="en-US" sz="1800">
                <a:effectLst/>
                <a:latin typeface="Calibri" panose="020F0502020204030204" pitchFamily="34" charset="0"/>
                <a:ea typeface="Calibri" panose="020F0502020204030204" pitchFamily="34" charset="0"/>
              </a:rPr>
              <a:t>work well when entering sentinel UI (opening main overview page\incident blade )- meaning that when we build the product, we design it for persona that have full access to the data</a:t>
            </a:r>
          </a:p>
          <a:p>
            <a:pPr marL="0" marR="0">
              <a:spcBef>
                <a:spcPts val="0"/>
              </a:spcBef>
              <a:spcAft>
                <a:spcPts val="0"/>
              </a:spcAft>
            </a:pPr>
            <a:r>
              <a:rPr lang="en-US" sz="1800">
                <a:effectLst/>
                <a:latin typeface="Calibri" panose="020F0502020204030204" pitchFamily="34" charset="0"/>
                <a:ea typeface="Calibri" panose="020F0502020204030204" pitchFamily="34" charset="0"/>
              </a:rPr>
              <a:t> </a:t>
            </a:r>
            <a:endParaRPr lang="en-US"/>
          </a:p>
          <a:p>
            <a:pPr marL="0" indent="0">
              <a:buNone/>
            </a:pPr>
            <a:r>
              <a:rPr lang="en-US"/>
              <a:t>3.     Once an incident is triggered and investigated on the left, the operator can pivot to the tools on the right </a:t>
            </a:r>
          </a:p>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03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34</a:t>
            </a:fld>
            <a:endParaRPr lang="en-US"/>
          </a:p>
        </p:txBody>
      </p:sp>
    </p:spTree>
    <p:extLst>
      <p:ext uri="{BB962C8B-B14F-4D97-AF65-F5344CB8AC3E}">
        <p14:creationId xmlns:p14="http://schemas.microsoft.com/office/powerpoint/2010/main" val="2779802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a:t>
            </a:fld>
            <a:endParaRPr lang="en-US"/>
          </a:p>
        </p:txBody>
      </p:sp>
    </p:spTree>
    <p:extLst>
      <p:ext uri="{BB962C8B-B14F-4D97-AF65-F5344CB8AC3E}">
        <p14:creationId xmlns:p14="http://schemas.microsoft.com/office/powerpoint/2010/main" val="3636434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434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New Reference Architecture is here:</a:t>
            </a:r>
            <a:br>
              <a:rPr lang="en-US" sz="2400"/>
            </a:br>
            <a:r>
              <a:rPr lang="en-US" sz="1400">
                <a:hlinkClick r:id="rId3"/>
              </a:rPr>
              <a:t>https://docs.microsoft.com/en-us/azure/architecture/solution-ideas/articles/monitor-azure-data-explorer</a:t>
            </a:r>
            <a:r>
              <a:rPr lang="en-US"/>
              <a:t>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Querying data in ADX</a:t>
            </a:r>
          </a:p>
          <a:p>
            <a:pPr marL="0" marR="0" lvl="0" indent="0" algn="l" defTabSz="932688" rtl="0" eaLnBrk="1" fontAlgn="auto" latinLnBrk="0" hangingPunct="1">
              <a:lnSpc>
                <a:spcPct val="100000"/>
              </a:lnSpc>
              <a:spcBef>
                <a:spcPts val="0"/>
              </a:spcBef>
              <a:spcAft>
                <a:spcPts val="0"/>
              </a:spcAft>
              <a:buClrTx/>
              <a:buSzTx/>
              <a:buFontTx/>
              <a:buNone/>
              <a:tabLst/>
              <a:defRPr/>
            </a:pPr>
            <a:r>
              <a:rPr lang="en-US"/>
              <a:t>https://docs.microsoft.com/en-us/azure/azure-monitor/logs/azure-monitor-data-explorer-proxy</a:t>
            </a:r>
          </a:p>
          <a:p>
            <a:endParaRPr lang="en-US"/>
          </a:p>
          <a:p>
            <a:r>
              <a:rPr lang="en-US"/>
              <a:t>Discussion points:</a:t>
            </a:r>
          </a:p>
          <a:p>
            <a:pPr marL="285750" indent="-285750">
              <a:buFont typeface="Arial" panose="020B0604020202020204" pitchFamily="34" charset="0"/>
              <a:buChar char="•"/>
            </a:pPr>
            <a:r>
              <a:rPr lang="en-US"/>
              <a:t>Before the data arrives in Log Analytics, some companies may need to modify the data for tagging and other types of enrichment</a:t>
            </a:r>
          </a:p>
          <a:p>
            <a:pPr marL="285750" indent="-285750">
              <a:buFont typeface="Arial" panose="020B0604020202020204" pitchFamily="34" charset="0"/>
              <a:buChar char="•"/>
            </a:pPr>
            <a:r>
              <a:rPr lang="en-US"/>
              <a:t>The data may be part of a larger data set that is shared across the organization and needs to be made available to other teams outside of security</a:t>
            </a:r>
          </a:p>
          <a:p>
            <a:pPr marL="285750" indent="-285750">
              <a:buFont typeface="Arial" panose="020B0604020202020204" pitchFamily="34" charset="0"/>
              <a:buChar char="•"/>
            </a:pPr>
            <a:r>
              <a:rPr lang="en-US"/>
              <a:t>Consideration also need to be given to the long-term retention and potential of additional analysis for the data when it is not longer required in Microsoft Sentinel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05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Querying data in ADX</a:t>
            </a:r>
          </a:p>
          <a:p>
            <a:pPr marL="0" marR="0" lvl="0" indent="0" algn="l" defTabSz="932688" rtl="0" eaLnBrk="1" fontAlgn="auto" latinLnBrk="0" hangingPunct="1">
              <a:lnSpc>
                <a:spcPct val="100000"/>
              </a:lnSpc>
              <a:spcBef>
                <a:spcPts val="0"/>
              </a:spcBef>
              <a:spcAft>
                <a:spcPts val="0"/>
              </a:spcAft>
              <a:buClrTx/>
              <a:buSzTx/>
              <a:buFontTx/>
              <a:buNone/>
              <a:tabLst/>
              <a:defRPr/>
            </a:pPr>
            <a:r>
              <a:rPr lang="en-US"/>
              <a:t>https://docs.microsoft.com/en-us/azure/azure-monitor/logs/azure-monitor-data-explorer-proxy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ADX Pricing Calculator:  https://dataexplorer.azure.com/AzureDataExplorerCostEstimator.html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05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822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5214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40</a:t>
            </a:fld>
            <a:endParaRPr lang="en-US"/>
          </a:p>
        </p:txBody>
      </p:sp>
    </p:spTree>
    <p:extLst>
      <p:ext uri="{BB962C8B-B14F-4D97-AF65-F5344CB8AC3E}">
        <p14:creationId xmlns:p14="http://schemas.microsoft.com/office/powerpoint/2010/main" val="1329367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Microsoft solution names removed to ensure clarity of the discussion without the conversation heading towards “only Microsoft”</a:t>
            </a:r>
          </a:p>
          <a:p>
            <a:endParaRPr lang="en-US"/>
          </a:p>
          <a:p>
            <a:r>
              <a:rPr lang="en-US"/>
              <a:t>Key discussion points:</a:t>
            </a:r>
          </a:p>
          <a:p>
            <a:pPr marL="342900" indent="-342900">
              <a:buAutoNum type="arabicPeriod"/>
            </a:pPr>
            <a:r>
              <a:rPr lang="en-US"/>
              <a:t>The GREY boxes are the log sources across a range of solutions and endpoints. This list should be expanded to include any other categories that are regularly used and should also form the basis of an assessment the customer/partner can use to ensure all relevant and valuable data/log sources are made available to the security architecture</a:t>
            </a:r>
          </a:p>
          <a:p>
            <a:pPr marL="342900" indent="-342900">
              <a:buAutoNum type="arabicPeriod"/>
            </a:pPr>
            <a:endParaRPr lang="en-US"/>
          </a:p>
          <a:p>
            <a:pPr marL="342900" indent="-342900">
              <a:buAutoNum type="arabicPeriod"/>
            </a:pPr>
            <a:r>
              <a:rPr lang="en-US"/>
              <a:t>The GREEN boxes are the solutions that make up the standard SIEM implementation – the focus here is on the storage of log data either to SIEM first, then Long Term Storage, or have data duplicated from point of collection directly to both (saves moving data later on when the 90 days expires)</a:t>
            </a:r>
            <a:br>
              <a:rPr lang="en-US"/>
            </a:br>
            <a:endParaRPr lang="en-US"/>
          </a:p>
          <a:p>
            <a:pPr marL="342900" indent="-342900">
              <a:buAutoNum type="arabicPeriod"/>
            </a:pPr>
            <a:r>
              <a:rPr lang="en-US"/>
              <a:t>The BLUE boxes are the modern security solutions being deployed (aka XDR, MDR, EDR </a:t>
            </a:r>
            <a:r>
              <a:rPr lang="en-US" err="1"/>
              <a:t>etc</a:t>
            </a:r>
            <a:r>
              <a:rPr lang="en-US"/>
              <a:t>) that are already ingesting the raw log data, analyzing it for risks and threats, and even carrying out direct response to threats (even before the log is ingested by the SIEM). There are several key question here</a:t>
            </a:r>
          </a:p>
          <a:p>
            <a:pPr marL="809244" lvl="1" indent="-342900">
              <a:buAutoNum type="arabicPeriod"/>
            </a:pPr>
            <a:r>
              <a:rPr lang="en-US"/>
              <a:t>If the logs were only sent to the blue box, and then alerts were sent to the SIEM, would this be enough for the SIEM to act appropriately by collating alerts from multiple systems (and analyzing logs from those sources that do not have a smart option)</a:t>
            </a:r>
          </a:p>
          <a:p>
            <a:pPr marL="809244" marR="0" lvl="1" indent="-342900" algn="l" defTabSz="932688" rtl="0" eaLnBrk="1" fontAlgn="auto" latinLnBrk="0" hangingPunct="1">
              <a:lnSpc>
                <a:spcPct val="100000"/>
              </a:lnSpc>
              <a:spcBef>
                <a:spcPts val="0"/>
              </a:spcBef>
              <a:spcAft>
                <a:spcPts val="0"/>
              </a:spcAft>
              <a:buClrTx/>
              <a:buSzTx/>
              <a:buFontTx/>
              <a:buAutoNum type="arabicPeriod"/>
              <a:tabLst/>
              <a:defRPr/>
            </a:pPr>
            <a:r>
              <a:rPr lang="en-US"/>
              <a:t>If these solutions are doing this analysis, what additional value would there be in the SIEM also carrying out that analysis</a:t>
            </a:r>
          </a:p>
          <a:p>
            <a:pPr marL="809244" lvl="1" indent="-342900">
              <a:buAutoNum type="arabicPeriod"/>
            </a:pPr>
            <a:r>
              <a:rPr lang="en-US"/>
              <a:t>What are the capabilities that are lost if the implementation is such that not all raw logs are sent to the SIEM</a:t>
            </a:r>
          </a:p>
          <a:p>
            <a:pPr marL="809244" lvl="1" indent="-342900">
              <a:buAutoNum type="arabicPeriod"/>
            </a:pPr>
            <a:r>
              <a:rPr lang="en-US"/>
              <a:t>If an EDR on an endpoint is a strong standalone solution, why not EDR on a server ?</a:t>
            </a:r>
          </a:p>
          <a:p>
            <a:pPr marL="809244" lvl="1" indent="-342900">
              <a:buAutoNum type="arabicPeriod"/>
            </a:pPr>
            <a:r>
              <a:rPr lang="en-US"/>
              <a:t>From a cost-savings perspective, can we support a deployment like this? Here is an example:</a:t>
            </a:r>
          </a:p>
          <a:p>
            <a:pPr marL="1275588" lvl="2" indent="-342900">
              <a:buAutoNum type="arabicPeriod"/>
            </a:pPr>
            <a:r>
              <a:rPr lang="en-US"/>
              <a:t>Customer has 6TB of data being ingested per day (approx. $6M per year):</a:t>
            </a:r>
          </a:p>
          <a:p>
            <a:pPr marL="1741932" lvl="3" indent="-342900">
              <a:buAutoNum type="arabicPeriod"/>
            </a:pPr>
            <a:r>
              <a:rPr lang="en-US"/>
              <a:t>2 TB from Server endpoints</a:t>
            </a:r>
          </a:p>
          <a:p>
            <a:pPr marL="1741932" lvl="3" indent="-342900">
              <a:buAutoNum type="arabicPeriod"/>
            </a:pPr>
            <a:r>
              <a:rPr lang="en-US"/>
              <a:t>2 TB from Client endpoints</a:t>
            </a:r>
          </a:p>
          <a:p>
            <a:pPr marL="1741932" lvl="3" indent="-342900">
              <a:buAutoNum type="arabicPeriod"/>
            </a:pPr>
            <a:r>
              <a:rPr lang="en-US"/>
              <a:t>2 TB from network and other security products</a:t>
            </a:r>
            <a:br>
              <a:rPr lang="en-US"/>
            </a:br>
            <a:endParaRPr lang="en-US"/>
          </a:p>
          <a:p>
            <a:pPr marL="1275588" lvl="2" indent="-342900">
              <a:buAutoNum type="arabicPeriod"/>
            </a:pPr>
            <a:r>
              <a:rPr lang="en-US"/>
              <a:t>Customer decides to invest in ASC with MDATP to monitor their server estate</a:t>
            </a:r>
          </a:p>
          <a:p>
            <a:pPr marL="1741932" lvl="3" indent="-342900">
              <a:buAutoNum type="arabicPeriod"/>
            </a:pPr>
            <a:r>
              <a:rPr lang="en-US"/>
              <a:t>This reduces their SIEM costs by $2M</a:t>
            </a:r>
          </a:p>
          <a:p>
            <a:pPr marL="1741932" lvl="3" indent="-342900">
              <a:buAutoNum type="arabicPeriod"/>
            </a:pPr>
            <a:r>
              <a:rPr lang="en-US"/>
              <a:t>That $2M is invested in ASC with MDATP</a:t>
            </a:r>
          </a:p>
          <a:p>
            <a:pPr marL="1741932" lvl="3" indent="-342900">
              <a:buAutoNum type="arabicPeriod"/>
            </a:pPr>
            <a:r>
              <a:rPr lang="en-US"/>
              <a:t>Isn’t this a better security architecture ? (only IF the alerts sent from ASC are rich enough for the SIEM to act upon)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211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sz="1800" b="1"/>
              <a:t>Microsoft Security Best Practices:</a:t>
            </a:r>
            <a:r>
              <a:rPr lang="en-US" sz="1600"/>
              <a:t> </a:t>
            </a:r>
            <a:r>
              <a:rPr lang="en-US" sz="800">
                <a:hlinkClick r:id="rId3"/>
              </a:rPr>
              <a:t>https://docs.microsoft.com/en-us/security/compass/microsoft-security-compass-introduction</a:t>
            </a:r>
            <a:endParaRPr lang="en-US" sz="800"/>
          </a:p>
          <a:p>
            <a:r>
              <a:rPr lang="en-US" sz="1600"/>
              <a:t>Review for information about what are useful feeds.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068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Microsoft Sentinel FAQ for free ingestion: </a:t>
            </a:r>
            <a:r>
              <a:rPr lang="it-IT">
                <a:hlinkClick r:id="rId3"/>
              </a:rPr>
              <a:t>Microsoft Sentinel Pricing | Microsoft Azure</a:t>
            </a:r>
            <a:endParaRPr lang="it-IT"/>
          </a:p>
          <a:p>
            <a:r>
              <a:rPr lang="it-IT"/>
              <a:t>New blog post here about doing this with MDE:  </a:t>
            </a:r>
            <a:r>
              <a:rPr lang="en-US" sz="1800" u="sng">
                <a:solidFill>
                  <a:srgbClr val="0563C1"/>
                </a:solidFill>
                <a:effectLst/>
                <a:latin typeface="Calibri" panose="020F0502020204030204" pitchFamily="34" charset="0"/>
                <a:ea typeface="Calibri" panose="020F0502020204030204" pitchFamily="34" charset="0"/>
                <a:hlinkClick r:id="rId4"/>
              </a:rPr>
              <a:t>Limitless Microsoft Defender for Endpoint Advanced Hunting with Azure Data Explorer (ADX)</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422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sz="1400" b="1" err="1"/>
              <a:t>Javiers</a:t>
            </a:r>
            <a:r>
              <a:rPr lang="en-US" sz="1400" b="1"/>
              <a:t> article on using Azure Data Explorer: </a:t>
            </a:r>
          </a:p>
          <a:p>
            <a:r>
              <a:rPr lang="en-US" sz="1400">
                <a:hlinkClick r:id="rId3"/>
              </a:rPr>
              <a:t>https://techcommunity.microsoft.com/t5/azure-sentinel/using-azure-data-explorer-for-long-term-retention-of-azure/ba-p/1883947</a:t>
            </a:r>
            <a:r>
              <a:rPr lang="en-US" sz="1400"/>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422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114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422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422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Microsoft solution names removed to ensure clarity of the discussion without the conversation heading towards “only Microsoft”</a:t>
            </a:r>
          </a:p>
          <a:p>
            <a:endParaRPr lang="en-US"/>
          </a:p>
          <a:p>
            <a:r>
              <a:rPr lang="en-US"/>
              <a:t>Key discussion points:</a:t>
            </a:r>
          </a:p>
          <a:p>
            <a:pPr marL="342900" indent="-342900">
              <a:buAutoNum type="arabicPeriod"/>
            </a:pPr>
            <a:r>
              <a:rPr lang="en-US"/>
              <a:t>The GREY boxes are the log sources across a range of solutions and endpoints. This list should be expanded to include any other categories that are regularly used and should also form the basis of an assessment the customer/partner can use to ensure all relevant and valuable data/log sources are made available to the security architecture</a:t>
            </a:r>
          </a:p>
          <a:p>
            <a:pPr marL="342900" indent="-342900">
              <a:buAutoNum type="arabicPeriod"/>
            </a:pPr>
            <a:endParaRPr lang="en-US"/>
          </a:p>
          <a:p>
            <a:pPr marL="342900" indent="-342900">
              <a:buAutoNum type="arabicPeriod"/>
            </a:pPr>
            <a:r>
              <a:rPr lang="en-US"/>
              <a:t>The GREEN boxes are the solutions that make up the standard SIEM implementation – the focus here is on the storage of log data either to SIEM first, then Long Term Storage, or have data duplicated from point of collection directly to both (saves moving data later on when the 90 days expires)</a:t>
            </a:r>
            <a:br>
              <a:rPr lang="en-US"/>
            </a:br>
            <a:endParaRPr lang="en-US"/>
          </a:p>
          <a:p>
            <a:pPr marL="342900" indent="-342900">
              <a:buAutoNum type="arabicPeriod"/>
            </a:pPr>
            <a:r>
              <a:rPr lang="en-US"/>
              <a:t>The BLUE boxes are the modern security solutions being deployed (aka XDR, MDR, EDR </a:t>
            </a:r>
            <a:r>
              <a:rPr lang="en-US" err="1"/>
              <a:t>etc</a:t>
            </a:r>
            <a:r>
              <a:rPr lang="en-US"/>
              <a:t>) that are already ingesting the raw log data, analyzing it for risks and threats, and even carrying out direct response to threats (even before the log is ingested by the SIEM). There are several key question here</a:t>
            </a:r>
          </a:p>
          <a:p>
            <a:pPr marL="809244" lvl="1" indent="-342900">
              <a:buAutoNum type="arabicPeriod"/>
            </a:pPr>
            <a:r>
              <a:rPr lang="en-US"/>
              <a:t>If the logs were only sent to the blue box, and then alerts were sent to the SIEM, would this be enough for the SIEM to act appropriately by collating alerts from multiple systems (and analyzing logs from those sources that do not have a smart option)</a:t>
            </a:r>
          </a:p>
          <a:p>
            <a:pPr marL="809244" marR="0" lvl="1" indent="-342900" algn="l" defTabSz="932688" rtl="0" eaLnBrk="1" fontAlgn="auto" latinLnBrk="0" hangingPunct="1">
              <a:lnSpc>
                <a:spcPct val="100000"/>
              </a:lnSpc>
              <a:spcBef>
                <a:spcPts val="0"/>
              </a:spcBef>
              <a:spcAft>
                <a:spcPts val="0"/>
              </a:spcAft>
              <a:buClrTx/>
              <a:buSzTx/>
              <a:buFontTx/>
              <a:buAutoNum type="arabicPeriod"/>
              <a:tabLst/>
              <a:defRPr/>
            </a:pPr>
            <a:r>
              <a:rPr lang="en-US"/>
              <a:t>If these solutions are doing this analysis, what additional value would there be in the SIEM also carrying out that analysis</a:t>
            </a:r>
          </a:p>
          <a:p>
            <a:pPr marL="809244" lvl="1" indent="-342900">
              <a:buAutoNum type="arabicPeriod"/>
            </a:pPr>
            <a:r>
              <a:rPr lang="en-US"/>
              <a:t>What are the capabilities that are lost if the implementation is such that not all raw logs are sent to the SIEM</a:t>
            </a:r>
          </a:p>
          <a:p>
            <a:pPr marL="809244" lvl="1" indent="-342900">
              <a:buAutoNum type="arabicPeriod"/>
            </a:pPr>
            <a:r>
              <a:rPr lang="en-US"/>
              <a:t>If an EDR on an endpoint is a strong standalone solution, why not EDR on a server ?</a:t>
            </a:r>
          </a:p>
          <a:p>
            <a:pPr marL="809244" lvl="1" indent="-342900">
              <a:buAutoNum type="arabicPeriod"/>
            </a:pPr>
            <a:r>
              <a:rPr lang="en-US"/>
              <a:t>From a cost-savings perspective, can we support a deployment like this? Here is an example:</a:t>
            </a:r>
          </a:p>
          <a:p>
            <a:pPr marL="1275588" lvl="2" indent="-342900">
              <a:buAutoNum type="arabicPeriod"/>
            </a:pPr>
            <a:r>
              <a:rPr lang="en-US"/>
              <a:t>Customer has 6TB of data being ingested per day (approx. $6M per year):</a:t>
            </a:r>
          </a:p>
          <a:p>
            <a:pPr marL="1741932" lvl="3" indent="-342900">
              <a:buAutoNum type="arabicPeriod"/>
            </a:pPr>
            <a:r>
              <a:rPr lang="en-US"/>
              <a:t>2 TB from Server endpoints</a:t>
            </a:r>
          </a:p>
          <a:p>
            <a:pPr marL="1741932" lvl="3" indent="-342900">
              <a:buAutoNum type="arabicPeriod"/>
            </a:pPr>
            <a:r>
              <a:rPr lang="en-US"/>
              <a:t>2 TB from Client endpoints</a:t>
            </a:r>
          </a:p>
          <a:p>
            <a:pPr marL="1741932" lvl="3" indent="-342900">
              <a:buAutoNum type="arabicPeriod"/>
            </a:pPr>
            <a:r>
              <a:rPr lang="en-US"/>
              <a:t>2 TB from network and other security products</a:t>
            </a:r>
            <a:br>
              <a:rPr lang="en-US"/>
            </a:br>
            <a:endParaRPr lang="en-US"/>
          </a:p>
          <a:p>
            <a:pPr marL="1275588" lvl="2" indent="-342900">
              <a:buAutoNum type="arabicPeriod"/>
            </a:pPr>
            <a:r>
              <a:rPr lang="en-US"/>
              <a:t>Customer decides to invest in ASC with MDATP to monitor their server estate</a:t>
            </a:r>
          </a:p>
          <a:p>
            <a:pPr marL="1741932" lvl="3" indent="-342900">
              <a:buAutoNum type="arabicPeriod"/>
            </a:pPr>
            <a:r>
              <a:rPr lang="en-US"/>
              <a:t>This reduces their SIEM costs by $2M</a:t>
            </a:r>
          </a:p>
          <a:p>
            <a:pPr marL="1741932" lvl="3" indent="-342900">
              <a:buAutoNum type="arabicPeriod"/>
            </a:pPr>
            <a:r>
              <a:rPr lang="en-US"/>
              <a:t>That $2M is invested in ASC with MDATP</a:t>
            </a:r>
          </a:p>
          <a:p>
            <a:pPr marL="1741932" lvl="3" indent="-342900">
              <a:buAutoNum type="arabicPeriod"/>
            </a:pPr>
            <a:r>
              <a:rPr lang="en-US"/>
              <a:t>Isn’t this a better security architecture ? (only IF the alerts sent from ASC are rich enough for the SIEM to act upon)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4220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Log Filtering preview available: </a:t>
            </a:r>
            <a:r>
              <a:rPr lang="en-US">
                <a:hlinkClick r:id="rId3"/>
              </a:rPr>
              <a:t>Data Collection Rules in Azure Monitor (preview) - Azure Monitor | Microsoft Docs</a:t>
            </a:r>
            <a:endParaRPr lang="en-US"/>
          </a:p>
          <a:p>
            <a:endParaRPr lang="en-US"/>
          </a:p>
          <a:p>
            <a:endParaRPr lang="en-US"/>
          </a:p>
          <a:p>
            <a:r>
              <a:rPr lang="en-US"/>
              <a:t>The same view as previous slide but with the Microsoft solution names for context only.</a:t>
            </a:r>
          </a:p>
          <a:p>
            <a:endParaRPr lang="en-US"/>
          </a:p>
          <a:p>
            <a:r>
              <a:rPr lang="en-US"/>
              <a:t>Key point: Use a joint LA Workspace to combine analysis from Microsoft Defender and Microsoft Sentinel, and gain the 500 MB per node per day allowance for LA.</a:t>
            </a:r>
          </a:p>
          <a:p>
            <a:endParaRPr lang="en-US"/>
          </a:p>
          <a:p>
            <a:r>
              <a:rPr lang="en-US"/>
              <a:t>Billing calculations information here: https://docs.microsoft.com/en-us/azure/azure-monitor/platform/manage-cost-storage#pricing-model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601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Microsoft solution names removed to ensure clarity of the discussion without the conversation heading towards “only Microsoft”</a:t>
            </a:r>
          </a:p>
          <a:p>
            <a:endParaRPr lang="en-US"/>
          </a:p>
          <a:p>
            <a:r>
              <a:rPr lang="en-US"/>
              <a:t>Key discussion points:</a:t>
            </a:r>
          </a:p>
          <a:p>
            <a:pPr marL="342900" indent="-342900">
              <a:buAutoNum type="arabicPeriod"/>
            </a:pPr>
            <a:r>
              <a:rPr lang="en-US"/>
              <a:t>The GREY boxes are the log sources across a range of solutions and endpoints. This list should be expanded to include any other categories that are regularly used and should also form the basis of an assessment the customer/partner can use to ensure all relevant and valuable data/log sources are made available to the security architecture</a:t>
            </a:r>
          </a:p>
          <a:p>
            <a:pPr marL="342900" indent="-342900">
              <a:buAutoNum type="arabicPeriod"/>
            </a:pPr>
            <a:endParaRPr lang="en-US"/>
          </a:p>
          <a:p>
            <a:pPr marL="342900" indent="-342900">
              <a:buAutoNum type="arabicPeriod"/>
            </a:pPr>
            <a:r>
              <a:rPr lang="en-US"/>
              <a:t>The GREEN boxes are the solutions that make up the standard SIEM implementation – the focus here is on the storage of log data either to SIEM first, then Long Term Storage, or have data duplicated from point of collection directly to both (saves moving data later on when the 90 days expires)</a:t>
            </a:r>
            <a:br>
              <a:rPr lang="en-US"/>
            </a:br>
            <a:endParaRPr lang="en-US"/>
          </a:p>
          <a:p>
            <a:pPr marL="342900" indent="-342900">
              <a:buAutoNum type="arabicPeriod"/>
            </a:pPr>
            <a:r>
              <a:rPr lang="en-US"/>
              <a:t>The BLUE boxes are the modern security solutions being deployed (aka XDR, MDR, EDR </a:t>
            </a:r>
            <a:r>
              <a:rPr lang="en-US" err="1"/>
              <a:t>etc</a:t>
            </a:r>
            <a:r>
              <a:rPr lang="en-US"/>
              <a:t>) that are already ingesting the raw log data, analyzing it for risks and threats, and even carrying out direct response to threats (even before the log is ingested by the SIEM). There are several key question here</a:t>
            </a:r>
          </a:p>
          <a:p>
            <a:pPr marL="809244" lvl="1" indent="-342900">
              <a:buAutoNum type="arabicPeriod"/>
            </a:pPr>
            <a:r>
              <a:rPr lang="en-US"/>
              <a:t>If the logs were only sent to the blue box, and then alerts were sent to the SIEM, would this be enough for the SIEM to act appropriately by collating alerts from multiple systems (and analyzing logs from those sources that do not have a smart option)</a:t>
            </a:r>
          </a:p>
          <a:p>
            <a:pPr marL="809244" marR="0" lvl="1" indent="-342900" algn="l" defTabSz="932688" rtl="0" eaLnBrk="1" fontAlgn="auto" latinLnBrk="0" hangingPunct="1">
              <a:lnSpc>
                <a:spcPct val="100000"/>
              </a:lnSpc>
              <a:spcBef>
                <a:spcPts val="0"/>
              </a:spcBef>
              <a:spcAft>
                <a:spcPts val="0"/>
              </a:spcAft>
              <a:buClrTx/>
              <a:buSzTx/>
              <a:buFontTx/>
              <a:buAutoNum type="arabicPeriod"/>
              <a:tabLst/>
              <a:defRPr/>
            </a:pPr>
            <a:r>
              <a:rPr lang="en-US"/>
              <a:t>If these solutions are doing this analysis, what additional value would there be in the SIEM also carrying out that analysis</a:t>
            </a:r>
          </a:p>
          <a:p>
            <a:pPr marL="809244" lvl="1" indent="-342900">
              <a:buAutoNum type="arabicPeriod"/>
            </a:pPr>
            <a:r>
              <a:rPr lang="en-US"/>
              <a:t>What are the capabilities that are lost if the implementation is such that not all raw logs are sent to the SIEM</a:t>
            </a:r>
          </a:p>
          <a:p>
            <a:pPr marL="809244" lvl="1" indent="-342900">
              <a:buAutoNum type="arabicPeriod"/>
            </a:pPr>
            <a:r>
              <a:rPr lang="en-US"/>
              <a:t>If an EDR on an endpoint is a strong standalone solution, why not EDR on a server ?</a:t>
            </a:r>
          </a:p>
          <a:p>
            <a:pPr marL="809244" lvl="1" indent="-342900">
              <a:buAutoNum type="arabicPeriod"/>
            </a:pPr>
            <a:r>
              <a:rPr lang="en-US"/>
              <a:t>From a cost-savings perspective, can we support a deployment like this? Here is an example:</a:t>
            </a:r>
          </a:p>
          <a:p>
            <a:pPr marL="1275588" lvl="2" indent="-342900">
              <a:buAutoNum type="arabicPeriod"/>
            </a:pPr>
            <a:r>
              <a:rPr lang="en-US"/>
              <a:t>Customer has 6TB of data being ingested per day (approx. $6M per year):</a:t>
            </a:r>
          </a:p>
          <a:p>
            <a:pPr marL="1741932" lvl="3" indent="-342900">
              <a:buAutoNum type="arabicPeriod"/>
            </a:pPr>
            <a:r>
              <a:rPr lang="en-US"/>
              <a:t>2 TB from Server endpoints</a:t>
            </a:r>
          </a:p>
          <a:p>
            <a:pPr marL="1741932" lvl="3" indent="-342900">
              <a:buAutoNum type="arabicPeriod"/>
            </a:pPr>
            <a:r>
              <a:rPr lang="en-US"/>
              <a:t>2 TB from Client endpoints</a:t>
            </a:r>
          </a:p>
          <a:p>
            <a:pPr marL="1741932" lvl="3" indent="-342900">
              <a:buAutoNum type="arabicPeriod"/>
            </a:pPr>
            <a:r>
              <a:rPr lang="en-US"/>
              <a:t>2 TB from network and other security products</a:t>
            </a:r>
            <a:br>
              <a:rPr lang="en-US"/>
            </a:br>
            <a:endParaRPr lang="en-US"/>
          </a:p>
          <a:p>
            <a:pPr marL="1275588" lvl="2" indent="-342900">
              <a:buAutoNum type="arabicPeriod"/>
            </a:pPr>
            <a:r>
              <a:rPr lang="en-US"/>
              <a:t>Customer decides to invest in ASC with MDATP to monitor their server estate</a:t>
            </a:r>
          </a:p>
          <a:p>
            <a:pPr marL="1741932" lvl="3" indent="-342900">
              <a:buAutoNum type="arabicPeriod"/>
            </a:pPr>
            <a:r>
              <a:rPr lang="en-US"/>
              <a:t>This reduces their SIEM costs by $2M</a:t>
            </a:r>
          </a:p>
          <a:p>
            <a:pPr marL="1741932" lvl="3" indent="-342900">
              <a:buAutoNum type="arabicPeriod"/>
            </a:pPr>
            <a:r>
              <a:rPr lang="en-US"/>
              <a:t>That $2M is invested in ASC with MDATP</a:t>
            </a:r>
          </a:p>
          <a:p>
            <a:pPr marL="1741932" lvl="3" indent="-342900">
              <a:buAutoNum type="arabicPeriod"/>
            </a:pPr>
            <a:r>
              <a:rPr lang="en-US"/>
              <a:t>Isn’t this a better security architecture ? (only IF the alerts sent from ASC are rich enough for the SIEM to act upon)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62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This is a work in progress. As partners discover ways of connecting to data sources and manipulating data within Microsoft Sentinel, we need to guide them both for what is possible and what is recommended.</a:t>
            </a:r>
          </a:p>
          <a:p>
            <a:r>
              <a:rPr lang="en-US"/>
              <a:t>Consider the impact of different design practices to avoid ingesting data that is not valuable/relevant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565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51</a:t>
            </a:fld>
            <a:endParaRPr lang="en-US"/>
          </a:p>
        </p:txBody>
      </p:sp>
    </p:spTree>
    <p:extLst>
      <p:ext uri="{BB962C8B-B14F-4D97-AF65-F5344CB8AC3E}">
        <p14:creationId xmlns:p14="http://schemas.microsoft.com/office/powerpoint/2010/main" val="3636434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971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525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Calculators:</a:t>
            </a:r>
          </a:p>
          <a:p>
            <a:pPr marL="285750" indent="-285750">
              <a:buFont typeface="Arial" panose="020B0604020202020204" pitchFamily="34" charset="0"/>
              <a:buChar char="•"/>
            </a:pPr>
            <a:r>
              <a:rPr lang="en-US"/>
              <a:t>https://siemsizingcalculator.logpoint.com/</a:t>
            </a:r>
          </a:p>
          <a:p>
            <a:pPr marL="285750" indent="-285750">
              <a:buFont typeface="Arial" panose="020B0604020202020204" pitchFamily="34" charset="0"/>
              <a:buChar char="•"/>
            </a:pPr>
            <a:r>
              <a:rPr lang="en-US"/>
              <a:t>http://aspiretss.com/tools</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59</a:t>
            </a:fld>
            <a:endParaRPr lang="en-US"/>
          </a:p>
        </p:txBody>
      </p:sp>
    </p:spTree>
    <p:extLst>
      <p:ext uri="{BB962C8B-B14F-4D97-AF65-F5344CB8AC3E}">
        <p14:creationId xmlns:p14="http://schemas.microsoft.com/office/powerpoint/2010/main" val="557223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Protection to your Azure service resources from the internet by allowing access only to your Virtual Network</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5/22/2023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4763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Azure Logic Apps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understanding pricing:   </a:t>
            </a:r>
            <a:r>
              <a:rPr lang="en-US">
                <a:hlinkClick r:id="rId3"/>
              </a:rPr>
              <a:t>https://docs.microsoft.com/en-us/azure/logic-apps/logic-apps-pricing</a:t>
            </a:r>
            <a:endParaRPr lang="en-US"/>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Pricing page:  ..</a:t>
            </a:r>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61</a:t>
            </a:fld>
            <a:endParaRPr lang="en-US"/>
          </a:p>
        </p:txBody>
      </p:sp>
    </p:spTree>
    <p:extLst>
      <p:ext uri="{BB962C8B-B14F-4D97-AF65-F5344CB8AC3E}">
        <p14:creationId xmlns:p14="http://schemas.microsoft.com/office/powerpoint/2010/main" val="1532680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https://azure.microsoft.com/en-ca/pricing/calculator/</a:t>
            </a:r>
          </a:p>
        </p:txBody>
      </p:sp>
      <p:sp>
        <p:nvSpPr>
          <p:cNvPr id="4" name="Slide Number Placeholder 3"/>
          <p:cNvSpPr>
            <a:spLocks noGrp="1"/>
          </p:cNvSpPr>
          <p:nvPr>
            <p:ph type="sldNum" sz="quarter" idx="5"/>
          </p:nvPr>
        </p:nvSpPr>
        <p:spPr/>
        <p:txBody>
          <a:bodyPr/>
          <a:lstStyle/>
          <a:p>
            <a:fld id="{5F2D3714-B553-A044-BA72-366907BA36B5}" type="slidenum">
              <a:rPr lang="en-US" smtClean="0"/>
              <a:t>67</a:t>
            </a:fld>
            <a:endParaRPr lang="en-US"/>
          </a:p>
        </p:txBody>
      </p:sp>
    </p:spTree>
    <p:extLst>
      <p:ext uri="{BB962C8B-B14F-4D97-AF65-F5344CB8AC3E}">
        <p14:creationId xmlns:p14="http://schemas.microsoft.com/office/powerpoint/2010/main" val="19038269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https://dataexplorer.azure.com/AzureDataExplorerCostEstimator.html</a:t>
            </a:r>
          </a:p>
        </p:txBody>
      </p:sp>
      <p:sp>
        <p:nvSpPr>
          <p:cNvPr id="4" name="Slide Number Placeholder 3"/>
          <p:cNvSpPr>
            <a:spLocks noGrp="1"/>
          </p:cNvSpPr>
          <p:nvPr>
            <p:ph type="sldNum" sz="quarter" idx="5"/>
          </p:nvPr>
        </p:nvSpPr>
        <p:spPr/>
        <p:txBody>
          <a:bodyPr/>
          <a:lstStyle/>
          <a:p>
            <a:fld id="{5F2D3714-B553-A044-BA72-366907BA36B5}" type="slidenum">
              <a:rPr lang="en-US" smtClean="0"/>
              <a:t>68</a:t>
            </a:fld>
            <a:endParaRPr lang="en-US"/>
          </a:p>
        </p:txBody>
      </p:sp>
    </p:spTree>
    <p:extLst>
      <p:ext uri="{BB962C8B-B14F-4D97-AF65-F5344CB8AC3E}">
        <p14:creationId xmlns:p14="http://schemas.microsoft.com/office/powerpoint/2010/main" val="15603786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73</a:t>
            </a:fld>
            <a:endParaRPr lang="en-US"/>
          </a:p>
        </p:txBody>
      </p:sp>
    </p:spTree>
    <p:extLst>
      <p:ext uri="{BB962C8B-B14F-4D97-AF65-F5344CB8AC3E}">
        <p14:creationId xmlns:p14="http://schemas.microsoft.com/office/powerpoint/2010/main" val="2396512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764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Video walkthrough of these slides: https://msit.microsoftstream.com/video/54f1a3ff-0400-9fb2-92e0-f1eb0cd9f3e4</a:t>
            </a:r>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75</a:t>
            </a:fld>
            <a:endParaRPr lang="en-US"/>
          </a:p>
        </p:txBody>
      </p:sp>
    </p:spTree>
    <p:extLst>
      <p:ext uri="{BB962C8B-B14F-4D97-AF65-F5344CB8AC3E}">
        <p14:creationId xmlns:p14="http://schemas.microsoft.com/office/powerpoint/2010/main" val="37955410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sz="1400">
                <a:solidFill>
                  <a:schemeClr val="tx1"/>
                </a:solidFill>
                <a:cs typeface="Segoe UI" pitchFamily="34" charset="0"/>
              </a:rPr>
              <a:t>The key issue here is the need to create a User Principal for each person in every AWS Account and keep them updated with changes, such as new passwords. Some customers choose to synchronize this data from their Active Directory.</a:t>
            </a:r>
          </a:p>
          <a:p>
            <a:pPr defTabSz="932472" fontAlgn="base">
              <a:lnSpc>
                <a:spcPct val="90000"/>
              </a:lnSpc>
              <a:spcBef>
                <a:spcPct val="0"/>
              </a:spcBef>
              <a:spcAft>
                <a:spcPct val="0"/>
              </a:spcAft>
            </a:pPr>
            <a:r>
              <a:rPr lang="en-US" sz="1400">
                <a:solidFill>
                  <a:schemeClr val="tx1"/>
                </a:solidFill>
                <a:cs typeface="Segoe UI" pitchFamily="34" charset="0"/>
              </a:rPr>
              <a:t>The other issue is monitoring the account activity after successful sign in: AWS IAM does not provide rich functionality to protect from advanced identity threats</a:t>
            </a:r>
          </a:p>
          <a:p>
            <a:pPr marL="0" lvl="0" indent="0">
              <a:buNone/>
            </a:pPr>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76</a:t>
            </a:fld>
            <a:endParaRPr lang="en-US"/>
          </a:p>
        </p:txBody>
      </p:sp>
    </p:spTree>
    <p:extLst>
      <p:ext uri="{BB962C8B-B14F-4D97-AF65-F5344CB8AC3E}">
        <p14:creationId xmlns:p14="http://schemas.microsoft.com/office/powerpoint/2010/main" val="823016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77</a:t>
            </a:fld>
            <a:endParaRPr lang="en-US"/>
          </a:p>
        </p:txBody>
      </p:sp>
    </p:spTree>
    <p:extLst>
      <p:ext uri="{BB962C8B-B14F-4D97-AF65-F5344CB8AC3E}">
        <p14:creationId xmlns:p14="http://schemas.microsoft.com/office/powerpoint/2010/main" val="24362341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MCAS detections: https://docs.microsoft.com/en-us/cloud-app-security/protect-aws</a:t>
            </a:r>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78</a:t>
            </a:fld>
            <a:endParaRPr lang="en-US"/>
          </a:p>
        </p:txBody>
      </p:sp>
    </p:spTree>
    <p:extLst>
      <p:ext uri="{BB962C8B-B14F-4D97-AF65-F5344CB8AC3E}">
        <p14:creationId xmlns:p14="http://schemas.microsoft.com/office/powerpoint/2010/main" val="1045907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MCAS detections: https://docs.microsoft.com/en-us/cloud-app-security/protect-aws</a:t>
            </a:r>
          </a:p>
          <a:p>
            <a:pPr marL="0" lvl="0" indent="0">
              <a:buNone/>
            </a:pPr>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79</a:t>
            </a:fld>
            <a:endParaRPr lang="en-US"/>
          </a:p>
        </p:txBody>
      </p:sp>
    </p:spTree>
    <p:extLst>
      <p:ext uri="{BB962C8B-B14F-4D97-AF65-F5344CB8AC3E}">
        <p14:creationId xmlns:p14="http://schemas.microsoft.com/office/powerpoint/2010/main" val="4280557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rPr>
              <a:t>What is your audience?</a:t>
            </a:r>
          </a:p>
          <a:p>
            <a:pPr marL="0" marR="0">
              <a:spcBef>
                <a:spcPts val="0"/>
              </a:spcBef>
              <a:spcAft>
                <a:spcPts val="0"/>
              </a:spcAft>
            </a:pPr>
            <a:r>
              <a:rPr lang="en-US" sz="1200">
                <a:effectLst/>
                <a:latin typeface="Calibri" panose="020F0502020204030204" pitchFamily="34" charset="0"/>
                <a:ea typeface="Calibri" panose="020F0502020204030204" pitchFamily="34" charset="0"/>
              </a:rPr>
              <a:t>- customers that need to reset expectations and assess how they got here…</a:t>
            </a:r>
          </a:p>
          <a:p>
            <a:pPr marL="0" marR="0">
              <a:spcBef>
                <a:spcPts val="0"/>
              </a:spcBef>
              <a:spcAft>
                <a:spcPts val="0"/>
              </a:spcAft>
            </a:pPr>
            <a:r>
              <a:rPr lang="en-US" sz="1200">
                <a:effectLst/>
                <a:latin typeface="Calibri" panose="020F0502020204030204" pitchFamily="34" charset="0"/>
                <a:ea typeface="Calibri" panose="020F0502020204030204" pitchFamily="34" charset="0"/>
              </a:rPr>
              <a:t>- Microsoft and partner field that needs to articulate approach and benefits, before selling more stuff</a:t>
            </a:r>
          </a:p>
          <a:p>
            <a:pPr marL="0" marR="0">
              <a:spcBef>
                <a:spcPts val="0"/>
              </a:spcBef>
              <a:spcAft>
                <a:spcPts val="0"/>
              </a:spcAft>
            </a:pPr>
            <a:r>
              <a:rPr lang="en-US" sz="1200">
                <a:effectLst/>
                <a:latin typeface="Calibri" panose="020F0502020204030204" pitchFamily="34" charset="0"/>
                <a:ea typeface="Calibri" panose="020F0502020204030204" pitchFamily="34" charset="0"/>
              </a:rPr>
              <a:t>- do “these things” before doing too deep into the weeds and buying more tools</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what are the drivers....</a:t>
            </a:r>
          </a:p>
          <a:p>
            <a:pPr marL="0" marR="0">
              <a:spcBef>
                <a:spcPts val="0"/>
              </a:spcBef>
              <a:spcAft>
                <a:spcPts val="0"/>
              </a:spcAft>
            </a:pPr>
            <a:r>
              <a:rPr lang="en-US" sz="1200">
                <a:effectLst/>
                <a:latin typeface="Calibri" panose="020F0502020204030204" pitchFamily="34" charset="0"/>
                <a:ea typeface="Calibri" panose="020F0502020204030204" pitchFamily="34" charset="0"/>
              </a:rPr>
              <a:t>- something might happen (pain avoidance)</a:t>
            </a:r>
          </a:p>
          <a:p>
            <a:pPr marL="0" marR="0">
              <a:spcBef>
                <a:spcPts val="0"/>
              </a:spcBef>
              <a:spcAft>
                <a:spcPts val="0"/>
              </a:spcAft>
            </a:pPr>
            <a:r>
              <a:rPr lang="en-US" sz="1200">
                <a:effectLst/>
                <a:latin typeface="Calibri" panose="020F0502020204030204" pitchFamily="34" charset="0"/>
                <a:ea typeface="Calibri" panose="020F0502020204030204" pitchFamily="34" charset="0"/>
              </a:rPr>
              <a:t>- something already happened (recoil)</a:t>
            </a:r>
          </a:p>
          <a:p>
            <a:pPr marL="0" marR="0">
              <a:spcBef>
                <a:spcPts val="0"/>
              </a:spcBef>
              <a:spcAft>
                <a:spcPts val="0"/>
              </a:spcAft>
            </a:pPr>
            <a:r>
              <a:rPr lang="en-US" sz="1200">
                <a:effectLst/>
                <a:latin typeface="Calibri" panose="020F0502020204030204" pitchFamily="34" charset="0"/>
                <a:ea typeface="Calibri" panose="020F0502020204030204" pitchFamily="34" charset="0"/>
              </a:rPr>
              <a:t>= need to confirm status or change approach</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Suggest they review</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r>
              <a:rPr lang="en-US" sz="1200" b="1">
                <a:effectLst/>
                <a:latin typeface="Calibri" panose="020F0502020204030204" pitchFamily="34" charset="0"/>
                <a:ea typeface="Calibri" panose="020F0502020204030204" pitchFamily="34" charset="0"/>
              </a:rPr>
              <a:t>Risk framework</a:t>
            </a:r>
            <a:r>
              <a:rPr lang="en-US" sz="1200">
                <a:effectLst/>
                <a:latin typeface="Calibri" panose="020F0502020204030204" pitchFamily="34" charset="0"/>
                <a:ea typeface="Calibri" panose="020F0502020204030204" pitchFamily="34" charset="0"/>
              </a:rPr>
              <a:t> (ISO 27001 is easy, CMMI is heavy but good. to be delivered by MCS or a partner)</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r>
              <a:rPr lang="en-US" sz="1200" b="1">
                <a:effectLst/>
                <a:latin typeface="Calibri" panose="020F0502020204030204" pitchFamily="34" charset="0"/>
                <a:ea typeface="Calibri" panose="020F0502020204030204" pitchFamily="34" charset="0"/>
              </a:rPr>
              <a:t>Controls framework</a:t>
            </a:r>
            <a:r>
              <a:rPr lang="en-US" sz="1200">
                <a:effectLst/>
                <a:latin typeface="Calibri" panose="020F0502020204030204" pitchFamily="34" charset="0"/>
                <a:ea typeface="Calibri" panose="020F0502020204030204" pitchFamily="34" charset="0"/>
              </a:rPr>
              <a:t> (NIST, many others)</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r>
              <a:rPr lang="en-US" sz="1200" b="1">
                <a:effectLst/>
                <a:latin typeface="Calibri" panose="020F0502020204030204" pitchFamily="34" charset="0"/>
                <a:ea typeface="Calibri" panose="020F0502020204030204" pitchFamily="34" charset="0"/>
              </a:rPr>
              <a:t>Security solutions architecture</a:t>
            </a:r>
            <a:r>
              <a:rPr lang="en-US" sz="1200">
                <a:effectLst/>
                <a:latin typeface="Calibri" panose="020F0502020204030204" pitchFamily="34" charset="0"/>
                <a:ea typeface="Calibri" panose="020F0502020204030204" pitchFamily="34" charset="0"/>
              </a:rPr>
              <a:t> (Microsoft can provide a template)</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r>
              <a:rPr lang="en-US" sz="1200" b="1">
                <a:effectLst/>
                <a:latin typeface="Calibri" panose="020F0502020204030204" pitchFamily="34" charset="0"/>
                <a:ea typeface="Calibri" panose="020F0502020204030204" pitchFamily="34" charset="0"/>
              </a:rPr>
              <a:t>Operational practices</a:t>
            </a:r>
            <a:r>
              <a:rPr lang="en-US" sz="1200">
                <a:effectLst/>
                <a:latin typeface="Calibri" panose="020F0502020204030204" pitchFamily="34" charset="0"/>
                <a:ea typeface="Calibri" panose="020F0502020204030204" pitchFamily="34" charset="0"/>
              </a:rPr>
              <a:t> (ITIL / Modern SOC)</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r>
              <a:rPr lang="en-US" sz="1200" b="1">
                <a:effectLst/>
                <a:latin typeface="Calibri" panose="020F0502020204030204" pitchFamily="34" charset="0"/>
                <a:ea typeface="Calibri" panose="020F0502020204030204" pitchFamily="34" charset="0"/>
              </a:rPr>
              <a:t>Assurances</a:t>
            </a:r>
            <a:r>
              <a:rPr lang="en-US" sz="1200">
                <a:effectLst/>
                <a:latin typeface="Calibri" panose="020F0502020204030204" pitchFamily="34" charset="0"/>
                <a:ea typeface="Calibri" panose="020F0502020204030204" pitchFamily="34" charset="0"/>
              </a:rPr>
              <a:t> (Premier and 3rd party)</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what are the next steps...</a:t>
            </a:r>
          </a:p>
          <a:p>
            <a:pPr marL="0" marR="0">
              <a:spcBef>
                <a:spcPts val="0"/>
              </a:spcBef>
              <a:spcAft>
                <a:spcPts val="0"/>
              </a:spcAft>
            </a:pPr>
            <a:r>
              <a:rPr lang="en-US" sz="1200">
                <a:effectLst/>
                <a:latin typeface="Calibri" panose="020F0502020204030204" pitchFamily="34" charset="0"/>
                <a:ea typeface="Calibri" panose="020F0502020204030204" pitchFamily="34" charset="0"/>
              </a:rPr>
              <a:t>- strengthen identity posture!</a:t>
            </a:r>
          </a:p>
          <a:p>
            <a:pPr marL="0" marR="0">
              <a:spcBef>
                <a:spcPts val="0"/>
              </a:spcBef>
              <a:spcAft>
                <a:spcPts val="0"/>
              </a:spcAft>
            </a:pPr>
            <a:r>
              <a:rPr lang="en-US" sz="1200">
                <a:effectLst/>
                <a:latin typeface="Calibri" panose="020F0502020204030204" pitchFamily="34" charset="0"/>
                <a:ea typeface="Calibri" panose="020F0502020204030204" pitchFamily="34" charset="0"/>
              </a:rPr>
              <a:t>- workshops to run compliance score to test current state:</a:t>
            </a:r>
          </a:p>
          <a:p>
            <a:pPr marL="0" marR="0">
              <a:spcBef>
                <a:spcPts val="0"/>
              </a:spcBef>
              <a:spcAft>
                <a:spcPts val="0"/>
              </a:spcAft>
            </a:pPr>
            <a:r>
              <a:rPr lang="en-US" sz="1200">
                <a:effectLst/>
                <a:latin typeface="Calibri" panose="020F0502020204030204" pitchFamily="34" charset="0"/>
                <a:ea typeface="Calibri" panose="020F0502020204030204" pitchFamily="34" charset="0"/>
              </a:rPr>
              <a:t>   - Microsoft 365</a:t>
            </a:r>
          </a:p>
          <a:p>
            <a:pPr marL="0" marR="0">
              <a:spcBef>
                <a:spcPts val="0"/>
              </a:spcBef>
              <a:spcAft>
                <a:spcPts val="0"/>
              </a:spcAft>
            </a:pPr>
            <a:r>
              <a:rPr lang="en-US" sz="1200">
                <a:effectLst/>
                <a:latin typeface="Calibri" panose="020F0502020204030204" pitchFamily="34" charset="0"/>
                <a:ea typeface="Calibri" panose="020F0502020204030204" pitchFamily="34" charset="0"/>
              </a:rPr>
              <a:t>   - Azure Security Center</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Possible outcomes of this discussion:</a:t>
            </a:r>
          </a:p>
          <a:p>
            <a:pPr marL="342900" marR="0" lvl="0" indent="-342900">
              <a:spcBef>
                <a:spcPts val="0"/>
              </a:spcBef>
              <a:spcAft>
                <a:spcPts val="0"/>
              </a:spcAft>
              <a:buFont typeface="Symbol" panose="05050102010706020507" pitchFamily="18" charset="2"/>
              <a:buChar char=""/>
            </a:pPr>
            <a:r>
              <a:rPr lang="en-US" sz="1200">
                <a:effectLst/>
                <a:latin typeface="Calibri" panose="020F0502020204030204" pitchFamily="34" charset="0"/>
                <a:ea typeface="Times New Roman" panose="02020603050405020304" pitchFamily="18" charset="0"/>
                <a:cs typeface="Times New Roman" panose="02020603050405020304" pitchFamily="18" charset="0"/>
              </a:rPr>
              <a:t>Need to create an info graphic that helps to articulate the options and levels of maturity from simple to "I have a Risk Officer"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a:effectLst/>
                <a:latin typeface="Calibri" panose="020F0502020204030204" pitchFamily="34" charset="0"/>
                <a:ea typeface="Times New Roman" panose="02020603050405020304" pitchFamily="18" charset="0"/>
                <a:cs typeface="Times New Roman" panose="02020603050405020304" pitchFamily="18" charset="0"/>
              </a:rPr>
              <a:t>A lot of this is outside of Microsoft tools and services, needs to expand into partners to provide a full answer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a:effectLst/>
                <a:latin typeface="Calibri" panose="020F0502020204030204" pitchFamily="34" charset="0"/>
                <a:ea typeface="Times New Roman" panose="02020603050405020304" pitchFamily="18" charset="0"/>
                <a:cs typeface="Times New Roman" panose="02020603050405020304" pitchFamily="18" charset="0"/>
              </a:rPr>
              <a:t>Could list a few of our solutions that are well aligned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72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Tenant Setup:  .</a:t>
            </a:r>
          </a:p>
          <a:p>
            <a:pPr marL="342900" indent="-342900">
              <a:buAutoNum type="arabicPeriod"/>
            </a:pPr>
            <a:r>
              <a:rPr lang="en-US"/>
              <a:t>AAD as IDP for AWS:  https://docs.microsoft.com/en-us/azure/active-directory/saas-apps/amazon-web-service-tutorial</a:t>
            </a:r>
          </a:p>
          <a:p>
            <a:pPr marL="342900" indent="-342900">
              <a:buAutoNum type="arabicPeriod"/>
            </a:pPr>
            <a:r>
              <a:rPr lang="en-US"/>
              <a:t>MCAS Session Control for AWS: </a:t>
            </a:r>
          </a:p>
          <a:p>
            <a:pPr marL="809244" lvl="1" indent="-342900">
              <a:buAutoNum type="arabicPeriod"/>
            </a:pPr>
            <a:r>
              <a:rPr lang="en-US"/>
              <a:t>MCAS: </a:t>
            </a:r>
            <a:r>
              <a:rPr lang="en-US">
                <a:hlinkClick r:id="rId3"/>
              </a:rPr>
              <a:t>https://docs.microsoft.com/en-us/cloud-app-security/proxy-deployment-aad</a:t>
            </a:r>
            <a:endParaRPr lang="en-US"/>
          </a:p>
          <a:p>
            <a:pPr marL="809244" lvl="1" indent="-342900">
              <a:buAutoNum type="arabicPeriod"/>
            </a:pPr>
            <a:r>
              <a:rPr lang="en-US"/>
              <a:t>AWS IAM Svc account: https://docs.aws.amazon.com/IAM/latest/UserGuide/id_roles_create_for-user_externalid.html</a:t>
            </a:r>
          </a:p>
          <a:p>
            <a:pPr marL="0" lvl="0" indent="0">
              <a:buNone/>
            </a:pPr>
            <a:endParaRPr lang="en-US"/>
          </a:p>
          <a:p>
            <a:pPr marL="0" lvl="0" indent="0">
              <a:buNone/>
            </a:pPr>
            <a:r>
              <a:rPr lang="en-US"/>
              <a:t>Other AWS SAML App Connections:</a:t>
            </a:r>
          </a:p>
          <a:p>
            <a:pPr marL="285750" lvl="0" indent="-285750">
              <a:buFont typeface="Arial" panose="020B0604020202020204" pitchFamily="34" charset="0"/>
              <a:buChar char="•"/>
            </a:pPr>
            <a:r>
              <a:rPr lang="en-US" err="1"/>
              <a:t>AmaZon</a:t>
            </a:r>
            <a:r>
              <a:rPr lang="en-US"/>
              <a:t> Prime Video</a:t>
            </a:r>
          </a:p>
          <a:p>
            <a:pPr marL="285750" lvl="0" indent="-285750">
              <a:buFont typeface="Arial" panose="020B0604020202020204" pitchFamily="34" charset="0"/>
              <a:buChar char="•"/>
            </a:pPr>
            <a:r>
              <a:rPr lang="en-US"/>
              <a:t>Amazon (e-commerce)</a:t>
            </a:r>
          </a:p>
          <a:p>
            <a:pPr marL="285750" lvl="0" indent="-285750">
              <a:buFont typeface="Arial" panose="020B0604020202020204" pitchFamily="34" charset="0"/>
              <a:buChar char="•"/>
            </a:pPr>
            <a:r>
              <a:rPr lang="en-US"/>
              <a:t>Amazon Auto Scaling</a:t>
            </a:r>
          </a:p>
          <a:p>
            <a:pPr marL="285750" lvl="0" indent="-285750">
              <a:buFont typeface="Arial" panose="020B0604020202020204" pitchFamily="34" charset="0"/>
              <a:buChar char="•"/>
            </a:pPr>
            <a:r>
              <a:rPr lang="en-US"/>
              <a:t>Amazon Chime</a:t>
            </a:r>
          </a:p>
          <a:p>
            <a:pPr marL="285750" lvl="0" indent="-285750">
              <a:buFont typeface="Arial" panose="020B0604020202020204" pitchFamily="34" charset="0"/>
              <a:buChar char="•"/>
            </a:pPr>
            <a:r>
              <a:rPr lang="en-US"/>
              <a:t>Amazon CloudFront</a:t>
            </a:r>
          </a:p>
          <a:p>
            <a:pPr marL="285750" lvl="0" indent="-285750">
              <a:buFont typeface="Arial" panose="020B0604020202020204" pitchFamily="34" charset="0"/>
              <a:buChar char="•"/>
            </a:pPr>
            <a:r>
              <a:rPr lang="en-US"/>
              <a:t>Amazon </a:t>
            </a:r>
            <a:r>
              <a:rPr lang="en-US" err="1"/>
              <a:t>CloudSearch</a:t>
            </a:r>
            <a:endParaRPr lang="en-US"/>
          </a:p>
          <a:p>
            <a:pPr marL="285750" lvl="0" indent="-285750">
              <a:buFont typeface="Arial" panose="020B0604020202020204" pitchFamily="34" charset="0"/>
              <a:buChar char="•"/>
            </a:pPr>
            <a:r>
              <a:rPr lang="en-US"/>
              <a:t>Amazon CloudWatch</a:t>
            </a:r>
          </a:p>
          <a:p>
            <a:pPr marL="285750" lvl="0" indent="-285750">
              <a:buFont typeface="Arial" panose="020B0604020202020204" pitchFamily="34" charset="0"/>
              <a:buChar char="•"/>
            </a:pPr>
            <a:r>
              <a:rPr lang="en-US"/>
              <a:t>Amazon DynamoDB</a:t>
            </a:r>
          </a:p>
          <a:p>
            <a:pPr marL="285750" lvl="0" indent="-285750">
              <a:buFont typeface="Arial" panose="020B0604020202020204" pitchFamily="34" charset="0"/>
              <a:buChar char="•"/>
            </a:pPr>
            <a:r>
              <a:rPr lang="en-US"/>
              <a:t>Amazon EMR</a:t>
            </a:r>
          </a:p>
          <a:p>
            <a:pPr marL="285750" lvl="0" indent="-285750">
              <a:buFont typeface="Arial" panose="020B0604020202020204" pitchFamily="34" charset="0"/>
              <a:buChar char="•"/>
            </a:pPr>
            <a:r>
              <a:rPr lang="en-US"/>
              <a:t>Amazon </a:t>
            </a:r>
            <a:r>
              <a:rPr lang="en-US" err="1"/>
              <a:t>ElastiCache</a:t>
            </a:r>
            <a:endParaRPr lang="en-US"/>
          </a:p>
          <a:p>
            <a:pPr marL="285750" lvl="0" indent="-285750">
              <a:buFont typeface="Arial" panose="020B0604020202020204" pitchFamily="34" charset="0"/>
              <a:buChar char="•"/>
            </a:pPr>
            <a:r>
              <a:rPr lang="en-US"/>
              <a:t>Amazon Elastic Compute Cloud</a:t>
            </a:r>
          </a:p>
          <a:p>
            <a:pPr marL="285750" lvl="0" indent="-285750">
              <a:buFont typeface="Arial" panose="020B0604020202020204" pitchFamily="34" charset="0"/>
              <a:buChar char="•"/>
            </a:pPr>
            <a:r>
              <a:rPr lang="en-US"/>
              <a:t>Amazon Elastic Load Balancer</a:t>
            </a:r>
          </a:p>
          <a:p>
            <a:pPr marL="285750" lvl="0" indent="-285750">
              <a:buFont typeface="Arial" panose="020B0604020202020204" pitchFamily="34" charset="0"/>
              <a:buChar char="•"/>
            </a:pPr>
            <a:r>
              <a:rPr lang="en-US"/>
              <a:t>Amazon Elastic Transcoder</a:t>
            </a:r>
          </a:p>
          <a:p>
            <a:pPr marL="285750" lvl="0" indent="-285750">
              <a:buFont typeface="Arial" panose="020B0604020202020204" pitchFamily="34" charset="0"/>
              <a:buChar char="•"/>
            </a:pPr>
            <a:r>
              <a:rPr lang="en-US"/>
              <a:t>Amazon Glacier</a:t>
            </a:r>
          </a:p>
          <a:p>
            <a:pPr marL="285750" lvl="0" indent="-285750">
              <a:buFont typeface="Arial" panose="020B0604020202020204" pitchFamily="34" charset="0"/>
              <a:buChar char="•"/>
            </a:pPr>
            <a:r>
              <a:rPr lang="en-US"/>
              <a:t>Amazon </a:t>
            </a:r>
            <a:r>
              <a:rPr lang="en-US" err="1"/>
              <a:t>Lightsail</a:t>
            </a:r>
            <a:endParaRPr lang="en-US"/>
          </a:p>
          <a:p>
            <a:pPr marL="285750" lvl="0" indent="-285750">
              <a:buFont typeface="Arial" panose="020B0604020202020204" pitchFamily="34" charset="0"/>
              <a:buChar char="•"/>
            </a:pPr>
            <a:r>
              <a:rPr lang="en-US"/>
              <a:t>Amazon Music</a:t>
            </a:r>
          </a:p>
          <a:p>
            <a:pPr marL="285750" lvl="0" indent="-285750">
              <a:buFont typeface="Arial" panose="020B0604020202020204" pitchFamily="34" charset="0"/>
              <a:buChar char="•"/>
            </a:pPr>
            <a:r>
              <a:rPr lang="en-US"/>
              <a:t>Amazon Redshift</a:t>
            </a:r>
          </a:p>
          <a:p>
            <a:pPr marL="285750" lvl="0" indent="-285750">
              <a:buFont typeface="Arial" panose="020B0604020202020204" pitchFamily="34" charset="0"/>
              <a:buChar char="•"/>
            </a:pPr>
            <a:r>
              <a:rPr lang="en-US"/>
              <a:t>Amazon Relational Database Service</a:t>
            </a:r>
          </a:p>
          <a:p>
            <a:pPr marL="285750" lvl="0" indent="-285750">
              <a:buFont typeface="Arial" panose="020B0604020202020204" pitchFamily="34" charset="0"/>
              <a:buChar char="•"/>
            </a:pPr>
            <a:r>
              <a:rPr lang="en-US"/>
              <a:t>Amazon Route 53</a:t>
            </a:r>
          </a:p>
          <a:p>
            <a:pPr marL="285750" lvl="0" indent="-285750">
              <a:buFont typeface="Arial" panose="020B0604020202020204" pitchFamily="34" charset="0"/>
              <a:buChar char="•"/>
            </a:pPr>
            <a:r>
              <a:rPr lang="en-US"/>
              <a:t>Amazon Simple Email Service</a:t>
            </a:r>
          </a:p>
          <a:p>
            <a:pPr marL="285750" lvl="0" indent="-285750">
              <a:buFont typeface="Arial" panose="020B0604020202020204" pitchFamily="34" charset="0"/>
              <a:buChar char="•"/>
            </a:pPr>
            <a:r>
              <a:rPr lang="en-US"/>
              <a:t>Amazon Simple Notification Service</a:t>
            </a:r>
          </a:p>
          <a:p>
            <a:pPr marL="285750" lvl="0" indent="-285750">
              <a:buFont typeface="Arial" panose="020B0604020202020204" pitchFamily="34" charset="0"/>
              <a:buChar char="•"/>
            </a:pPr>
            <a:r>
              <a:rPr lang="en-US"/>
              <a:t>Amazon Simple Queue Service</a:t>
            </a:r>
          </a:p>
          <a:p>
            <a:pPr marL="285750" lvl="0" indent="-285750">
              <a:buFont typeface="Arial" panose="020B0604020202020204" pitchFamily="34" charset="0"/>
              <a:buChar char="•"/>
            </a:pPr>
            <a:r>
              <a:rPr lang="en-US"/>
              <a:t>Amazon Simple Storage Service</a:t>
            </a:r>
          </a:p>
          <a:p>
            <a:pPr marL="285750" lvl="0" indent="-285750">
              <a:buFont typeface="Arial" panose="020B0604020202020204" pitchFamily="34" charset="0"/>
              <a:buChar char="•"/>
            </a:pPr>
            <a:r>
              <a:rPr lang="en-US"/>
              <a:t>Amazon Simple Workflow Service</a:t>
            </a:r>
          </a:p>
          <a:p>
            <a:pPr marL="285750" lvl="0" indent="-285750">
              <a:buFont typeface="Arial" panose="020B0604020202020204" pitchFamily="34" charset="0"/>
              <a:buChar char="•"/>
            </a:pPr>
            <a:r>
              <a:rPr lang="en-US"/>
              <a:t>Amazon </a:t>
            </a:r>
            <a:r>
              <a:rPr lang="en-US" err="1"/>
              <a:t>SimpleDB</a:t>
            </a:r>
            <a:endParaRPr lang="en-US"/>
          </a:p>
          <a:p>
            <a:pPr marL="285750" lvl="0" indent="-285750">
              <a:buFont typeface="Arial" panose="020B0604020202020204" pitchFamily="34" charset="0"/>
              <a:buChar char="•"/>
            </a:pPr>
            <a:r>
              <a:rPr lang="en-US"/>
              <a:t>Amazon VPC</a:t>
            </a:r>
          </a:p>
          <a:p>
            <a:pPr marL="285750" lvl="0" indent="-285750">
              <a:buFont typeface="Arial" panose="020B0604020202020204" pitchFamily="34" charset="0"/>
              <a:buChar char="•"/>
            </a:pPr>
            <a:r>
              <a:rPr lang="en-US"/>
              <a:t>Amazon Web Service - this is the default installed for cloud compute platform</a:t>
            </a:r>
          </a:p>
          <a:p>
            <a:pPr marL="285750" lvl="0" indent="-285750">
              <a:buFont typeface="Arial" panose="020B0604020202020204" pitchFamily="34" charset="0"/>
              <a:buChar char="•"/>
            </a:pPr>
            <a:r>
              <a:rPr lang="en-US"/>
              <a:t>Amazon </a:t>
            </a:r>
            <a:r>
              <a:rPr lang="en-US" err="1"/>
              <a:t>WorkDocs</a:t>
            </a:r>
            <a:endParaRPr lang="en-US"/>
          </a:p>
          <a:p>
            <a:pPr marL="0" lvl="0" indent="0">
              <a:buNone/>
            </a:pPr>
            <a:endParaRPr lang="en-US"/>
          </a:p>
          <a:p>
            <a:pPr marL="0" lvl="0" indent="0">
              <a:buNone/>
            </a:pPr>
            <a:endParaRPr lang="en-US"/>
          </a:p>
          <a:p>
            <a:pPr marL="0" lvl="0" indent="0">
              <a:buNone/>
            </a:pPr>
            <a:r>
              <a:rPr lang="en-US"/>
              <a:t>Troubleshooting SAML error: https://docs.microsoft.com/en-us/azure/active-directory/manage-apps/application-sign-in-problem-application-error?WT.mc_id=UI_AAD_Enterprise_Apps_Testing_Experience</a:t>
            </a:r>
          </a:p>
          <a:p>
            <a:pPr marL="0" lvl="0" indent="0">
              <a:buNone/>
            </a:pPr>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80</a:t>
            </a:fld>
            <a:endParaRPr lang="en-US"/>
          </a:p>
        </p:txBody>
      </p:sp>
    </p:spTree>
    <p:extLst>
      <p:ext uri="{BB962C8B-B14F-4D97-AF65-F5344CB8AC3E}">
        <p14:creationId xmlns:p14="http://schemas.microsoft.com/office/powerpoint/2010/main" val="2296482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Article about cloud misconfigurations and the importance of IAM Best Practices:  </a:t>
            </a:r>
            <a:r>
              <a:rPr lang="en-US">
                <a:hlinkClick r:id="rId3"/>
              </a:rPr>
              <a:t>https://www.sdxcentral.com/articles/news/palo-alto-networks-hacks-aws-exposes-multi-million-dollar-misconfigurations/2020/10/</a:t>
            </a:r>
            <a:endParaRPr lang="en-US"/>
          </a:p>
          <a:p>
            <a:pPr marL="342900" indent="-342900">
              <a:buAutoNum type="arabicPeriod"/>
            </a:pPr>
            <a:endParaRPr lang="en-US"/>
          </a:p>
          <a:p>
            <a:pPr marL="0" indent="0">
              <a:buNone/>
            </a:pPr>
            <a:r>
              <a:rPr lang="en-US"/>
              <a:t>Auth flow steps:</a:t>
            </a:r>
          </a:p>
          <a:p>
            <a:pPr marL="342900" indent="-342900">
              <a:buAutoNum type="arabicPeriod"/>
            </a:pPr>
            <a:r>
              <a:rPr lang="en-US"/>
              <a:t>When AAD is setup as the IDP, the authentication request is redirected</a:t>
            </a:r>
          </a:p>
          <a:p>
            <a:pPr marL="342900" indent="-342900">
              <a:buAutoNum type="arabicPeriod"/>
            </a:pPr>
            <a:r>
              <a:rPr lang="en-US"/>
              <a:t>AAD will carry out all threat checks and implement any restrictions, including MFA, IP, Device, etc.</a:t>
            </a:r>
          </a:p>
          <a:p>
            <a:pPr marL="342900" indent="-342900">
              <a:buAutoNum type="arabicPeriod"/>
            </a:pPr>
            <a:r>
              <a:rPr lang="en-US"/>
              <a:t>SAML token is returned to AWS IAM for processing</a:t>
            </a:r>
          </a:p>
          <a:p>
            <a:pPr marL="342900" indent="-342900">
              <a:buAutoNum type="arabicPeriod"/>
            </a:pPr>
            <a:r>
              <a:rPr lang="en-US"/>
              <a:t>AWS IAM will create temporary credential access based on IAM Role and applicable Policies</a:t>
            </a:r>
          </a:p>
          <a:p>
            <a:pPr marL="342900" indent="-342900">
              <a:buAutoNum type="arabicPeriod"/>
            </a:pPr>
            <a:r>
              <a:rPr lang="en-US"/>
              <a:t>If enabled, Conditional Access rules can be configured with MCAS to ensure session controls are enabled</a:t>
            </a:r>
          </a:p>
          <a:p>
            <a:pPr marL="342900" indent="-342900">
              <a:buAutoNum type="arabicPeriod"/>
            </a:pPr>
            <a:r>
              <a:rPr lang="en-US"/>
              <a:t>MCAS connector with AWS will enable session-based authentication controls and provide AWS auditing and configuration controls (CASB/CSPM/CWPP)</a:t>
            </a:r>
          </a:p>
          <a:p>
            <a:pPr marL="342900" indent="-342900">
              <a:buAutoNum type="arabicPeriod"/>
            </a:pPr>
            <a:endParaRPr lang="en-US"/>
          </a:p>
          <a:p>
            <a:endParaRPr lang="en-US"/>
          </a:p>
          <a:p>
            <a:endParaRPr lang="en-US"/>
          </a:p>
          <a:p>
            <a:r>
              <a:rPr lang="en-US"/>
              <a:t>Resources:</a:t>
            </a:r>
          </a:p>
          <a:p>
            <a:endParaRPr lang="en-US"/>
          </a:p>
          <a:p>
            <a:r>
              <a:rPr lang="en-US"/>
              <a:t>Microsoft Tutorial:  </a:t>
            </a:r>
            <a:r>
              <a:rPr lang="en-US">
                <a:hlinkClick r:id="rId4"/>
              </a:rPr>
              <a:t>https://docs.microsoft.com/en-us/azure/active-directory/saas-apps/amazon-web-service-tutorial</a:t>
            </a:r>
            <a:endParaRPr lang="en-US"/>
          </a:p>
          <a:p>
            <a:r>
              <a:rPr lang="en-US"/>
              <a:t>AWS Tutorial:  </a:t>
            </a:r>
            <a:r>
              <a:rPr lang="en-US">
                <a:hlinkClick r:id="rId5"/>
              </a:rPr>
              <a:t>https://docs.aws.amazon.com/singlesignon/latest/userguide/azure-ad-idp.html</a:t>
            </a:r>
            <a:endParaRPr lang="en-US"/>
          </a:p>
          <a:p>
            <a:r>
              <a:rPr lang="en-US"/>
              <a:t>AWS </a:t>
            </a:r>
            <a:r>
              <a:rPr lang="en-US" err="1"/>
              <a:t>Deepdive</a:t>
            </a:r>
            <a:r>
              <a:rPr lang="en-US"/>
              <a:t>:  </a:t>
            </a:r>
            <a:r>
              <a:rPr lang="en-US">
                <a:hlinkClick r:id="rId6"/>
              </a:rPr>
              <a:t>https://www.youtube.com/watch?time_continue=452&amp;v=XW5amgAuRIo&amp;feature=emb_logo</a:t>
            </a:r>
            <a:endParaRPr lang="en-US"/>
          </a:p>
          <a:p>
            <a:pPr algn="l" fontAlgn="base"/>
            <a:r>
              <a:rPr lang="en-US"/>
              <a:t>AWS Account strategies: </a:t>
            </a:r>
            <a:r>
              <a:rPr lang="en-US">
                <a:hlinkClick r:id="rId7"/>
              </a:rPr>
              <a:t>https://www.linkedin.com/pulse/one-aws-account-multiple-accounts-iam-strategies-anuj-varma/</a:t>
            </a:r>
            <a:r>
              <a:rPr lang="en-US"/>
              <a:t>:</a:t>
            </a:r>
            <a:br>
              <a:rPr lang="en-US"/>
            </a:br>
            <a:r>
              <a:rPr lang="en-US"/>
              <a:t>     </a:t>
            </a:r>
            <a:r>
              <a:rPr lang="en-US" b="0" i="0">
                <a:effectLst/>
                <a:latin typeface="Source Serif Pro"/>
              </a:rPr>
              <a:t>Creating separate AWS accounts for each environment (NON-PRODUCTION, PRODUCTION) – helps create a strong separation between the environments. The trade-off, of course, is operational challenges.</a:t>
            </a:r>
          </a:p>
          <a:p>
            <a:pPr lvl="1" algn="l" fontAlgn="base">
              <a:buFont typeface="+mj-lt"/>
              <a:buAutoNum type="arabicPeriod"/>
            </a:pPr>
            <a:r>
              <a:rPr lang="en-US" b="0" i="0">
                <a:effectLst/>
                <a:latin typeface="Source Serif Pro"/>
              </a:rPr>
              <a:t>You need to re-create IAM users, groups, and policies under each account.</a:t>
            </a:r>
          </a:p>
          <a:p>
            <a:pPr lvl="1" algn="l" fontAlgn="base">
              <a:buFont typeface="+mj-lt"/>
              <a:buAutoNum type="arabicPeriod"/>
            </a:pPr>
            <a:r>
              <a:rPr lang="en-US" b="0" i="0">
                <a:effectLst/>
                <a:latin typeface="Source Serif Pro"/>
              </a:rPr>
              <a:t>Employees who need to work in all three environments are required to sign in to each account separately.</a:t>
            </a:r>
          </a:p>
          <a:p>
            <a:pPr lvl="1" algn="l" fontAlgn="base">
              <a:buFont typeface="+mj-lt"/>
              <a:buAutoNum type="arabicPeriod"/>
            </a:pPr>
            <a:r>
              <a:rPr lang="en-US" b="0" i="0">
                <a:effectLst/>
                <a:latin typeface="Source Serif Pro"/>
              </a:rPr>
              <a:t>Billing Consolidation – Your application is effectively running under three different accounts; you may need to consolidate billing across the three accounts to get a true picture of your application hosting costs. AWS Organizations is a new service that can assist with this aspect.</a:t>
            </a:r>
          </a:p>
          <a:p>
            <a:endParaRPr lang="en-US"/>
          </a:p>
          <a:p>
            <a:r>
              <a:rPr lang="en-US"/>
              <a:t>Setting up MCAS as cloud proxy and for session controls: https://docs.microsoft.com/en-us/cloud-app-security/proxy-deployment-aad</a:t>
            </a:r>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81</a:t>
            </a:fld>
            <a:endParaRPr lang="en-US"/>
          </a:p>
        </p:txBody>
      </p:sp>
    </p:spTree>
    <p:extLst>
      <p:ext uri="{BB962C8B-B14F-4D97-AF65-F5344CB8AC3E}">
        <p14:creationId xmlns:p14="http://schemas.microsoft.com/office/powerpoint/2010/main" val="24278601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Sentinel / AWS integration for SIEM monitoring: https://docs.microsoft.com/en-us/azure/sentinel/connect-aws</a:t>
            </a:r>
          </a:p>
          <a:p>
            <a:endParaRPr lang="en-US"/>
          </a:p>
          <a:p>
            <a:r>
              <a:rPr lang="en-US"/>
              <a:t>Defender for Cloud Apps / AWS integration: </a:t>
            </a:r>
            <a:r>
              <a:rPr lang="en-US">
                <a:hlinkClick r:id="rId3"/>
              </a:rPr>
              <a:t>https://docs.microsoft.com/en-us/cloud-app-security/connect-aws-to-microsoft-cloud-app-security</a:t>
            </a:r>
            <a:endParaRPr lang="en-US"/>
          </a:p>
          <a:p>
            <a:endParaRPr lang="en-US"/>
          </a:p>
          <a:p>
            <a:r>
              <a:rPr lang="en-US"/>
              <a:t>CloudTrail pricing: https://aws.amazon.com/cloudtrail/pricing/</a:t>
            </a:r>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82</a:t>
            </a:fld>
            <a:endParaRPr lang="en-US"/>
          </a:p>
        </p:txBody>
      </p:sp>
    </p:spTree>
    <p:extLst>
      <p:ext uri="{BB962C8B-B14F-4D97-AF65-F5344CB8AC3E}">
        <p14:creationId xmlns:p14="http://schemas.microsoft.com/office/powerpoint/2010/main" val="9851194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from the webinar on Threat Hunting for AWS:  </a:t>
            </a:r>
            <a:r>
              <a:rPr lang="en-US">
                <a:hlinkClick r:id="rId3"/>
              </a:rPr>
              <a:t>https://www.youtube.com/watch?v=bSH-JOKl2Kk</a:t>
            </a:r>
            <a:endParaRPr lang="en-US"/>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83</a:t>
            </a:fld>
            <a:endParaRPr lang="en-US"/>
          </a:p>
        </p:txBody>
      </p:sp>
    </p:spTree>
    <p:extLst>
      <p:ext uri="{BB962C8B-B14F-4D97-AF65-F5344CB8AC3E}">
        <p14:creationId xmlns:p14="http://schemas.microsoft.com/office/powerpoint/2010/main" val="42580208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84</a:t>
            </a:fld>
            <a:endParaRPr lang="en-US"/>
          </a:p>
        </p:txBody>
      </p:sp>
    </p:spTree>
    <p:extLst>
      <p:ext uri="{BB962C8B-B14F-4D97-AF65-F5344CB8AC3E}">
        <p14:creationId xmlns:p14="http://schemas.microsoft.com/office/powerpoint/2010/main" val="5602504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from the webinar on Threat Hunting for AWS:  </a:t>
            </a:r>
            <a:r>
              <a:rPr lang="en-US">
                <a:hlinkClick r:id="rId3"/>
              </a:rPr>
              <a:t>https://www.youtube.com/watch?v=bSH-JOKl2Kk</a:t>
            </a:r>
            <a:endParaRPr lang="en-US"/>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85</a:t>
            </a:fld>
            <a:endParaRPr lang="en-US"/>
          </a:p>
        </p:txBody>
      </p:sp>
    </p:spTree>
    <p:extLst>
      <p:ext uri="{BB962C8B-B14F-4D97-AF65-F5344CB8AC3E}">
        <p14:creationId xmlns:p14="http://schemas.microsoft.com/office/powerpoint/2010/main" val="33442593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Video walkthrough of these slides: https://msit.microsoftstream.com/video/54f1a3ff-0400-9fb2-92e0-f1eb0cd9f3e4</a:t>
            </a:r>
          </a:p>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86</a:t>
            </a:fld>
            <a:endParaRPr lang="en-US"/>
          </a:p>
        </p:txBody>
      </p:sp>
    </p:spTree>
    <p:extLst>
      <p:ext uri="{BB962C8B-B14F-4D97-AF65-F5344CB8AC3E}">
        <p14:creationId xmlns:p14="http://schemas.microsoft.com/office/powerpoint/2010/main" val="42241139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a:t>Documentation: https://cloud.google.com/docs/?hl=en_US</a:t>
            </a:r>
          </a:p>
          <a:p>
            <a:pPr marL="0" lvl="0" indent="0">
              <a:buNone/>
            </a:pPr>
            <a:r>
              <a:rPr lang="en-US"/>
              <a:t>Google Identity: https://cloud.google.com/identity</a:t>
            </a:r>
          </a:p>
          <a:p>
            <a:pPr marL="0" lvl="0" indent="0">
              <a:buNone/>
            </a:pPr>
            <a:r>
              <a:rPr lang="en-US"/>
              <a:t>SSO configuration: https://cloud.google.com/docs/enterprise/best-practices-for-enterprise-organizations?hl=en_US#identity-and-access-management</a:t>
            </a:r>
          </a:p>
          <a:p>
            <a:pPr marL="0" lvl="0" indent="0">
              <a:buNone/>
            </a:pPr>
            <a:r>
              <a:rPr lang="en-US"/>
              <a:t>.</a:t>
            </a:r>
          </a:p>
        </p:txBody>
      </p:sp>
      <p:sp>
        <p:nvSpPr>
          <p:cNvPr id="4" name="Slide Number Placeholder 3"/>
          <p:cNvSpPr>
            <a:spLocks noGrp="1"/>
          </p:cNvSpPr>
          <p:nvPr>
            <p:ph type="sldNum" sz="quarter" idx="5"/>
          </p:nvPr>
        </p:nvSpPr>
        <p:spPr/>
        <p:txBody>
          <a:bodyPr/>
          <a:lstStyle/>
          <a:p>
            <a:fld id="{5F2D3714-B553-A044-BA72-366907BA36B5}" type="slidenum">
              <a:rPr lang="en-US" smtClean="0"/>
              <a:t>87</a:t>
            </a:fld>
            <a:endParaRPr lang="en-US"/>
          </a:p>
        </p:txBody>
      </p:sp>
    </p:spTree>
    <p:extLst>
      <p:ext uri="{BB962C8B-B14F-4D97-AF65-F5344CB8AC3E}">
        <p14:creationId xmlns:p14="http://schemas.microsoft.com/office/powerpoint/2010/main" val="13393326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GB" sz="1800">
                <a:effectLst/>
                <a:latin typeface="Calibri" panose="020F0502020204030204" pitchFamily="34" charset="0"/>
              </a:rPr>
              <a:t>The top level of Google Cloud resource hierarchy is a Google Organization, it represents a company. The Organization is associated with a Google Workspace or a Cloud Identity account. Folders can be seem as sub-organizations within an Organization, they provide an additional grouping mechanism and isolation boundary between projects. They can be used to model different legal entities, departments and teams within a company. For example, a first level of folders could be used to represent the main departments in your organization. Since folders can contain projects and other folders, each folder could then include other sub-folders to represent different teams. Each team folder could contain additional sub0folders to represent different applications. Folders allow delegation of administration rights, so for example, each head of a department can be granted full ownership of all Google cloud resources that belong to their departments. Similarly, access to resources can be limited by folder, so users in one department can only access and create Cloud resources within that folder. You can assign IAM roles to folders and these are inherited by all projects and folders included in that folder. </a:t>
            </a:r>
          </a:p>
          <a:p>
            <a:pPr marL="0" marR="0" lvl="0" indent="0" algn="l" defTabSz="932472" rtl="0" eaLnBrk="1" fontAlgn="base" latinLnBrk="0" hangingPunct="1">
              <a:lnSpc>
                <a:spcPct val="90000"/>
              </a:lnSpc>
              <a:spcBef>
                <a:spcPct val="0"/>
              </a:spcBef>
              <a:spcAft>
                <a:spcPct val="0"/>
              </a:spcAft>
              <a:buClrTx/>
              <a:buSzTx/>
              <a:buFontTx/>
              <a:buNone/>
              <a:tabLst/>
              <a:defRPr/>
            </a:pPr>
            <a:endParaRPr lang="en-GB" sz="1800">
              <a:effectLst/>
              <a:latin typeface="Calibri" panose="020F0502020204030204"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GB" sz="2800" b="0" i="0">
                <a:solidFill>
                  <a:srgbClr val="202124"/>
                </a:solidFill>
                <a:effectLst/>
                <a:latin typeface="Roboto" panose="02000000000000000000" pitchFamily="2" charset="0"/>
              </a:rPr>
              <a:t>The project resource is the base-level organizing entity. Organizations and folders may contain multiple projects. A project is required to use Google Cloud, and forms the basis for creating, enabling, and using all Google Cloud services, managing APIs, enabling billing, adding and removing collaborators, and managing permissions.</a:t>
            </a:r>
            <a:endParaRPr lang="en-GB" sz="1800" b="0" i="0">
              <a:solidFill>
                <a:srgbClr val="202124"/>
              </a:solidFill>
              <a:effectLst/>
              <a:latin typeface="Calibri" panose="020F0502020204030204"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GB" sz="1800" b="0" i="0">
              <a:solidFill>
                <a:srgbClr val="202124"/>
              </a:solidFill>
              <a:effectLst/>
              <a:latin typeface="Calibri" panose="020F0502020204030204"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GB" sz="2800" b="0" i="0">
                <a:solidFill>
                  <a:srgbClr val="202124"/>
                </a:solidFill>
                <a:effectLst/>
                <a:latin typeface="Roboto" panose="02000000000000000000" pitchFamily="2" charset="0"/>
              </a:rPr>
              <a:t>Google Cloud offers </a:t>
            </a:r>
            <a:r>
              <a:rPr lang="en-GB" sz="2800" b="0" i="0">
                <a:effectLst/>
                <a:latin typeface="Roboto" panose="02000000000000000000" pitchFamily="2" charset="0"/>
                <a:hlinkClick r:id="rId3"/>
              </a:rPr>
              <a:t>IAM</a:t>
            </a:r>
            <a:r>
              <a:rPr lang="en-GB" sz="2800" b="0" i="0">
                <a:solidFill>
                  <a:srgbClr val="202124"/>
                </a:solidFill>
                <a:effectLst/>
                <a:latin typeface="Roboto" panose="02000000000000000000" pitchFamily="2" charset="0"/>
              </a:rPr>
              <a:t>, which lets you assign granular access to specific Google Cloud resources</a:t>
            </a:r>
            <a:r>
              <a:rPr lang="en-GB" sz="1800" b="0" i="0">
                <a:solidFill>
                  <a:srgbClr val="202124"/>
                </a:solidFill>
                <a:effectLst/>
                <a:latin typeface="Calibri" panose="020F0502020204030204" pitchFamily="34" charset="0"/>
              </a:rPr>
              <a:t>. </a:t>
            </a:r>
            <a:r>
              <a:rPr lang="en-GB" sz="2800" b="0" i="0">
                <a:solidFill>
                  <a:srgbClr val="202124"/>
                </a:solidFill>
                <a:effectLst/>
                <a:latin typeface="Roboto" panose="02000000000000000000" pitchFamily="2" charset="0"/>
              </a:rPr>
              <a:t>IAM lets you control who (</a:t>
            </a:r>
            <a:r>
              <a:rPr lang="en-GB" sz="2800" b="1" i="0">
                <a:solidFill>
                  <a:srgbClr val="202124"/>
                </a:solidFill>
                <a:effectLst/>
                <a:latin typeface="Roboto" panose="02000000000000000000" pitchFamily="2" charset="0"/>
              </a:rPr>
              <a:t>users</a:t>
            </a:r>
            <a:r>
              <a:rPr lang="en-GB" sz="2800" b="0" i="0">
                <a:solidFill>
                  <a:srgbClr val="202124"/>
                </a:solidFill>
                <a:effectLst/>
                <a:latin typeface="Roboto" panose="02000000000000000000" pitchFamily="2" charset="0"/>
              </a:rPr>
              <a:t>) has what access (</a:t>
            </a:r>
            <a:r>
              <a:rPr lang="en-GB" sz="2800" b="1" i="0">
                <a:solidFill>
                  <a:srgbClr val="202124"/>
                </a:solidFill>
                <a:effectLst/>
                <a:latin typeface="Roboto" panose="02000000000000000000" pitchFamily="2" charset="0"/>
              </a:rPr>
              <a:t>roles</a:t>
            </a:r>
            <a:r>
              <a:rPr lang="en-GB" sz="2800" b="0" i="0">
                <a:solidFill>
                  <a:srgbClr val="202124"/>
                </a:solidFill>
                <a:effectLst/>
                <a:latin typeface="Roboto" panose="02000000000000000000" pitchFamily="2" charset="0"/>
              </a:rPr>
              <a:t>) to which </a:t>
            </a:r>
            <a:r>
              <a:rPr lang="en-GB" sz="2800" b="1" i="0">
                <a:solidFill>
                  <a:srgbClr val="202124"/>
                </a:solidFill>
                <a:effectLst/>
                <a:latin typeface="Roboto" panose="02000000000000000000" pitchFamily="2" charset="0"/>
              </a:rPr>
              <a:t>resources</a:t>
            </a:r>
            <a:r>
              <a:rPr lang="en-GB" sz="2800" b="0" i="0">
                <a:solidFill>
                  <a:srgbClr val="202124"/>
                </a:solidFill>
                <a:effectLst/>
                <a:latin typeface="Roboto" panose="02000000000000000000" pitchFamily="2" charset="0"/>
              </a:rPr>
              <a:t> by setting IAM policies on the resources. You can set an IAM policy at the </a:t>
            </a:r>
            <a:r>
              <a:rPr lang="en-GB" sz="2800" b="0" i="0">
                <a:effectLst/>
                <a:latin typeface="Roboto" panose="02000000000000000000" pitchFamily="2" charset="0"/>
                <a:hlinkClick r:id="rId4"/>
              </a:rPr>
              <a:t>organization level</a:t>
            </a:r>
            <a:r>
              <a:rPr lang="en-GB" sz="2800" b="0" i="0">
                <a:solidFill>
                  <a:srgbClr val="202124"/>
                </a:solidFill>
                <a:effectLst/>
                <a:latin typeface="Roboto" panose="02000000000000000000" pitchFamily="2" charset="0"/>
              </a:rPr>
              <a:t>, the </a:t>
            </a:r>
            <a:r>
              <a:rPr lang="en-GB" sz="2800" b="0" i="0">
                <a:effectLst/>
                <a:latin typeface="Roboto" panose="02000000000000000000" pitchFamily="2" charset="0"/>
                <a:hlinkClick r:id="rId5"/>
              </a:rPr>
              <a:t>folder level</a:t>
            </a:r>
            <a:r>
              <a:rPr lang="en-GB" sz="2800" b="0" i="0">
                <a:solidFill>
                  <a:srgbClr val="202124"/>
                </a:solidFill>
                <a:effectLst/>
                <a:latin typeface="Roboto" panose="02000000000000000000" pitchFamily="2" charset="0"/>
              </a:rPr>
              <a:t>, the </a:t>
            </a:r>
            <a:r>
              <a:rPr lang="en-GB" sz="2800" b="0" i="0">
                <a:effectLst/>
                <a:latin typeface="Roboto" panose="02000000000000000000" pitchFamily="2" charset="0"/>
                <a:hlinkClick r:id="rId6"/>
              </a:rPr>
              <a:t>project level</a:t>
            </a:r>
            <a:r>
              <a:rPr lang="en-GB" sz="2800" b="0" i="0">
                <a:solidFill>
                  <a:srgbClr val="202124"/>
                </a:solidFill>
                <a:effectLst/>
                <a:latin typeface="Roboto" panose="02000000000000000000" pitchFamily="2" charset="0"/>
              </a:rPr>
              <a:t>, or (in some cases) the resource level. Resources inherit the policies of the parent node. If you set a policy at the Organization level, it is inherited by all its child folders and projects, and if you set a policy at the project level, it is inherited by all its child resources. In IAM, permission to access a resource isn't granted </a:t>
            </a:r>
            <a:r>
              <a:rPr lang="en-GB" sz="2800" b="0" i="1">
                <a:solidFill>
                  <a:srgbClr val="202124"/>
                </a:solidFill>
                <a:effectLst/>
                <a:latin typeface="Roboto" panose="02000000000000000000" pitchFamily="2" charset="0"/>
              </a:rPr>
              <a:t>directly</a:t>
            </a:r>
            <a:r>
              <a:rPr lang="en-GB" sz="2800" b="0" i="0">
                <a:solidFill>
                  <a:srgbClr val="202124"/>
                </a:solidFill>
                <a:effectLst/>
                <a:latin typeface="Roboto" panose="02000000000000000000" pitchFamily="2" charset="0"/>
              </a:rPr>
              <a:t> to the end user. Instead, permissions are grouped into </a:t>
            </a:r>
            <a:r>
              <a:rPr lang="en-GB" sz="2800" b="0" i="1">
                <a:solidFill>
                  <a:srgbClr val="202124"/>
                </a:solidFill>
                <a:effectLst/>
                <a:latin typeface="Roboto" panose="02000000000000000000" pitchFamily="2" charset="0"/>
              </a:rPr>
              <a:t>roles</a:t>
            </a:r>
            <a:r>
              <a:rPr lang="en-GB" sz="2800" b="0" i="0">
                <a:solidFill>
                  <a:srgbClr val="202124"/>
                </a:solidFill>
                <a:effectLst/>
                <a:latin typeface="Roboto" panose="02000000000000000000" pitchFamily="2" charset="0"/>
              </a:rPr>
              <a:t>, and roles are granted to authenticated </a:t>
            </a:r>
            <a:r>
              <a:rPr lang="en-GB" sz="2800" b="0" i="1">
                <a:solidFill>
                  <a:srgbClr val="202124"/>
                </a:solidFill>
                <a:effectLst/>
                <a:latin typeface="Roboto" panose="02000000000000000000" pitchFamily="2" charset="0"/>
              </a:rPr>
              <a:t>principals</a:t>
            </a:r>
            <a:r>
              <a:rPr lang="en-GB" sz="2800" b="0" i="0">
                <a:solidFill>
                  <a:srgbClr val="202124"/>
                </a:solidFill>
                <a:effectLst/>
                <a:latin typeface="Roboto" panose="02000000000000000000" pitchFamily="2"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endParaRPr lang="en-GB" sz="2800" b="0" i="0">
              <a:solidFill>
                <a:srgbClr val="202124"/>
              </a:solidFill>
              <a:effectLst/>
              <a:latin typeface="Roboto" panose="02000000000000000000" pitchFamily="2"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GB" sz="1800">
                <a:effectLst/>
                <a:latin typeface="Calibri" panose="020F0502020204030204" pitchFamily="34" charset="0"/>
              </a:rPr>
              <a:t>An Google Organization will also have a Google Workspace or Cloud Identity, it is typically the central location to manage your identities for Google Cloud. In there you will have a Directory that will contain your users and groups, these could be native Google identities, Azure AD Federated Identities or other SAML federated identities. Once you verify your domains and create your identities in your Directory, you can attach these identities to IAM policies to grant users or groups access to resources. </a:t>
            </a:r>
          </a:p>
          <a:p>
            <a:pPr marL="0" marR="0" lvl="0" indent="0" algn="l" defTabSz="932472" rtl="0" eaLnBrk="1" fontAlgn="base" latinLnBrk="0" hangingPunct="1">
              <a:lnSpc>
                <a:spcPct val="90000"/>
              </a:lnSpc>
              <a:spcBef>
                <a:spcPct val="0"/>
              </a:spcBef>
              <a:spcAft>
                <a:spcPct val="0"/>
              </a:spcAft>
              <a:buClrTx/>
              <a:buSzTx/>
              <a:buFontTx/>
              <a:buNone/>
              <a:tabLst/>
              <a:defRPr/>
            </a:pPr>
            <a:endParaRPr lang="en-GB" sz="1800">
              <a:effectLst/>
              <a:latin typeface="Calibri" panose="020F0502020204030204"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GB" sz="1800">
                <a:effectLst/>
                <a:latin typeface="Calibri" panose="020F0502020204030204" pitchFamily="34" charset="0"/>
              </a:rPr>
              <a:t>Now, this is different than AWS, where you have that 1:1 relationship, 1 AWS IAM to 1 AWS Account. This is a central directory for identities.</a:t>
            </a:r>
          </a:p>
          <a:p>
            <a:pPr marL="0" marR="0" lvl="0" indent="0" algn="l" defTabSz="932472" rtl="0" eaLnBrk="1" fontAlgn="base" latinLnBrk="0" hangingPunct="1">
              <a:lnSpc>
                <a:spcPct val="90000"/>
              </a:lnSpc>
              <a:spcBef>
                <a:spcPct val="0"/>
              </a:spcBef>
              <a:spcAft>
                <a:spcPct val="0"/>
              </a:spcAft>
              <a:buClrTx/>
              <a:buSzTx/>
              <a:buFontTx/>
              <a:buNone/>
              <a:tabLst/>
              <a:defRPr/>
            </a:pPr>
            <a:endParaRPr lang="en-GB" sz="1800">
              <a:effectLst/>
              <a:latin typeface="Calibri" panose="020F0502020204030204"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GB" sz="1800">
                <a:effectLst/>
                <a:latin typeface="Calibri" panose="020F0502020204030204" pitchFamily="34" charset="0"/>
              </a:rPr>
              <a:t>What we are want to do it leverage the many layers of protection that Azure AD has to secure user access to your Google Cloud resources. And we do that by using </a:t>
            </a:r>
            <a:r>
              <a:rPr lang="en-GB" sz="1800" err="1">
                <a:effectLst/>
                <a:latin typeface="Calibri" panose="020F0502020204030204" pitchFamily="34" charset="0"/>
              </a:rPr>
              <a:t>Passwordless</a:t>
            </a:r>
            <a:r>
              <a:rPr lang="en-GB" sz="1800">
                <a:effectLst/>
                <a:latin typeface="Calibri" panose="020F0502020204030204" pitchFamily="34" charset="0"/>
              </a:rPr>
              <a:t> authentication, adaptative contextual access control, user and device risk analyses and session monitoring after successful sign in. </a:t>
            </a:r>
          </a:p>
          <a:p>
            <a:pPr marL="0" lvl="0" indent="0">
              <a:buNone/>
            </a:pPr>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88</a:t>
            </a:fld>
            <a:endParaRPr lang="en-US"/>
          </a:p>
        </p:txBody>
      </p:sp>
    </p:spTree>
    <p:extLst>
      <p:ext uri="{BB962C8B-B14F-4D97-AF65-F5344CB8AC3E}">
        <p14:creationId xmlns:p14="http://schemas.microsoft.com/office/powerpoint/2010/main" val="8230161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202124"/>
                </a:solidFill>
                <a:effectLst/>
                <a:latin typeface="Roboto" panose="02000000000000000000" pitchFamily="2" charset="0"/>
              </a:rPr>
              <a:t>Google Cloud uses </a:t>
            </a:r>
            <a:r>
              <a:rPr lang="en-GB" b="0" i="0">
                <a:effectLst/>
                <a:latin typeface="Roboto" panose="02000000000000000000" pitchFamily="2" charset="0"/>
                <a:hlinkClick r:id="rId3"/>
              </a:rPr>
              <a:t>Google identities</a:t>
            </a:r>
            <a:r>
              <a:rPr lang="en-GB" b="0" i="0">
                <a:solidFill>
                  <a:srgbClr val="202124"/>
                </a:solidFill>
                <a:effectLst/>
                <a:latin typeface="Roboto" panose="02000000000000000000" pitchFamily="2" charset="0"/>
              </a:rPr>
              <a:t> for authentication and access management. In a scenario where Customers have workloads in multiple Cloud providers, manually maintaining identities on each one of them adds unnecessary management overhead, specially when if employees already have an account in Azure AD. Even if the customer doesn’t yet have Azure AD, by centralizing your identities in Azure AD and federating with other cloud providers you can leverage all the identity protection and layers of security Azure AD gives you. This way you can automate the maintenance of Google identities and tie their lifecycle to existing users in Azure AD.</a:t>
            </a:r>
          </a:p>
          <a:p>
            <a:endParaRPr lang="en-GB" b="0" i="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t>Once you configure Azure AD as your Identity Provider for Google Cloud, your Azure AD accounts and groups are automatically provisioned to Google Identity, these can be all your accounts or a subset of them. This is different than AWS, in AWS your credentials are temporary, no Azure AD accounts are created in AWS, whereas in Google Cloud, your accounts will be matched to an existing Google account by UPN or email, if the account doesn’t exist in Google cloud, it will be automatically created. These accounts are linked, if you modify the account details in Azure AD, the matching Google account will be updated. If you delete the account in Azure AD, the account in Google will be suspended.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However these accounts will not be like your normal Google account, they will have no passwords associated with them, no passwords are ever synchronized, and they will be associated with Azure AD for SAML authentication, so if you try to login via https://console.cloud.google.com/ it will redirect you to Azure AD for authentication. It doesn’t matter where you try to login to Google using these accounts, from Microsoft MyApps, or going straight to google cloud login page, you will always be redirected to Azure AD for authentication.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 </a:t>
            </a:r>
          </a:p>
          <a:p>
            <a:r>
              <a:rPr lang="en-GB" b="0" i="0">
                <a:solidFill>
                  <a:srgbClr val="202124"/>
                </a:solidFill>
                <a:effectLst/>
                <a:latin typeface="Roboto" panose="02000000000000000000" pitchFamily="2" charset="0"/>
              </a:rPr>
              <a:t>You can also automatically provision Azure AD Groups. It’s a best practice to assign Groups to projects rather than individual users. Mapping groups between Azure AD and Google Cloud is optional, you can have your identities in Azure AD and manage your groups in Google if you wish, however it’s easier if you manage both your identities and your groups from one single location.</a:t>
            </a:r>
          </a:p>
          <a:p>
            <a:endParaRPr lang="en-GB" b="0" i="0">
              <a:solidFill>
                <a:srgbClr val="202124"/>
              </a:solidFill>
              <a:effectLst/>
              <a:latin typeface="Roboto" panose="02000000000000000000" pitchFamily="2" charset="0"/>
            </a:endParaRPr>
          </a:p>
          <a:p>
            <a:endParaRPr lang="en-GB"/>
          </a:p>
          <a:p>
            <a:endParaRPr lang="en-GB"/>
          </a:p>
          <a:p>
            <a:endParaRPr lang="en-GB"/>
          </a:p>
          <a:p>
            <a:r>
              <a:rPr lang="en-GB"/>
              <a:t>Remember to use the right certificate for the correct Enterprise App when setting up SSO in Google (use the certificate for the app you created for Sign in, not the provisioning one) if separating apps.</a:t>
            </a:r>
          </a:p>
          <a:p>
            <a:endParaRPr lang="en-GB"/>
          </a:p>
          <a:p>
            <a:r>
              <a:rPr lang="en-GB"/>
              <a:t>When provisioning groups, remember that Security groups don’t have email address associated with it, so you need to use an expression to map by name.</a:t>
            </a:r>
          </a:p>
          <a:p>
            <a:pPr marL="0" lvl="0" indent="0">
              <a:buNone/>
            </a:pPr>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89</a:t>
            </a:fld>
            <a:endParaRPr lang="en-US"/>
          </a:p>
        </p:txBody>
      </p:sp>
    </p:spTree>
    <p:extLst>
      <p:ext uri="{BB962C8B-B14F-4D97-AF65-F5344CB8AC3E}">
        <p14:creationId xmlns:p14="http://schemas.microsoft.com/office/powerpoint/2010/main" val="2436234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6079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GB" sz="1800" b="1" i="0">
                <a:solidFill>
                  <a:srgbClr val="202124"/>
                </a:solidFill>
                <a:effectLst/>
                <a:latin typeface="Roboto" panose="02000000000000000000" pitchFamily="2" charset="0"/>
              </a:rPr>
              <a:t>How does this work?</a:t>
            </a:r>
          </a:p>
          <a:p>
            <a:pPr marL="0" marR="0" lvl="0" indent="0" algn="l" defTabSz="932688"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rPr>
              <a:t>On the </a:t>
            </a:r>
            <a:r>
              <a:rPr lang="en-GB" sz="1800" b="1">
                <a:effectLst/>
                <a:latin typeface="Calibri" panose="020F0502020204030204" pitchFamily="34" charset="0"/>
              </a:rPr>
              <a:t>Azure AD </a:t>
            </a:r>
            <a:r>
              <a:rPr lang="en-GB" sz="1800">
                <a:effectLst/>
                <a:latin typeface="Calibri" panose="020F0502020204030204" pitchFamily="34" charset="0"/>
              </a:rPr>
              <a:t>side we have a couple of user accounts: </a:t>
            </a:r>
            <a:r>
              <a:rPr lang="en-GB" sz="1800" b="1" err="1">
                <a:effectLst/>
                <a:latin typeface="Calibri" panose="020F0502020204030204" pitchFamily="34" charset="0"/>
              </a:rPr>
              <a:t>GoogleAdmin</a:t>
            </a:r>
            <a:r>
              <a:rPr lang="en-GB" sz="1800">
                <a:effectLst/>
                <a:latin typeface="Calibri" panose="020F0502020204030204" pitchFamily="34" charset="0"/>
              </a:rPr>
              <a:t> and </a:t>
            </a:r>
            <a:r>
              <a:rPr lang="en-GB" sz="1800" b="1" err="1">
                <a:effectLst/>
                <a:latin typeface="Calibri" panose="020F0502020204030204" pitchFamily="34" charset="0"/>
              </a:rPr>
              <a:t>GoogleDeveloper</a:t>
            </a:r>
            <a:r>
              <a:rPr lang="en-GB" sz="1800">
                <a:effectLst/>
                <a:latin typeface="Calibri" panose="020F0502020204030204" pitchFamily="34" charset="0"/>
              </a:rPr>
              <a:t>, these get added to the groups </a:t>
            </a:r>
            <a:r>
              <a:rPr lang="en-GB" sz="1800" b="1">
                <a:effectLst/>
                <a:latin typeface="Calibri" panose="020F0502020204030204" pitchFamily="34" charset="0"/>
              </a:rPr>
              <a:t>Google Admins </a:t>
            </a:r>
            <a:r>
              <a:rPr lang="en-GB" sz="1800">
                <a:effectLst/>
                <a:latin typeface="Calibri" panose="020F0502020204030204" pitchFamily="34" charset="0"/>
              </a:rPr>
              <a:t>and </a:t>
            </a:r>
            <a:r>
              <a:rPr lang="en-GB" sz="1800" b="1">
                <a:effectLst/>
                <a:latin typeface="Calibri" panose="020F0502020204030204" pitchFamily="34" charset="0"/>
              </a:rPr>
              <a:t>Google Developers </a:t>
            </a:r>
            <a:r>
              <a:rPr lang="en-GB" sz="1800">
                <a:effectLst/>
                <a:latin typeface="Calibri" panose="020F0502020204030204" pitchFamily="34" charset="0"/>
              </a:rPr>
              <a:t>respectively.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rPr>
              <a:t>Then these groups are added into an </a:t>
            </a:r>
            <a:r>
              <a:rPr lang="en-GB" sz="1800" b="1">
                <a:effectLst/>
                <a:latin typeface="Calibri" panose="020F0502020204030204" pitchFamily="34" charset="0"/>
              </a:rPr>
              <a:t>Enterprise Application. </a:t>
            </a:r>
            <a:r>
              <a:rPr lang="en-GB" sz="1800" b="0">
                <a:effectLst/>
                <a:latin typeface="Calibri" panose="020F0502020204030204" pitchFamily="34" charset="0"/>
              </a:rPr>
              <a:t>You can either create 2x Enterprise Applications, one for User &amp; Group Provisioning and another one for Single Sign On, or you can combine both activities in a single Enterprise Application. I believe Google documentation suggests you use both.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GB" sz="1800" b="0">
              <a:effectLst/>
              <a:latin typeface="Calibri" panose="020F0502020204030204"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GB" sz="1800" b="0">
                <a:effectLst/>
                <a:latin typeface="Calibri" panose="020F0502020204030204" pitchFamily="34" charset="0"/>
              </a:rPr>
              <a:t>The main difference here from AWS integration is that these users and groups are not temporary, they are actually created in Google Identity. If you go to Google Identity portal and select Directory, you will see these users and groups have been created there. However, no passwords are synchronized. These accounts are set for SAML authentication with Azure AD as the IdP, so if you browse to cloud.google.com and try to login with these accounts, you will be redirected to Azure AD for authentication.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GB" sz="1800" b="0">
              <a:effectLst/>
              <a:latin typeface="Calibri" panose="020F0502020204030204"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GB" sz="1800" b="0">
                <a:effectLst/>
                <a:latin typeface="Calibri" panose="020F0502020204030204" pitchFamily="34" charset="0"/>
              </a:rPr>
              <a:t>Once these groups have been provisioning, the provisioning cycle happens every 40min, we can assign these users and groups to Roles in Google Cloud Platform. Again this is different from AWS, in AWS integration you manage the role assignments in the Enterprise Application in Azure AD, whereas in Google integration you manage these role assignments in the Google Cloud Platform.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GB" sz="1800" b="0">
              <a:effectLst/>
              <a:latin typeface="Calibri" panose="020F0502020204030204"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rPr>
              <a:t> At the bottom, we have additional </a:t>
            </a:r>
            <a:r>
              <a:rPr lang="en-GB" sz="1800" b="1">
                <a:effectLst/>
                <a:latin typeface="Calibri" panose="020F0502020204030204" pitchFamily="34" charset="0"/>
              </a:rPr>
              <a:t>Microsoft security levels </a:t>
            </a:r>
            <a:r>
              <a:rPr lang="en-GB" sz="1800">
                <a:effectLst/>
                <a:latin typeface="Calibri" panose="020F0502020204030204" pitchFamily="34" charset="0"/>
              </a:rPr>
              <a:t>that you can layer on to protect your cloud environments. User/Device Risk that you get with Identity Protection, </a:t>
            </a:r>
            <a:r>
              <a:rPr lang="en-GB" sz="1800" b="1">
                <a:effectLst/>
                <a:latin typeface="Calibri" panose="020F0502020204030204" pitchFamily="34" charset="0"/>
              </a:rPr>
              <a:t>Password Protection</a:t>
            </a:r>
            <a:r>
              <a:rPr lang="en-GB" sz="1800">
                <a:effectLst/>
                <a:latin typeface="Calibri" panose="020F0502020204030204" pitchFamily="34" charset="0"/>
              </a:rPr>
              <a:t>, </a:t>
            </a:r>
            <a:r>
              <a:rPr lang="en-GB" sz="1800" b="1">
                <a:effectLst/>
                <a:latin typeface="Calibri" panose="020F0502020204030204" pitchFamily="34" charset="0"/>
              </a:rPr>
              <a:t>Smart Lockout Policy</a:t>
            </a:r>
            <a:r>
              <a:rPr lang="en-GB" sz="1800">
                <a:effectLst/>
                <a:latin typeface="Calibri" panose="020F0502020204030204" pitchFamily="34" charset="0"/>
              </a:rPr>
              <a:t>, </a:t>
            </a:r>
            <a:r>
              <a:rPr lang="en-GB" sz="1800" b="1">
                <a:effectLst/>
                <a:latin typeface="Calibri" panose="020F0502020204030204" pitchFamily="34" charset="0"/>
              </a:rPr>
              <a:t>Self Service Password Reset</a:t>
            </a:r>
            <a:r>
              <a:rPr lang="en-GB" sz="1800">
                <a:effectLst/>
                <a:latin typeface="Calibri" panose="020F0502020204030204" pitchFamily="34" charset="0"/>
              </a:rPr>
              <a:t>, </a:t>
            </a:r>
            <a:r>
              <a:rPr lang="en-GB" sz="1800" b="1">
                <a:effectLst/>
                <a:latin typeface="Calibri" panose="020F0502020204030204" pitchFamily="34" charset="0"/>
              </a:rPr>
              <a:t>Device Compliance</a:t>
            </a:r>
            <a:r>
              <a:rPr lang="en-GB" sz="1800">
                <a:effectLst/>
                <a:latin typeface="Calibri" panose="020F0502020204030204" pitchFamily="34" charset="0"/>
              </a:rPr>
              <a:t>… You also get adaptative contextual access with Azure AD Conditional Access Policy, you can say for example that for members of the </a:t>
            </a:r>
            <a:r>
              <a:rPr lang="en-GB" sz="1800" b="1">
                <a:effectLst/>
                <a:latin typeface="Calibri" panose="020F0502020204030204" pitchFamily="34" charset="0"/>
              </a:rPr>
              <a:t>Google Admins </a:t>
            </a:r>
            <a:r>
              <a:rPr lang="en-GB" sz="1800">
                <a:effectLst/>
                <a:latin typeface="Calibri" panose="020F0502020204030204" pitchFamily="34" charset="0"/>
              </a:rPr>
              <a:t>group to sign in to </a:t>
            </a:r>
            <a:r>
              <a:rPr lang="en-GB" sz="1800" b="1">
                <a:effectLst/>
                <a:latin typeface="Calibri" panose="020F0502020204030204" pitchFamily="34" charset="0"/>
              </a:rPr>
              <a:t>Google Cloud</a:t>
            </a:r>
            <a:r>
              <a:rPr lang="en-GB" sz="1800">
                <a:effectLst/>
                <a:latin typeface="Calibri" panose="020F0502020204030204" pitchFamily="34" charset="0"/>
              </a:rPr>
              <a:t>, they need to be using a </a:t>
            </a:r>
            <a:r>
              <a:rPr lang="en-GB" sz="1800" b="1">
                <a:effectLst/>
                <a:latin typeface="Calibri" panose="020F0502020204030204" pitchFamily="34" charset="0"/>
              </a:rPr>
              <a:t>compliant device</a:t>
            </a:r>
            <a:r>
              <a:rPr lang="en-GB" sz="1800">
                <a:effectLst/>
                <a:latin typeface="Calibri" panose="020F0502020204030204" pitchFamily="34" charset="0"/>
              </a:rPr>
              <a:t>, use </a:t>
            </a:r>
            <a:r>
              <a:rPr lang="en-GB" sz="1800" b="1">
                <a:effectLst/>
                <a:latin typeface="Calibri" panose="020F0502020204030204" pitchFamily="34" charset="0"/>
              </a:rPr>
              <a:t>MFA</a:t>
            </a:r>
            <a:r>
              <a:rPr lang="en-GB" sz="1800">
                <a:effectLst/>
                <a:latin typeface="Calibri" panose="020F0502020204030204" pitchFamily="34" charset="0"/>
              </a:rPr>
              <a:t> and that </a:t>
            </a:r>
            <a:r>
              <a:rPr lang="en-GB" sz="1800" b="1">
                <a:effectLst/>
                <a:latin typeface="Calibri" panose="020F0502020204030204" pitchFamily="34" charset="0"/>
              </a:rPr>
              <a:t>session controls </a:t>
            </a:r>
            <a:r>
              <a:rPr lang="en-GB" sz="1800">
                <a:effectLst/>
                <a:latin typeface="Calibri" panose="020F0502020204030204" pitchFamily="34" charset="0"/>
              </a:rPr>
              <a:t>will be enabled. And because the session is being monitored by MCAS, you have visibility of what’s going on inside that session, we can for example block uploads or downloads of suspicious files, or even based on content for data loss prevention.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GB" sz="1800" b="0" i="0">
                <a:solidFill>
                  <a:srgbClr val="202124"/>
                </a:solidFill>
                <a:effectLst/>
                <a:latin typeface="Roboto" panose="02000000000000000000" pitchFamily="2" charset="0"/>
              </a:rPr>
              <a:t>it’s worth mentioning i</a:t>
            </a:r>
            <a:r>
              <a:rPr lang="en-GB" sz="1800" b="0" i="0">
                <a:solidFill>
                  <a:srgbClr val="171717"/>
                </a:solidFill>
                <a:effectLst/>
                <a:latin typeface="Segoe UI" panose="020B0502040204020203" pitchFamily="34" charset="0"/>
              </a:rPr>
              <a:t>n Privileged Identity Management (PIM), you can now assign eligibility for membership or ownership of privileged access groups, so you can assign Azure Active Directory (Azure AD) built-in roles to cloud groups and use PIM to manage group member and owner eligibility and activation. So by using Azure AD as your IdP for Google Cloud, you can take advantage of PIM (Privileged Identity Management) which is a feature of Azure AD P2. </a:t>
            </a:r>
            <a:endParaRPr lang="en-GB" sz="1800" b="0" i="0">
              <a:solidFill>
                <a:srgbClr val="202124"/>
              </a:solidFill>
              <a:effectLst/>
              <a:latin typeface="Roboto" panose="02000000000000000000" pitchFamily="2" charset="0"/>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GB" sz="1800">
              <a:effectLst/>
              <a:latin typeface="Calibri" panose="020F0502020204030204"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90</a:t>
            </a:fld>
            <a:endParaRPr lang="en-US"/>
          </a:p>
        </p:txBody>
      </p:sp>
    </p:spTree>
    <p:extLst>
      <p:ext uri="{BB962C8B-B14F-4D97-AF65-F5344CB8AC3E}">
        <p14:creationId xmlns:p14="http://schemas.microsoft.com/office/powerpoint/2010/main" val="42805572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This slide shows the setup at a more detailed level. </a:t>
            </a:r>
          </a:p>
          <a:p>
            <a:pPr marL="0" indent="0">
              <a:buNone/>
            </a:pPr>
            <a:endParaRPr lang="en-US"/>
          </a:p>
          <a:p>
            <a:pPr marL="0" marR="0">
              <a:spcBef>
                <a:spcPts val="0"/>
              </a:spcBef>
              <a:spcAft>
                <a:spcPts val="0"/>
              </a:spcAft>
            </a:pPr>
            <a:r>
              <a:rPr lang="en-GB" sz="1800">
                <a:effectLst/>
                <a:latin typeface="Calibri" panose="020F0502020204030204" pitchFamily="34" charset="0"/>
              </a:rPr>
              <a:t>Before you start, you will need a bit of planning first. You need to consider:</a:t>
            </a:r>
          </a:p>
          <a:p>
            <a:pPr marL="285750" marR="0" indent="-285750">
              <a:spcBef>
                <a:spcPts val="0"/>
              </a:spcBef>
              <a:spcAft>
                <a:spcPts val="0"/>
              </a:spcAft>
              <a:buFont typeface="Arial" panose="020B0604020202020204" pitchFamily="34" charset="0"/>
              <a:buChar char="•"/>
            </a:pPr>
            <a:r>
              <a:rPr lang="en-GB" sz="1800">
                <a:effectLst/>
                <a:latin typeface="Calibri" panose="020F0502020204030204" pitchFamily="34" charset="0"/>
              </a:rPr>
              <a:t>What Azure Subscription/tenant am I going to use? Which Google Organization account are you going to integrate with?</a:t>
            </a:r>
          </a:p>
          <a:p>
            <a:pPr marL="285750" marR="0" indent="-285750">
              <a:spcBef>
                <a:spcPts val="0"/>
              </a:spcBef>
              <a:spcAft>
                <a:spcPts val="0"/>
              </a:spcAft>
              <a:buFont typeface="Arial" panose="020B0604020202020204" pitchFamily="34" charset="0"/>
              <a:buChar char="•"/>
            </a:pPr>
            <a:r>
              <a:rPr lang="en-GB" sz="1800">
                <a:effectLst/>
                <a:latin typeface="Calibri" panose="020F0502020204030204" pitchFamily="34" charset="0"/>
              </a:rPr>
              <a:t>Have you got roles already created in Google Cloud Platform, if not plan for the creation of those</a:t>
            </a:r>
          </a:p>
          <a:p>
            <a:pPr marL="285750" marR="0" indent="-285750">
              <a:spcBef>
                <a:spcPts val="0"/>
              </a:spcBef>
              <a:spcAft>
                <a:spcPts val="0"/>
              </a:spcAft>
              <a:buFont typeface="Arial" panose="020B0604020202020204" pitchFamily="34" charset="0"/>
              <a:buChar char="•"/>
            </a:pPr>
            <a:r>
              <a:rPr lang="en-GB" sz="1800">
                <a:effectLst/>
                <a:latin typeface="Calibri" panose="020F0502020204030204" pitchFamily="34" charset="0"/>
              </a:rPr>
              <a:t>Look at your Google Super Admin accounts, make sure these are well protected </a:t>
            </a:r>
          </a:p>
          <a:p>
            <a:pPr marL="285750" marR="0" indent="-285750">
              <a:spcBef>
                <a:spcPts val="0"/>
              </a:spcBef>
              <a:spcAft>
                <a:spcPts val="0"/>
              </a:spcAft>
              <a:buFont typeface="Arial" panose="020B0604020202020204" pitchFamily="34" charset="0"/>
              <a:buChar char="•"/>
            </a:pPr>
            <a:endParaRPr lang="en-GB" sz="1800">
              <a:effectLst/>
              <a:latin typeface="Calibri" panose="020F0502020204030204" pitchFamily="34" charset="0"/>
            </a:endParaRPr>
          </a:p>
          <a:p>
            <a:pPr marL="0" marR="0" indent="0">
              <a:spcBef>
                <a:spcPts val="0"/>
              </a:spcBef>
              <a:spcAft>
                <a:spcPts val="0"/>
              </a:spcAft>
              <a:buFont typeface="Arial" panose="020B0604020202020204" pitchFamily="34" charset="0"/>
              <a:buNone/>
            </a:pPr>
            <a:r>
              <a:rPr lang="en-GB" sz="1800">
                <a:effectLst/>
                <a:latin typeface="Calibri" panose="020F0502020204030204" pitchFamily="34" charset="0"/>
              </a:rPr>
              <a:t>Next you will look into your Identity Provider which will become Azure AD and your provisioning layer:</a:t>
            </a:r>
          </a:p>
          <a:p>
            <a:pPr marL="285750" marR="0" indent="-285750">
              <a:spcBef>
                <a:spcPts val="0"/>
              </a:spcBef>
              <a:spcAft>
                <a:spcPts val="0"/>
              </a:spcAft>
              <a:buFont typeface="Arial" panose="020B0604020202020204" pitchFamily="34" charset="0"/>
              <a:buChar char="•"/>
            </a:pPr>
            <a:endParaRPr lang="en-GB" sz="1800">
              <a:effectLst/>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GB" sz="1800">
                <a:effectLst/>
                <a:latin typeface="Calibri" panose="020F0502020204030204" pitchFamily="34" charset="0"/>
              </a:rPr>
              <a:t>You will configure your automated provisioning and SAML Single Sign On</a:t>
            </a:r>
          </a:p>
          <a:p>
            <a:pPr marL="285750" marR="0" indent="-285750">
              <a:spcBef>
                <a:spcPts val="0"/>
              </a:spcBef>
              <a:spcAft>
                <a:spcPts val="0"/>
              </a:spcAft>
              <a:buFont typeface="Arial" panose="020B0604020202020204" pitchFamily="34" charset="0"/>
              <a:buChar char="•"/>
            </a:pPr>
            <a:r>
              <a:rPr lang="en-GB" sz="1800">
                <a:effectLst/>
                <a:latin typeface="Calibri" panose="020F0502020204030204" pitchFamily="34" charset="0"/>
              </a:rPr>
              <a:t>Find out what your Google roles are, what these roles map to as in policies</a:t>
            </a:r>
          </a:p>
          <a:p>
            <a:pPr marL="285750" marR="0" indent="-285750">
              <a:spcBef>
                <a:spcPts val="0"/>
              </a:spcBef>
              <a:spcAft>
                <a:spcPts val="0"/>
              </a:spcAft>
              <a:buFont typeface="Arial" panose="020B0604020202020204" pitchFamily="34" charset="0"/>
              <a:buChar char="•"/>
            </a:pPr>
            <a:r>
              <a:rPr lang="en-GB" sz="1800">
                <a:effectLst/>
                <a:latin typeface="Calibri" panose="020F0502020204030204" pitchFamily="34" charset="0"/>
              </a:rPr>
              <a:t>Which Azure AD identities you want to provision to Google, is it all of them, is it a subset</a:t>
            </a:r>
          </a:p>
          <a:p>
            <a:pPr marL="285750" marR="0" indent="-285750">
              <a:spcBef>
                <a:spcPts val="0"/>
              </a:spcBef>
              <a:spcAft>
                <a:spcPts val="0"/>
              </a:spcAft>
              <a:buFont typeface="Arial" panose="020B0604020202020204" pitchFamily="34" charset="0"/>
              <a:buChar char="•"/>
            </a:pPr>
            <a:r>
              <a:rPr lang="en-GB" sz="1800">
                <a:effectLst/>
                <a:latin typeface="Calibri" panose="020F0502020204030204" pitchFamily="34" charset="0"/>
              </a:rPr>
              <a:t>Decide which Azure AD groups you want to provision to Google </a:t>
            </a:r>
          </a:p>
          <a:p>
            <a:pPr marL="285750" marR="0" indent="-285750">
              <a:spcBef>
                <a:spcPts val="0"/>
              </a:spcBef>
              <a:spcAft>
                <a:spcPts val="0"/>
              </a:spcAft>
              <a:buFont typeface="Arial" panose="020B0604020202020204" pitchFamily="34" charset="0"/>
              <a:buChar char="•"/>
            </a:pPr>
            <a:endParaRPr lang="en-GB" sz="1800" u="sng">
              <a:solidFill>
                <a:srgbClr val="FF0000"/>
              </a:solidFill>
              <a:effectLst/>
              <a:latin typeface="Calibri" panose="020F0502020204030204" pitchFamily="34" charset="0"/>
            </a:endParaRPr>
          </a:p>
          <a:p>
            <a:pPr marL="0" marR="0">
              <a:spcBef>
                <a:spcPts val="0"/>
              </a:spcBef>
              <a:spcAft>
                <a:spcPts val="0"/>
              </a:spcAft>
            </a:pPr>
            <a:endParaRPr lang="en-GB" sz="1800">
              <a:effectLst/>
              <a:latin typeface="Calibri" panose="020F0502020204030204" pitchFamily="34" charset="0"/>
            </a:endParaRPr>
          </a:p>
          <a:p>
            <a:pPr marL="0" marR="0">
              <a:spcBef>
                <a:spcPts val="0"/>
              </a:spcBef>
              <a:spcAft>
                <a:spcPts val="0"/>
              </a:spcAft>
            </a:pPr>
            <a:r>
              <a:rPr lang="en-GB" sz="1800">
                <a:effectLst/>
                <a:latin typeface="Calibri" panose="020F0502020204030204" pitchFamily="34" charset="0"/>
              </a:rPr>
              <a:t>Finally, you want to enable your security features:</a:t>
            </a:r>
          </a:p>
          <a:p>
            <a:pPr marL="0" marR="0">
              <a:spcBef>
                <a:spcPts val="0"/>
              </a:spcBef>
              <a:spcAft>
                <a:spcPts val="0"/>
              </a:spcAft>
            </a:pPr>
            <a:endParaRPr lang="en-GB" sz="1800">
              <a:effectLst/>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GB" sz="1800" b="1">
                <a:effectLst/>
                <a:latin typeface="Calibri" panose="020F0502020204030204" pitchFamily="34" charset="0"/>
              </a:rPr>
              <a:t>Enable Conditional Access </a:t>
            </a:r>
            <a:r>
              <a:rPr lang="en-GB" sz="1800">
                <a:effectLst/>
                <a:latin typeface="Calibri" panose="020F0502020204030204" pitchFamily="34" charset="0"/>
              </a:rPr>
              <a:t>controls to:</a:t>
            </a:r>
          </a:p>
          <a:p>
            <a:pPr marL="742950" marR="0" lvl="1" indent="-285750">
              <a:spcBef>
                <a:spcPts val="0"/>
              </a:spcBef>
              <a:spcAft>
                <a:spcPts val="0"/>
              </a:spcAft>
              <a:buFont typeface="Arial" panose="020B0604020202020204" pitchFamily="34" charset="0"/>
              <a:buChar char="•"/>
            </a:pPr>
            <a:r>
              <a:rPr lang="en-GB" sz="1800">
                <a:effectLst/>
                <a:latin typeface="Calibri" panose="020F0502020204030204" pitchFamily="34" charset="0"/>
              </a:rPr>
              <a:t>Restrict access to certain </a:t>
            </a:r>
            <a:r>
              <a:rPr lang="en-GB" sz="1800" b="1">
                <a:effectLst/>
                <a:latin typeface="Calibri" panose="020F0502020204030204" pitchFamily="34" charset="0"/>
              </a:rPr>
              <a:t>types of devices, IP address, GPS location tags</a:t>
            </a:r>
          </a:p>
          <a:p>
            <a:pPr marL="742950" marR="0" lvl="1" indent="-285750">
              <a:spcBef>
                <a:spcPts val="0"/>
              </a:spcBef>
              <a:spcAft>
                <a:spcPts val="0"/>
              </a:spcAft>
              <a:buFont typeface="Arial" panose="020B0604020202020204" pitchFamily="34" charset="0"/>
              <a:buChar char="•"/>
            </a:pPr>
            <a:r>
              <a:rPr lang="en-GB" sz="1800">
                <a:effectLst/>
                <a:latin typeface="Calibri" panose="020F0502020204030204" pitchFamily="34" charset="0"/>
              </a:rPr>
              <a:t>Enforce </a:t>
            </a:r>
            <a:r>
              <a:rPr lang="en-GB" sz="1800" b="1">
                <a:effectLst/>
                <a:latin typeface="Calibri" panose="020F0502020204030204" pitchFamily="34" charset="0"/>
              </a:rPr>
              <a:t>MFA</a:t>
            </a:r>
            <a:r>
              <a:rPr lang="en-GB" sz="1800">
                <a:effectLst/>
                <a:latin typeface="Calibri" panose="020F0502020204030204" pitchFamily="34" charset="0"/>
              </a:rPr>
              <a:t> for </a:t>
            </a:r>
            <a:r>
              <a:rPr lang="en-GB" sz="1800" b="1">
                <a:effectLst/>
                <a:latin typeface="Calibri" panose="020F0502020204030204" pitchFamily="34" charset="0"/>
              </a:rPr>
              <a:t>strong authentication</a:t>
            </a:r>
          </a:p>
          <a:p>
            <a:pPr marL="742950" marR="0" lvl="1" indent="-285750">
              <a:spcBef>
                <a:spcPts val="0"/>
              </a:spcBef>
              <a:spcAft>
                <a:spcPts val="0"/>
              </a:spcAft>
              <a:buFont typeface="Arial" panose="020B0604020202020204" pitchFamily="34" charset="0"/>
              <a:buChar char="•"/>
            </a:pPr>
            <a:r>
              <a:rPr lang="en-GB" sz="1800" b="1">
                <a:effectLst/>
                <a:latin typeface="Calibri" panose="020F0502020204030204" pitchFamily="34" charset="0"/>
              </a:rPr>
              <a:t>Session Control</a:t>
            </a:r>
          </a:p>
          <a:p>
            <a:pPr marL="457200" marR="0" lvl="1" indent="0">
              <a:spcBef>
                <a:spcPts val="0"/>
              </a:spcBef>
              <a:spcAft>
                <a:spcPts val="0"/>
              </a:spcAft>
              <a:buFont typeface="Arial" panose="020B0604020202020204" pitchFamily="34" charset="0"/>
              <a:buNone/>
            </a:pPr>
            <a:endParaRPr lang="en-GB" sz="1800" b="1">
              <a:effectLst/>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GB" sz="1800">
                <a:effectLst/>
                <a:latin typeface="Calibri" panose="020F0502020204030204" pitchFamily="34" charset="0"/>
              </a:rPr>
              <a:t>Configure </a:t>
            </a:r>
            <a:r>
              <a:rPr lang="en-GB" sz="1800" b="1">
                <a:effectLst/>
                <a:latin typeface="Calibri" panose="020F0502020204030204" pitchFamily="34" charset="0"/>
              </a:rPr>
              <a:t>MCAS session policies</a:t>
            </a:r>
            <a:r>
              <a:rPr lang="en-GB" sz="1800">
                <a:effectLst/>
                <a:latin typeface="Calibri" panose="020F0502020204030204" pitchFamily="34" charset="0"/>
              </a:rPr>
              <a:t>:</a:t>
            </a:r>
          </a:p>
          <a:p>
            <a:pPr marL="742950" marR="0" lvl="1" indent="-285750">
              <a:spcBef>
                <a:spcPts val="0"/>
              </a:spcBef>
              <a:spcAft>
                <a:spcPts val="0"/>
              </a:spcAft>
              <a:buFont typeface="Arial" panose="020B0604020202020204" pitchFamily="34" charset="0"/>
              <a:buChar char="•"/>
            </a:pPr>
            <a:r>
              <a:rPr lang="en-GB" sz="1800" b="1">
                <a:effectLst/>
                <a:latin typeface="Calibri" panose="020F0502020204030204" pitchFamily="34" charset="0"/>
              </a:rPr>
              <a:t>Block upload and download </a:t>
            </a:r>
            <a:r>
              <a:rPr lang="en-GB" sz="1800">
                <a:effectLst/>
                <a:latin typeface="Calibri" panose="020F0502020204030204" pitchFamily="34" charset="0"/>
              </a:rPr>
              <a:t>malware, or upload/download </a:t>
            </a:r>
            <a:r>
              <a:rPr lang="en-GB" sz="1800" b="1">
                <a:effectLst/>
                <a:latin typeface="Calibri" panose="020F0502020204030204" pitchFamily="34" charset="0"/>
              </a:rPr>
              <a:t>Intellectual Property</a:t>
            </a:r>
            <a:r>
              <a:rPr lang="en-GB" sz="1800">
                <a:effectLst/>
                <a:latin typeface="Calibri" panose="020F0502020204030204" pitchFamily="34" charset="0"/>
              </a:rPr>
              <a:t>, </a:t>
            </a:r>
          </a:p>
          <a:p>
            <a:pPr marL="742950" marR="0" lvl="1" indent="-285750">
              <a:spcBef>
                <a:spcPts val="0"/>
              </a:spcBef>
              <a:spcAft>
                <a:spcPts val="0"/>
              </a:spcAft>
              <a:buFont typeface="Arial" panose="020B0604020202020204" pitchFamily="34" charset="0"/>
              <a:buChar char="•"/>
            </a:pPr>
            <a:r>
              <a:rPr lang="en-GB" sz="1800" b="1">
                <a:effectLst/>
                <a:latin typeface="Calibri" panose="020F0502020204030204" pitchFamily="34" charset="0"/>
              </a:rPr>
              <a:t>Data Loss Protection</a:t>
            </a:r>
            <a:r>
              <a:rPr lang="en-GB" sz="1800">
                <a:effectLst/>
                <a:latin typeface="Calibri" panose="020F0502020204030204" pitchFamily="34" charset="0"/>
              </a:rPr>
              <a:t>, we are looking for keywords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1">
                <a:effectLst/>
                <a:latin typeface="Calibri" panose="020F0502020204030204" pitchFamily="34" charset="0"/>
              </a:rPr>
              <a:t>Block</a:t>
            </a:r>
            <a:r>
              <a:rPr lang="en-GB" sz="1800">
                <a:effectLst/>
                <a:latin typeface="Calibri" panose="020F0502020204030204" pitchFamily="34" charset="0"/>
              </a:rPr>
              <a:t> the ability to </a:t>
            </a:r>
            <a:r>
              <a:rPr lang="en-GB" sz="1800" b="1">
                <a:effectLst/>
                <a:latin typeface="Calibri" panose="020F0502020204030204" pitchFamily="34" charset="0"/>
              </a:rPr>
              <a:t>cut, copy, paste or print</a:t>
            </a:r>
            <a:r>
              <a:rPr lang="en-GB" sz="1800">
                <a:effectLst/>
                <a:latin typeface="Calibri" panose="020F0502020204030204" pitchFamily="34" charset="0"/>
              </a:rPr>
              <a:t>, so even if we are allowed to go into AWS, we may not be allowed to copy, cut or paste anything or print anything.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a:effectLst/>
                <a:latin typeface="Calibri" panose="020F0502020204030204" pitchFamily="34" charset="0"/>
              </a:rPr>
              <a:t>There may be other capabilities as MCAS team are ramping up their skills all the time, we will cover more of that in the next session of this series, so watch this space.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800">
              <a:effectLst/>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GB" sz="1800">
                <a:effectLst/>
                <a:latin typeface="Calibri" panose="020F0502020204030204" pitchFamily="34" charset="0"/>
              </a:rPr>
              <a:t>Enable </a:t>
            </a:r>
            <a:r>
              <a:rPr lang="en-GB" sz="1800" b="1">
                <a:effectLst/>
                <a:latin typeface="Calibri" panose="020F0502020204030204" pitchFamily="34" charset="0"/>
              </a:rPr>
              <a:t>PIM</a:t>
            </a:r>
            <a:r>
              <a:rPr lang="en-GB" sz="1800">
                <a:effectLst/>
                <a:latin typeface="Calibri" panose="020F0502020204030204" pitchFamily="34" charset="0"/>
              </a:rPr>
              <a:t> to manage </a:t>
            </a:r>
            <a:r>
              <a:rPr lang="en-GB" sz="1800" b="1">
                <a:effectLst/>
                <a:latin typeface="Calibri" panose="020F0502020204030204" pitchFamily="34" charset="0"/>
              </a:rPr>
              <a:t>group member </a:t>
            </a:r>
            <a:r>
              <a:rPr lang="en-GB" sz="1800">
                <a:effectLst/>
                <a:latin typeface="Calibri" panose="020F0502020204030204" pitchFamily="34" charset="0"/>
              </a:rPr>
              <a:t>and </a:t>
            </a:r>
            <a:r>
              <a:rPr lang="en-GB" sz="1800" b="1">
                <a:effectLst/>
                <a:latin typeface="Calibri" panose="020F0502020204030204" pitchFamily="34" charset="0"/>
              </a:rPr>
              <a:t>owner eligibility </a:t>
            </a:r>
            <a:r>
              <a:rPr lang="en-GB" sz="1800">
                <a:effectLst/>
                <a:latin typeface="Calibri" panose="020F0502020204030204" pitchFamily="34" charset="0"/>
              </a:rPr>
              <a:t>and </a:t>
            </a:r>
            <a:r>
              <a:rPr lang="en-GB" sz="1800" b="1">
                <a:effectLst/>
                <a:latin typeface="Calibri" panose="020F0502020204030204" pitchFamily="34" charset="0"/>
              </a:rPr>
              <a:t>activation</a:t>
            </a:r>
          </a:p>
          <a:p>
            <a:pPr marL="0" marR="0" indent="0">
              <a:spcBef>
                <a:spcPts val="0"/>
              </a:spcBef>
              <a:spcAft>
                <a:spcPts val="0"/>
              </a:spcAft>
              <a:buFont typeface="Arial" panose="020B0604020202020204" pitchFamily="34" charset="0"/>
              <a:buNone/>
            </a:pPr>
            <a:endParaRPr lang="en-GB" sz="1800" u="sng">
              <a:solidFill>
                <a:srgbClr val="FF0000"/>
              </a:solidFill>
              <a:effectLst/>
              <a:latin typeface="Calibri" panose="020F0502020204030204" pitchFamily="34" charset="0"/>
            </a:endParaRPr>
          </a:p>
          <a:p>
            <a:pPr marL="0" marR="0" indent="0">
              <a:spcBef>
                <a:spcPts val="0"/>
              </a:spcBef>
              <a:spcAft>
                <a:spcPts val="0"/>
              </a:spcAft>
              <a:buFont typeface="Arial" panose="020B0604020202020204" pitchFamily="34" charset="0"/>
              <a:buNone/>
            </a:pPr>
            <a:endParaRPr lang="en-GB" sz="1800" u="sng">
              <a:solidFill>
                <a:srgbClr val="FF0000"/>
              </a:solidFill>
              <a:effectLst/>
              <a:latin typeface="Calibri" panose="020F0502020204030204" pitchFamily="34" charset="0"/>
            </a:endParaRPr>
          </a:p>
          <a:p>
            <a:pPr marL="0" marR="0" indent="0">
              <a:spcBef>
                <a:spcPts val="0"/>
              </a:spcBef>
              <a:spcAft>
                <a:spcPts val="0"/>
              </a:spcAft>
              <a:buFont typeface="Arial" panose="020B0604020202020204" pitchFamily="34" charset="0"/>
              <a:buNone/>
            </a:pPr>
            <a:r>
              <a:rPr lang="en-GB" sz="1800" u="sng">
                <a:solidFill>
                  <a:srgbClr val="FF0000"/>
                </a:solidFill>
                <a:effectLst/>
                <a:latin typeface="Calibri" panose="020F0502020204030204" pitchFamily="34" charset="0"/>
              </a:rPr>
              <a:t>The service accounts we are not dealing with them, but you can, a better way to deal with them is let's say let's use something like Azure Key Vault and we will change all the service accounts to use secure passwords and go through the same kind of authentication so service accounts gets either a direct account in AWS but we will control the passwords in Azure, you don't want to use a spreadsheet, you want a secure place that you can manage and control it. </a:t>
            </a:r>
          </a:p>
          <a:p>
            <a:pPr marL="0" marR="0">
              <a:spcBef>
                <a:spcPts val="0"/>
              </a:spcBef>
              <a:spcAft>
                <a:spcPts val="0"/>
              </a:spcAft>
            </a:pPr>
            <a:r>
              <a:rPr lang="en-GB" sz="1800">
                <a:effectLst/>
                <a:latin typeface="Calibri" panose="020F0502020204030204" pitchFamily="34" charset="0"/>
              </a:rPr>
              <a:t> </a:t>
            </a:r>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91</a:t>
            </a:fld>
            <a:endParaRPr lang="en-US"/>
          </a:p>
        </p:txBody>
      </p:sp>
    </p:spTree>
    <p:extLst>
      <p:ext uri="{BB962C8B-B14F-4D97-AF65-F5344CB8AC3E}">
        <p14:creationId xmlns:p14="http://schemas.microsoft.com/office/powerpoint/2010/main" val="2296482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92</a:t>
            </a:fld>
            <a:endParaRPr lang="en-US"/>
          </a:p>
        </p:txBody>
      </p:sp>
    </p:spTree>
    <p:extLst>
      <p:ext uri="{BB962C8B-B14F-4D97-AF65-F5344CB8AC3E}">
        <p14:creationId xmlns:p14="http://schemas.microsoft.com/office/powerpoint/2010/main" val="23965120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9432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6827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9898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03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9</a:t>
            </a:fld>
            <a:endParaRPr lang="en-US"/>
          </a:p>
        </p:txBody>
      </p:sp>
    </p:spTree>
    <p:extLst>
      <p:ext uri="{BB962C8B-B14F-4D97-AF65-F5344CB8AC3E}">
        <p14:creationId xmlns:p14="http://schemas.microsoft.com/office/powerpoint/2010/main" val="1055299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This next design articulates the split of identities on the left, as well as the discussion point of using Microsoft Sentinel in the partner tenant to build out their rules and queries prior to running against their customers (could use dev/test environment for this).</a:t>
            </a:r>
          </a:p>
          <a:p>
            <a:endParaRPr lang="en-US"/>
          </a:p>
          <a:p>
            <a:r>
              <a:rPr lang="en-US"/>
              <a:t>The next point to articulate is the identity integration between the MSSP and the customer:</a:t>
            </a:r>
          </a:p>
          <a:p>
            <a:pPr marL="342900" indent="-342900">
              <a:buAutoNum type="arabicPeriod"/>
            </a:pPr>
            <a:r>
              <a:rPr lang="en-US"/>
              <a:t>B2B invites only, using entitlement management to automate (when it supports Roles)</a:t>
            </a:r>
          </a:p>
          <a:p>
            <a:pPr marL="342900" indent="-342900">
              <a:buAutoNum type="arabicPeriod"/>
            </a:pPr>
            <a:r>
              <a:rPr lang="en-US"/>
              <a:t>No need to create/delete accounts in the customers tenant, however, there could be a good design practice to create a “</a:t>
            </a:r>
            <a:r>
              <a:rPr lang="en-US" err="1"/>
              <a:t>firecall</a:t>
            </a:r>
            <a:r>
              <a:rPr lang="en-US"/>
              <a:t> account” in the customer tenant in case of emergency access is required (cloud only account, highly monitored for mis-use, may not have CA policy applied if MFA outage is a concern)</a:t>
            </a:r>
          </a:p>
          <a:p>
            <a:pPr marL="342900" indent="-342900">
              <a:buAutoNum type="arabicPeriod"/>
            </a:pPr>
            <a:r>
              <a:rPr lang="en-US"/>
              <a:t>This works well for an MSSP that has a regular turnover (15-30% per year) as they can automate the </a:t>
            </a:r>
          </a:p>
          <a:p>
            <a:pPr marL="342900" indent="-342900">
              <a:buAutoNum type="arabicPeriod"/>
            </a:pPr>
            <a:r>
              <a:rPr lang="en-US"/>
              <a:t>Also provides the key benefit of obfuscation of their team's identities to their customers</a:t>
            </a:r>
          </a:p>
          <a:p>
            <a:endParaRPr lang="en-US"/>
          </a:p>
          <a:p>
            <a:r>
              <a:rPr lang="en-US"/>
              <a:t>Reiterate that the Microsoft Sentinel instance on the left will NEVER contain customer data.</a:t>
            </a:r>
          </a:p>
          <a:p>
            <a:endParaRPr lang="en-US"/>
          </a:p>
          <a:p>
            <a:r>
              <a:rPr lang="en-US"/>
              <a:t>Customer data ALWAYS stays in the customer tenant on the right (see next page)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28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61"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80"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2" name="Picture 1">
            <a:extLst>
              <a:ext uri="{FF2B5EF4-FFF2-40B4-BE49-F238E27FC236}">
                <a16:creationId xmlns:a16="http://schemas.microsoft.com/office/drawing/2014/main" id="{31C18402-8D56-416B-A1FA-20B9A52EF344}"/>
              </a:ext>
            </a:extLst>
          </p:cNvPr>
          <p:cNvPicPr>
            <a:picLocks noChangeAspect="1"/>
          </p:cNvPicPr>
          <p:nvPr userDrawn="1"/>
        </p:nvPicPr>
        <p:blipFill>
          <a:blip r:embed="rId2"/>
          <a:stretch>
            <a:fillRect/>
          </a:stretch>
        </p:blipFill>
        <p:spPr bwMode="black">
          <a:xfrm>
            <a:off x="434980" y="474308"/>
            <a:ext cx="1483418" cy="310896"/>
          </a:xfrm>
          <a:prstGeom prst="rect">
            <a:avLst/>
          </a:prstGeom>
        </p:spPr>
      </p:pic>
    </p:spTree>
    <p:extLst>
      <p:ext uri="{BB962C8B-B14F-4D97-AF65-F5344CB8AC3E}">
        <p14:creationId xmlns:p14="http://schemas.microsoft.com/office/powerpoint/2010/main" val="1981014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ACE62AAB-AE06-4DCA-9BE3-D98AE2BE3063}"/>
              </a:ext>
            </a:extLst>
          </p:cNvPr>
          <p:cNvSpPr txBox="1"/>
          <p:nvPr userDrawn="1"/>
        </p:nvSpPr>
        <p:spPr>
          <a:xfrm>
            <a:off x="-57749" y="6615488"/>
            <a:ext cx="4037402" cy="420115"/>
          </a:xfrm>
          <a:prstGeom prst="rect">
            <a:avLst/>
          </a:prstGeom>
          <a:noFill/>
        </p:spPr>
        <p:txBody>
          <a:bodyPr wrap="square" lIns="182854" tIns="146283" rIns="182854" bIns="146283" rtlCol="0">
            <a:spAutoFit/>
          </a:bodyPr>
          <a:lstStyle/>
          <a:p>
            <a:pPr>
              <a:lnSpc>
                <a:spcPct val="90000"/>
              </a:lnSpc>
              <a:spcAft>
                <a:spcPts val="600"/>
              </a:spcAft>
            </a:pPr>
            <a:r>
              <a:rPr lang="en-US" sz="900">
                <a:solidFill>
                  <a:schemeClr val="tx1"/>
                </a:solidFill>
              </a:rPr>
              <a:t>Microsoft Internal Use and Microsoft Partners Only</a:t>
            </a:r>
          </a:p>
        </p:txBody>
      </p:sp>
      <p:pic>
        <p:nvPicPr>
          <p:cNvPr id="2" name="Picture 1">
            <a:extLst>
              <a:ext uri="{FF2B5EF4-FFF2-40B4-BE49-F238E27FC236}">
                <a16:creationId xmlns:a16="http://schemas.microsoft.com/office/drawing/2014/main" id="{4E9B9240-F7BF-46FD-85BC-40CC2D8A5A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5899466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ACE62AAB-AE06-4DCA-9BE3-D98AE2BE3063}"/>
              </a:ext>
            </a:extLst>
          </p:cNvPr>
          <p:cNvSpPr txBox="1"/>
          <p:nvPr userDrawn="1"/>
        </p:nvSpPr>
        <p:spPr>
          <a:xfrm>
            <a:off x="-57749" y="6615488"/>
            <a:ext cx="4037402" cy="420115"/>
          </a:xfrm>
          <a:prstGeom prst="rect">
            <a:avLst/>
          </a:prstGeom>
          <a:noFill/>
        </p:spPr>
        <p:txBody>
          <a:bodyPr wrap="square" lIns="182854" tIns="146283" rIns="182854" bIns="146283" rtlCol="0">
            <a:spAutoFit/>
          </a:bodyPr>
          <a:lstStyle/>
          <a:p>
            <a:pPr>
              <a:lnSpc>
                <a:spcPct val="90000"/>
              </a:lnSpc>
              <a:spcAft>
                <a:spcPts val="600"/>
              </a:spcAft>
            </a:pPr>
            <a:r>
              <a:rPr lang="en-US" sz="900">
                <a:solidFill>
                  <a:schemeClr val="tx1"/>
                </a:solidFill>
              </a:rPr>
              <a:t>Microsoft Internal Use and Microsoft Partners Only</a:t>
            </a:r>
          </a:p>
        </p:txBody>
      </p:sp>
      <p:pic>
        <p:nvPicPr>
          <p:cNvPr id="2" name="Picture 1">
            <a:extLst>
              <a:ext uri="{FF2B5EF4-FFF2-40B4-BE49-F238E27FC236}">
                <a16:creationId xmlns:a16="http://schemas.microsoft.com/office/drawing/2014/main" id="{4E9B9240-F7BF-46FD-85BC-40CC2D8A5A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4177055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4614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ACE62AAB-AE06-4DCA-9BE3-D98AE2BE3063}"/>
              </a:ext>
            </a:extLst>
          </p:cNvPr>
          <p:cNvSpPr txBox="1"/>
          <p:nvPr userDrawn="1"/>
        </p:nvSpPr>
        <p:spPr>
          <a:xfrm>
            <a:off x="-57749" y="6615486"/>
            <a:ext cx="4037402" cy="420115"/>
          </a:xfrm>
          <a:prstGeom prst="rect">
            <a:avLst/>
          </a:prstGeom>
          <a:noFill/>
        </p:spPr>
        <p:txBody>
          <a:bodyPr wrap="square" lIns="182854" tIns="146283" rIns="182854" bIns="146283" rtlCol="0">
            <a:spAutoFit/>
          </a:bodyPr>
          <a:lstStyle/>
          <a:p>
            <a:pPr>
              <a:lnSpc>
                <a:spcPct val="90000"/>
              </a:lnSpc>
              <a:spcAft>
                <a:spcPts val="600"/>
              </a:spcAft>
            </a:pPr>
            <a:r>
              <a:rPr lang="en-US" sz="900">
                <a:solidFill>
                  <a:schemeClr val="tx1"/>
                </a:solidFill>
              </a:rPr>
              <a:t>Microsoft Internal Use and Microsoft Partners Only</a:t>
            </a:r>
          </a:p>
        </p:txBody>
      </p:sp>
    </p:spTree>
    <p:extLst>
      <p:ext uri="{BB962C8B-B14F-4D97-AF65-F5344CB8AC3E}">
        <p14:creationId xmlns:p14="http://schemas.microsoft.com/office/powerpoint/2010/main" val="33772238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ACE62AAB-AE06-4DCA-9BE3-D98AE2BE3063}"/>
              </a:ext>
            </a:extLst>
          </p:cNvPr>
          <p:cNvSpPr txBox="1"/>
          <p:nvPr userDrawn="1"/>
        </p:nvSpPr>
        <p:spPr>
          <a:xfrm>
            <a:off x="-57749" y="6615485"/>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tx1"/>
                </a:solidFill>
              </a:rPr>
              <a:t>Microsoft Internal Use and Microsoft Partners Only</a:t>
            </a:r>
          </a:p>
        </p:txBody>
      </p:sp>
    </p:spTree>
    <p:extLst>
      <p:ext uri="{BB962C8B-B14F-4D97-AF65-F5344CB8AC3E}">
        <p14:creationId xmlns:p14="http://schemas.microsoft.com/office/powerpoint/2010/main" val="32942728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28768701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AEBA-B067-4BF5-BCF0-9FA2C0DDC12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4971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ACE62AAB-AE06-4DCA-9BE3-D98AE2BE3063}"/>
              </a:ext>
            </a:extLst>
          </p:cNvPr>
          <p:cNvSpPr txBox="1"/>
          <p:nvPr userDrawn="1"/>
        </p:nvSpPr>
        <p:spPr>
          <a:xfrm>
            <a:off x="-57749" y="6615487"/>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tx1"/>
                </a:solidFill>
              </a:rPr>
              <a:t>Microsoft Internal Use and Microsoft Partners Only</a:t>
            </a:r>
          </a:p>
        </p:txBody>
      </p:sp>
      <p:pic>
        <p:nvPicPr>
          <p:cNvPr id="2" name="Picture 1">
            <a:extLst>
              <a:ext uri="{FF2B5EF4-FFF2-40B4-BE49-F238E27FC236}">
                <a16:creationId xmlns:a16="http://schemas.microsoft.com/office/drawing/2014/main" id="{4E9B9240-F7BF-46FD-85BC-40CC2D8A5A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32748414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0442998"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ACE62AAB-AE06-4DCA-9BE3-D98AE2BE3063}"/>
              </a:ext>
            </a:extLst>
          </p:cNvPr>
          <p:cNvSpPr txBox="1"/>
          <p:nvPr userDrawn="1"/>
        </p:nvSpPr>
        <p:spPr>
          <a:xfrm>
            <a:off x="-57749" y="6615487"/>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tx1"/>
                </a:solidFill>
              </a:rPr>
              <a:t>Microsoft Internal Use and Microsoft Partners Only</a:t>
            </a:r>
          </a:p>
        </p:txBody>
      </p:sp>
      <p:pic>
        <p:nvPicPr>
          <p:cNvPr id="5" name="Picture 4">
            <a:extLst>
              <a:ext uri="{FF2B5EF4-FFF2-40B4-BE49-F238E27FC236}">
                <a16:creationId xmlns:a16="http://schemas.microsoft.com/office/drawing/2014/main" id="{99DFD056-22B0-43AC-948D-2D2B69179E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8"/>
            <a:ext cx="4572000" cy="13849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900">
                <a:solidFill>
                  <a:schemeClr val="bg2"/>
                </a:solidFill>
                <a:cs typeface="Segoe UI" pitchFamily="34" charset="0"/>
              </a:rPr>
              <a:t>© Copyright Microsoft Corporation. All rights reserved. </a:t>
            </a:r>
          </a:p>
        </p:txBody>
      </p:sp>
      <p:pic>
        <p:nvPicPr>
          <p:cNvPr id="2" name="Picture 1">
            <a:extLst>
              <a:ext uri="{FF2B5EF4-FFF2-40B4-BE49-F238E27FC236}">
                <a16:creationId xmlns:a16="http://schemas.microsoft.com/office/drawing/2014/main" id="{D1D83562-160C-4889-8232-E128120FECE4}"/>
              </a:ext>
            </a:extLst>
          </p:cNvPr>
          <p:cNvPicPr>
            <a:picLocks noChangeAspect="1"/>
          </p:cNvPicPr>
          <p:nvPr userDrawn="1"/>
        </p:nvPicPr>
        <p:blipFill>
          <a:blip r:embed="rId2"/>
          <a:stretch>
            <a:fillRect/>
          </a:stretch>
        </p:blipFill>
        <p:spPr bwMode="black">
          <a:xfrm>
            <a:off x="434980" y="474308"/>
            <a:ext cx="1483418" cy="310896"/>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4B19-8B91-4933-BD80-E94F52434A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10A618-8F90-49E9-874C-0D54411FC6E7}"/>
              </a:ext>
            </a:extLst>
          </p:cNvPr>
          <p:cNvSpPr>
            <a:spLocks noGrp="1"/>
          </p:cNvSpPr>
          <p:nvPr>
            <p:ph type="dt" sz="half" idx="10"/>
          </p:nvPr>
        </p:nvSpPr>
        <p:spPr/>
        <p:txBody>
          <a:bodyPr/>
          <a:lstStyle/>
          <a:p>
            <a:fld id="{0537C12C-DCBE-45ED-A8F2-DA5317683FEA}" type="datetimeFigureOut">
              <a:rPr lang="en-US" smtClean="0"/>
              <a:t>5/22/2023</a:t>
            </a:fld>
            <a:endParaRPr lang="en-US"/>
          </a:p>
        </p:txBody>
      </p:sp>
      <p:sp>
        <p:nvSpPr>
          <p:cNvPr id="4" name="Footer Placeholder 3">
            <a:extLst>
              <a:ext uri="{FF2B5EF4-FFF2-40B4-BE49-F238E27FC236}">
                <a16:creationId xmlns:a16="http://schemas.microsoft.com/office/drawing/2014/main" id="{7CE22EB0-106B-4A4D-89BC-7C7AC861E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C09C6F-F33B-4373-A55B-9D1DCDA3BB31}"/>
              </a:ext>
            </a:extLst>
          </p:cNvPr>
          <p:cNvSpPr>
            <a:spLocks noGrp="1"/>
          </p:cNvSpPr>
          <p:nvPr>
            <p:ph type="sldNum" sz="quarter" idx="12"/>
          </p:nvPr>
        </p:nvSpPr>
        <p:spPr/>
        <p:txBody>
          <a:bodyPr/>
          <a:lstStyle/>
          <a:p>
            <a:fld id="{C2CD6D0E-14E5-4221-A013-DED64E7EEB7E}" type="slidenum">
              <a:rPr lang="en-US" smtClean="0"/>
              <a:t>‹#›</a:t>
            </a:fld>
            <a:endParaRPr lang="en-US"/>
          </a:p>
        </p:txBody>
      </p:sp>
      <p:pic>
        <p:nvPicPr>
          <p:cNvPr id="7" name="Picture 6">
            <a:extLst>
              <a:ext uri="{FF2B5EF4-FFF2-40B4-BE49-F238E27FC236}">
                <a16:creationId xmlns:a16="http://schemas.microsoft.com/office/drawing/2014/main" id="{76A518B7-EB22-4829-8014-5AF99ACE0E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1241017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915" y="1464075"/>
            <a:ext cx="11239464" cy="1301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4F23FFB5-365D-4C73-8E63-D2903C1A37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3788007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27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pic>
        <p:nvPicPr>
          <p:cNvPr id="3" name="Picture 2">
            <a:extLst>
              <a:ext uri="{FF2B5EF4-FFF2-40B4-BE49-F238E27FC236}">
                <a16:creationId xmlns:a16="http://schemas.microsoft.com/office/drawing/2014/main" id="{8084B89D-D9D1-4984-A2C1-CD34E78E95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
        <p:nvSpPr>
          <p:cNvPr id="7" name="TextBox 6">
            <a:extLst>
              <a:ext uri="{FF2B5EF4-FFF2-40B4-BE49-F238E27FC236}">
                <a16:creationId xmlns:a16="http://schemas.microsoft.com/office/drawing/2014/main" id="{0C4E97EE-30CC-44E7-8AF6-EB47C8DCF9FC}"/>
              </a:ext>
            </a:extLst>
          </p:cNvPr>
          <p:cNvSpPr txBox="1"/>
          <p:nvPr userDrawn="1"/>
        </p:nvSpPr>
        <p:spPr>
          <a:xfrm>
            <a:off x="-57749" y="6615487"/>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tx1"/>
                </a:solidFill>
              </a:rPr>
              <a:t>Microsoft Internal Use and Microsoft Partners Only</a:t>
            </a:r>
          </a:p>
        </p:txBody>
      </p:sp>
    </p:spTree>
    <p:extLst>
      <p:ext uri="{BB962C8B-B14F-4D97-AF65-F5344CB8AC3E}">
        <p14:creationId xmlns:p14="http://schemas.microsoft.com/office/powerpoint/2010/main" val="3306874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03672040-CB34-4177-9B95-398BAB16A1AD}"/>
              </a:ext>
            </a:extLst>
          </p:cNvPr>
          <p:cNvSpPr/>
          <p:nvPr userDrawn="1"/>
        </p:nvSpPr>
        <p:spPr bwMode="auto">
          <a:xfrm>
            <a:off x="11306" y="1715249"/>
            <a:ext cx="12425169" cy="5279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53503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E08A4C-96A0-435D-9379-8069B0D6E8B9}"/>
              </a:ext>
            </a:extLst>
          </p:cNvPr>
          <p:cNvSpPr>
            <a:spLocks noGrp="1"/>
          </p:cNvSpPr>
          <p:nvPr>
            <p:ph type="ftr" sz="quarter" idx="10"/>
          </p:nvPr>
        </p:nvSpPr>
        <p:spPr/>
        <p:txBody>
          <a:bodyPr/>
          <a:lstStyle/>
          <a:p>
            <a:endParaRPr lang="en-US"/>
          </a:p>
        </p:txBody>
      </p:sp>
      <p:pic>
        <p:nvPicPr>
          <p:cNvPr id="3" name="Picture 2">
            <a:extLst>
              <a:ext uri="{FF2B5EF4-FFF2-40B4-BE49-F238E27FC236}">
                <a16:creationId xmlns:a16="http://schemas.microsoft.com/office/drawing/2014/main" id="{B4DE07D4-500A-4C36-8106-FBE78AA03A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1966104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2"/>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6"/>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221643" y="3285698"/>
            <a:ext cx="6994525" cy="423130"/>
          </a:xfrm>
          <a:prstGeom prst="rect">
            <a:avLst/>
          </a:prstGeom>
        </p:spPr>
      </p:pic>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78" r:id="rId1"/>
    <p:sldLayoutId id="2147483710" r:id="rId2"/>
    <p:sldLayoutId id="2147483697" r:id="rId3"/>
    <p:sldLayoutId id="2147483701" r:id="rId4"/>
    <p:sldLayoutId id="2147483707" r:id="rId5"/>
    <p:sldLayoutId id="2147483709" r:id="rId6"/>
    <p:sldLayoutId id="2147483759" r:id="rId7"/>
    <p:sldLayoutId id="2147483805" r:id="rId8"/>
    <p:sldLayoutId id="2147483806" r:id="rId9"/>
    <p:sldLayoutId id="2147483807" r:id="rId10"/>
    <p:sldLayoutId id="2147483808" r:id="rId11"/>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userDrawn="1">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54256207"/>
      </p:ext>
    </p:extLst>
  </p:cSld>
  <p:clrMap bg1="lt1" tx1="dk1" bg2="lt2" tx2="dk2" accent1="accent1" accent2="accent2" accent3="accent3" accent4="accent4" accent5="accent5" accent6="accent6" hlink="hlink" folHlink="folHlink"/>
  <p:sldLayoutIdLst>
    <p:sldLayoutId id="2147483718" r:id="rId1"/>
    <p:sldLayoutId id="2147483745" r:id="rId2"/>
    <p:sldLayoutId id="2147483792" r:id="rId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64000">
                <a:schemeClr val="tx1"/>
              </a:gs>
              <a:gs pos="100000">
                <a:schemeClr val="tx1"/>
              </a:gs>
            </a:gsLst>
            <a:path path="circle">
              <a:fillToRect l="50000" t="50000" r="50000" b="50000"/>
            </a:path>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64000">
                <a:schemeClr val="tx1"/>
              </a:gs>
              <a:gs pos="100000">
                <a:schemeClr val="tx1"/>
              </a:gs>
            </a:gsLst>
            <a:path path="circle">
              <a:fillToRect l="50000" t="50000" r="50000" b="50000"/>
            </a:path>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64000">
                <a:schemeClr val="tx1"/>
              </a:gs>
              <a:gs pos="100000">
                <a:schemeClr val="tx1"/>
              </a:gs>
            </a:gsLst>
            <a:path path="circle">
              <a:fillToRect l="50000" t="50000" r="50000" b="50000"/>
            </a:path>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64000">
                <a:schemeClr val="tx1"/>
              </a:gs>
              <a:gs pos="100000">
                <a:schemeClr val="tx1"/>
              </a:gs>
            </a:gsLst>
            <a:path path="circle">
              <a:fillToRect l="50000" t="50000" r="50000" b="50000"/>
            </a:path>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64000">
                <a:schemeClr val="tx1"/>
              </a:gs>
              <a:gs pos="100000">
                <a:schemeClr val="tx1"/>
              </a:gs>
            </a:gsLst>
            <a:path path="circle">
              <a:fillToRect l="50000" t="50000" r="50000" b="50000"/>
            </a:path>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64000">
                <a:schemeClr val="tx1"/>
              </a:gs>
              <a:gs pos="100000">
                <a:schemeClr val="tx1"/>
              </a:gs>
            </a:gsLst>
            <a:path path="circle">
              <a:fillToRect l="50000" t="50000" r="50000" b="50000"/>
            </a:path>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101932814"/>
      </p:ext>
    </p:extLst>
  </p:cSld>
  <p:clrMap bg1="lt1" tx1="dk1" bg2="lt2" tx2="dk2" accent1="accent1" accent2="accent2" accent3="accent3" accent4="accent4" accent5="accent5" accent6="accent6" hlink="hlink" folHlink="folHlink"/>
  <p:sldLayoutIdLst>
    <p:sldLayoutId id="2147483815" r:id="rId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5"/>
            <a:ext cx="11563350" cy="13278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883595"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504283618"/>
      </p:ext>
    </p:extLst>
  </p:cSld>
  <p:clrMap bg1="lt1" tx1="dk1" bg2="lt2" tx2="dk2" accent1="accent1" accent2="accent2" accent3="accent3" accent4="accent4" accent5="accent5" accent6="accent6" hlink="hlink" folHlink="folHlink"/>
  <p:sldLayoutIdLst>
    <p:sldLayoutId id="2147483818" r:id="rId1"/>
  </p:sldLayoutIdLst>
  <p:transition>
    <p:fade/>
  </p:transition>
  <p:txStyles>
    <p:titleStyle>
      <a:lvl1pPr algn="l" defTabSz="951304" rtl="0" eaLnBrk="1" latinLnBrk="0" hangingPunct="1">
        <a:lnSpc>
          <a:spcPct val="90000"/>
        </a:lnSpc>
        <a:spcBef>
          <a:spcPct val="0"/>
        </a:spcBef>
        <a:buNone/>
        <a:defRPr lang="en-US" sz="4080" b="0" kern="1200" cap="none" spc="-153" baseline="0" dirty="0" smtClean="0">
          <a:ln w="3175">
            <a:noFill/>
          </a:ln>
          <a:solidFill>
            <a:srgbClr val="000000"/>
          </a:solidFill>
          <a:effectLst/>
          <a:latin typeface="+mj-lt"/>
          <a:ea typeface="+mn-ea"/>
          <a:cs typeface="Segoe UI" pitchFamily="34" charset="0"/>
        </a:defRPr>
      </a:lvl1pPr>
    </p:titleStyle>
    <p:bodyStyle>
      <a:lvl1pPr marL="0" marR="0" indent="0" algn="l" defTabSz="951304" rtl="0" eaLnBrk="1" fontAlgn="auto" latinLnBrk="0" hangingPunct="1">
        <a:lnSpc>
          <a:spcPct val="90000"/>
        </a:lnSpc>
        <a:spcBef>
          <a:spcPts val="0"/>
        </a:spcBef>
        <a:spcAft>
          <a:spcPts val="0"/>
        </a:spcAft>
        <a:buClrTx/>
        <a:buSzPct val="90000"/>
        <a:buFont typeface="Wingdings" panose="05000000000000000000" pitchFamily="2" charset="2"/>
        <a:buNone/>
        <a:tabLst/>
        <a:defRPr sz="2652" kern="1200" spc="0" baseline="0">
          <a:solidFill>
            <a:srgbClr val="000000"/>
          </a:solidFill>
          <a:latin typeface="+mn-lt"/>
          <a:ea typeface="+mn-ea"/>
          <a:cs typeface="+mn-cs"/>
        </a:defRPr>
      </a:lvl1pPr>
      <a:lvl2pPr marL="233149" marR="0" indent="0" algn="l" defTabSz="951304"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2pPr>
      <a:lvl3pPr marL="466298" marR="0" indent="0" algn="l" defTabSz="951304" rtl="0" eaLnBrk="1" fontAlgn="auto" latinLnBrk="0" hangingPunct="1">
        <a:lnSpc>
          <a:spcPct val="90000"/>
        </a:lnSpc>
        <a:spcBef>
          <a:spcPts val="0"/>
        </a:spcBef>
        <a:spcAft>
          <a:spcPts val="0"/>
        </a:spcAft>
        <a:buClrTx/>
        <a:buSzPct val="90000"/>
        <a:buFont typeface="Wingdings" panose="05000000000000000000" pitchFamily="2" charset="2"/>
        <a:buNone/>
        <a:tabLst/>
        <a:defRPr sz="1632" kern="1200" spc="0" baseline="0">
          <a:solidFill>
            <a:srgbClr val="000000"/>
          </a:solidFill>
          <a:latin typeface="+mn-lt"/>
          <a:ea typeface="+mn-ea"/>
          <a:cs typeface="+mn-cs"/>
        </a:defRPr>
      </a:lvl3pPr>
      <a:lvl4pPr marL="699447" marR="0" indent="0" algn="l" defTabSz="951304" rtl="0" eaLnBrk="1" fontAlgn="auto" latinLnBrk="0" hangingPunct="1">
        <a:lnSpc>
          <a:spcPct val="90000"/>
        </a:lnSpc>
        <a:spcBef>
          <a:spcPts val="0"/>
        </a:spcBef>
        <a:spcAft>
          <a:spcPts val="0"/>
        </a:spcAft>
        <a:buClrTx/>
        <a:buSzPct val="90000"/>
        <a:buFont typeface="Wingdings" panose="05000000000000000000" pitchFamily="2" charset="2"/>
        <a:buNone/>
        <a:tabLst/>
        <a:defRPr sz="1632" kern="1200" spc="0" baseline="0">
          <a:solidFill>
            <a:srgbClr val="000000"/>
          </a:solidFill>
          <a:latin typeface="+mn-lt"/>
          <a:ea typeface="+mn-ea"/>
          <a:cs typeface="+mn-cs"/>
        </a:defRPr>
      </a:lvl4pPr>
      <a:lvl5pPr marL="932597" marR="0" indent="0" algn="l" defTabSz="951304" rtl="0" eaLnBrk="1" fontAlgn="auto" latinLnBrk="0" hangingPunct="1">
        <a:lnSpc>
          <a:spcPct val="90000"/>
        </a:lnSpc>
        <a:spcBef>
          <a:spcPts val="0"/>
        </a:spcBef>
        <a:spcAft>
          <a:spcPts val="0"/>
        </a:spcAft>
        <a:buClrTx/>
        <a:buSzPct val="90000"/>
        <a:buFont typeface="Wingdings" panose="05000000000000000000" pitchFamily="2" charset="2"/>
        <a:buNone/>
        <a:tabLst/>
        <a:defRPr sz="1632"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46">
          <p15:clr>
            <a:srgbClr val="C35EA4"/>
          </p15:clr>
        </p15:guide>
        <p15:guide id="4" pos="1487">
          <p15:clr>
            <a:srgbClr val="C35EA4"/>
          </p15:clr>
        </p15:guide>
        <p15:guide id="5" pos="2557">
          <p15:clr>
            <a:srgbClr val="C35EA4"/>
          </p15:clr>
        </p15:guide>
        <p15:guide id="6" pos="2697">
          <p15:clr>
            <a:srgbClr val="C35EA4"/>
          </p15:clr>
        </p15:guide>
        <p15:guide id="7" pos="3768">
          <p15:clr>
            <a:srgbClr val="C35EA4"/>
          </p15:clr>
        </p15:guide>
        <p15:guide id="8" pos="3911">
          <p15:clr>
            <a:srgbClr val="C35EA4"/>
          </p15:clr>
        </p15:guide>
        <p15:guide id="9" pos="4979">
          <p15:clr>
            <a:srgbClr val="C35EA4"/>
          </p15:clr>
        </p15:guide>
        <p15:guide id="10" pos="5119">
          <p15:clr>
            <a:srgbClr val="C35EA4"/>
          </p15:clr>
        </p15:guide>
        <p15:guide id="11" pos="6193">
          <p15:clr>
            <a:srgbClr val="C35EA4"/>
          </p15:clr>
        </p15:guide>
        <p15:guide id="12" pos="6333">
          <p15:clr>
            <a:srgbClr val="C35EA4"/>
          </p15:clr>
        </p15:guide>
        <p15:guide id="16" pos="269">
          <p15:clr>
            <a:srgbClr val="F26B43"/>
          </p15:clr>
        </p15:guide>
        <p15:guide id="17" pos="7409">
          <p15:clr>
            <a:srgbClr val="F26B43"/>
          </p15:clr>
        </p15:guide>
        <p15:guide id="18" orient="horz" pos="743">
          <p15:clr>
            <a:srgbClr val="5ACBF0"/>
          </p15:clr>
        </p15:guide>
        <p15:guide id="19" orient="horz" pos="1345">
          <p15:clr>
            <a:srgbClr val="5ACBF0"/>
          </p15:clr>
        </p15:guide>
        <p15:guide id="20" orient="horz" pos="600">
          <p15:clr>
            <a:srgbClr val="5ACBF0"/>
          </p15:clr>
        </p15:guide>
        <p15:guide id="21" orient="horz" pos="1485">
          <p15:clr>
            <a:srgbClr val="5ACBF0"/>
          </p15:clr>
        </p15:guide>
        <p15:guide id="22" orient="horz" pos="2085">
          <p15:clr>
            <a:srgbClr val="5ACBF0"/>
          </p15:clr>
        </p15:guide>
        <p15:guide id="23" orient="horz" pos="2231">
          <p15:clr>
            <a:srgbClr val="5ACBF0"/>
          </p15:clr>
        </p15:guide>
        <p15:guide id="25" orient="horz" pos="275">
          <p15:clr>
            <a:srgbClr val="F26B43"/>
          </p15:clr>
        </p15:guide>
        <p15:guide id="26" orient="horz" pos="4046">
          <p15:clr>
            <a:srgbClr val="F26B43"/>
          </p15:clr>
        </p15:guide>
        <p15:guide id="27" orient="horz" pos="2833">
          <p15:clr>
            <a:srgbClr val="5ACBF0"/>
          </p15:clr>
        </p15:guide>
        <p15:guide id="28" orient="horz" pos="2973">
          <p15:clr>
            <a:srgbClr val="5ACBF0"/>
          </p15:clr>
        </p15:guide>
        <p15:guide id="29" orient="horz" pos="3577">
          <p15:clr>
            <a:srgbClr val="5ACBF0"/>
          </p15:clr>
        </p15:guide>
        <p15:guide id="30" orient="horz" pos="371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PartnerSocArchitectur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hyperlink" Target="https://msit.microsoftstream.com/video/2400a4ff-0400-8385-f9a1-f1eae3d4647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techcommunity.microsoft.com/t5/azure-sentinel/using-azure-lighthouse-and-azure-sentinel-to-investigate-attacks/ba-p/104389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echcommunity.microsoft.com/t5/azure-sentinel/using-azure-lighthouse-and-azure-sentinel-to-investigate-attacks/ba-p/1043899"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techcommunity.microsoft.com/t5/azure-sentinel/protecting-mssp-s-intellectual-property-in-azure-sentinel/ba-p/142094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6" Type="http://schemas.openxmlformats.org/officeDocument/2006/relationships/image" Target="../media/image44.png"/><Relationship Id="rId21" Type="http://schemas.openxmlformats.org/officeDocument/2006/relationships/image" Target="../media/image39.png"/><Relationship Id="rId42" Type="http://schemas.openxmlformats.org/officeDocument/2006/relationships/image" Target="../media/image60.png"/><Relationship Id="rId47" Type="http://schemas.openxmlformats.org/officeDocument/2006/relationships/image" Target="../media/image65.png"/><Relationship Id="rId63" Type="http://schemas.openxmlformats.org/officeDocument/2006/relationships/image" Target="../media/image80.png"/><Relationship Id="rId68" Type="http://schemas.openxmlformats.org/officeDocument/2006/relationships/image" Target="../media/image84.png"/><Relationship Id="rId84" Type="http://schemas.openxmlformats.org/officeDocument/2006/relationships/hyperlink" Target="https://docs.microsoft.com/microsoft-365/security/mtp/microsoft-threat-protection" TargetMode="External"/><Relationship Id="rId89" Type="http://schemas.openxmlformats.org/officeDocument/2006/relationships/hyperlink" Target="https://support.office.com/en-us/article/Office-365-ATP-for-SharePoint-OneDrive-and-Microsoft-Teams-26261670-db33-4c53-b125-af0662c34607" TargetMode="External"/><Relationship Id="rId112" Type="http://schemas.openxmlformats.org/officeDocument/2006/relationships/image" Target="../media/image119.png"/><Relationship Id="rId16" Type="http://schemas.openxmlformats.org/officeDocument/2006/relationships/image" Target="../media/image34.png"/><Relationship Id="rId107" Type="http://schemas.openxmlformats.org/officeDocument/2006/relationships/image" Target="../media/image114.png"/><Relationship Id="rId11" Type="http://schemas.openxmlformats.org/officeDocument/2006/relationships/image" Target="../media/image29.png"/><Relationship Id="rId32" Type="http://schemas.openxmlformats.org/officeDocument/2006/relationships/image" Target="../media/image50.png"/><Relationship Id="rId37" Type="http://schemas.openxmlformats.org/officeDocument/2006/relationships/image" Target="../media/image55.png"/><Relationship Id="rId53" Type="http://schemas.openxmlformats.org/officeDocument/2006/relationships/image" Target="../media/image71.svg"/><Relationship Id="rId58" Type="http://schemas.openxmlformats.org/officeDocument/2006/relationships/image" Target="../media/image75.png"/><Relationship Id="rId74" Type="http://schemas.openxmlformats.org/officeDocument/2006/relationships/image" Target="../media/image89.png"/><Relationship Id="rId79" Type="http://schemas.openxmlformats.org/officeDocument/2006/relationships/hyperlink" Target="https://docs.microsoft.com/en-us/windows/security/threat-protection/microsoft-defender-atp/microsoft-threat-experts" TargetMode="External"/><Relationship Id="rId102" Type="http://schemas.openxmlformats.org/officeDocument/2006/relationships/image" Target="../media/image109.png"/><Relationship Id="rId5" Type="http://schemas.openxmlformats.org/officeDocument/2006/relationships/image" Target="../media/image25.jpeg"/><Relationship Id="rId90" Type="http://schemas.openxmlformats.org/officeDocument/2006/relationships/image" Target="../media/image98.png"/><Relationship Id="rId95" Type="http://schemas.openxmlformats.org/officeDocument/2006/relationships/image" Target="../media/image102.png"/><Relationship Id="rId22" Type="http://schemas.openxmlformats.org/officeDocument/2006/relationships/image" Target="../media/image40.png"/><Relationship Id="rId27" Type="http://schemas.openxmlformats.org/officeDocument/2006/relationships/image" Target="../media/image45.jpeg"/><Relationship Id="rId43" Type="http://schemas.openxmlformats.org/officeDocument/2006/relationships/image" Target="../media/image61.jpeg"/><Relationship Id="rId48" Type="http://schemas.openxmlformats.org/officeDocument/2006/relationships/image" Target="../media/image66.png"/><Relationship Id="rId64" Type="http://schemas.openxmlformats.org/officeDocument/2006/relationships/image" Target="../media/image81.png"/><Relationship Id="rId69" Type="http://schemas.openxmlformats.org/officeDocument/2006/relationships/image" Target="../media/image85.png"/><Relationship Id="rId113" Type="http://schemas.openxmlformats.org/officeDocument/2006/relationships/image" Target="../media/image120.png"/><Relationship Id="rId80" Type="http://schemas.openxmlformats.org/officeDocument/2006/relationships/hyperlink" Target="https://aka.ms/dart" TargetMode="External"/><Relationship Id="rId85" Type="http://schemas.openxmlformats.org/officeDocument/2006/relationships/hyperlink" Target="https://www.microsoft.com/en-us/WindowsForBusiness/windows-atp" TargetMode="External"/><Relationship Id="rId12" Type="http://schemas.openxmlformats.org/officeDocument/2006/relationships/image" Target="../media/image30.png"/><Relationship Id="rId17" Type="http://schemas.openxmlformats.org/officeDocument/2006/relationships/image" Target="../media/image35.png"/><Relationship Id="rId33" Type="http://schemas.openxmlformats.org/officeDocument/2006/relationships/image" Target="../media/image51.png"/><Relationship Id="rId38" Type="http://schemas.openxmlformats.org/officeDocument/2006/relationships/image" Target="../media/image56.svg"/><Relationship Id="rId59" Type="http://schemas.openxmlformats.org/officeDocument/2006/relationships/image" Target="../media/image76.png"/><Relationship Id="rId103" Type="http://schemas.openxmlformats.org/officeDocument/2006/relationships/image" Target="../media/image110.png"/><Relationship Id="rId108" Type="http://schemas.openxmlformats.org/officeDocument/2006/relationships/image" Target="../media/image115.png"/><Relationship Id="rId54" Type="http://schemas.openxmlformats.org/officeDocument/2006/relationships/hyperlink" Target="https://docs.microsoft.com/en-us/azure/active-directory/active-directory-conditional-access-azure-portal" TargetMode="External"/><Relationship Id="rId70" Type="http://schemas.openxmlformats.org/officeDocument/2006/relationships/image" Target="../media/image86.png"/><Relationship Id="rId75" Type="http://schemas.openxmlformats.org/officeDocument/2006/relationships/image" Target="../media/image90.png"/><Relationship Id="rId91" Type="http://schemas.openxmlformats.org/officeDocument/2006/relationships/hyperlink" Target="https://www.microsoft.com/en-us/microsoftservices/campaigns/cybersecurity-protection.aspx#stage-3" TargetMode="External"/><Relationship Id="rId96"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26.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jpeg"/><Relationship Id="rId36" Type="http://schemas.openxmlformats.org/officeDocument/2006/relationships/image" Target="../media/image54.emf"/><Relationship Id="rId49" Type="http://schemas.openxmlformats.org/officeDocument/2006/relationships/image" Target="../media/image67.png"/><Relationship Id="rId57" Type="http://schemas.openxmlformats.org/officeDocument/2006/relationships/image" Target="../media/image74.jpeg"/><Relationship Id="rId106" Type="http://schemas.openxmlformats.org/officeDocument/2006/relationships/image" Target="../media/image113.png"/><Relationship Id="rId10" Type="http://schemas.openxmlformats.org/officeDocument/2006/relationships/image" Target="../media/image28.svg"/><Relationship Id="rId31" Type="http://schemas.openxmlformats.org/officeDocument/2006/relationships/image" Target="../media/image49.png"/><Relationship Id="rId44" Type="http://schemas.openxmlformats.org/officeDocument/2006/relationships/image" Target="../media/image62.png"/><Relationship Id="rId52" Type="http://schemas.openxmlformats.org/officeDocument/2006/relationships/image" Target="../media/image70.png"/><Relationship Id="rId60" Type="http://schemas.openxmlformats.org/officeDocument/2006/relationships/image" Target="../media/image77.png"/><Relationship Id="rId65" Type="http://schemas.openxmlformats.org/officeDocument/2006/relationships/image" Target="../media/image82.jpeg"/><Relationship Id="rId73" Type="http://schemas.openxmlformats.org/officeDocument/2006/relationships/image" Target="../media/image88.png"/><Relationship Id="rId78" Type="http://schemas.openxmlformats.org/officeDocument/2006/relationships/image" Target="../media/image93.png"/><Relationship Id="rId81" Type="http://schemas.openxmlformats.org/officeDocument/2006/relationships/image" Target="../media/image94.png"/><Relationship Id="rId86" Type="http://schemas.openxmlformats.org/officeDocument/2006/relationships/hyperlink" Target="https://docs.microsoft.com/en-us/windows/security/threat-protection/windows-defender-atp/windows-defender-advanced-threat-protection" TargetMode="External"/><Relationship Id="rId94" Type="http://schemas.openxmlformats.org/officeDocument/2006/relationships/image" Target="../media/image101.png"/><Relationship Id="rId99" Type="http://schemas.openxmlformats.org/officeDocument/2006/relationships/image" Target="../media/image106.png"/><Relationship Id="rId101" Type="http://schemas.openxmlformats.org/officeDocument/2006/relationships/image" Target="../media/image108.png"/><Relationship Id="rId4" Type="http://schemas.openxmlformats.org/officeDocument/2006/relationships/image" Target="../media/image24.png"/><Relationship Id="rId9" Type="http://schemas.openxmlformats.org/officeDocument/2006/relationships/image" Target="../media/image27.png"/><Relationship Id="rId13" Type="http://schemas.openxmlformats.org/officeDocument/2006/relationships/image" Target="../media/image31.png"/><Relationship Id="rId18" Type="http://schemas.openxmlformats.org/officeDocument/2006/relationships/image" Target="../media/image36.png"/><Relationship Id="rId39" Type="http://schemas.openxmlformats.org/officeDocument/2006/relationships/image" Target="../media/image57.png"/><Relationship Id="rId109" Type="http://schemas.openxmlformats.org/officeDocument/2006/relationships/image" Target="../media/image116.jpeg"/><Relationship Id="rId34" Type="http://schemas.openxmlformats.org/officeDocument/2006/relationships/image" Target="../media/image52.jpeg"/><Relationship Id="rId50" Type="http://schemas.openxmlformats.org/officeDocument/2006/relationships/image" Target="../media/image68.gif"/><Relationship Id="rId55" Type="http://schemas.openxmlformats.org/officeDocument/2006/relationships/image" Target="../media/image72.png"/><Relationship Id="rId76" Type="http://schemas.openxmlformats.org/officeDocument/2006/relationships/image" Target="../media/image91.png"/><Relationship Id="rId97" Type="http://schemas.openxmlformats.org/officeDocument/2006/relationships/image" Target="../media/image104.png"/><Relationship Id="rId104" Type="http://schemas.openxmlformats.org/officeDocument/2006/relationships/image" Target="../media/image111.png"/><Relationship Id="rId7" Type="http://schemas.openxmlformats.org/officeDocument/2006/relationships/hyperlink" Target="https://aka.ms/AzureSentinel" TargetMode="External"/><Relationship Id="rId71" Type="http://schemas.openxmlformats.org/officeDocument/2006/relationships/image" Target="../media/image87.png"/><Relationship Id="rId92" Type="http://schemas.openxmlformats.org/officeDocument/2006/relationships/image" Target="../media/image99.png"/><Relationship Id="rId2" Type="http://schemas.openxmlformats.org/officeDocument/2006/relationships/notesSlide" Target="../notesSlides/notesSlide16.xml"/><Relationship Id="rId29" Type="http://schemas.openxmlformats.org/officeDocument/2006/relationships/image" Target="../media/image47.jpeg"/><Relationship Id="rId24" Type="http://schemas.openxmlformats.org/officeDocument/2006/relationships/image" Target="../media/image42.jpeg"/><Relationship Id="rId40" Type="http://schemas.openxmlformats.org/officeDocument/2006/relationships/image" Target="../media/image58.svg"/><Relationship Id="rId45" Type="http://schemas.openxmlformats.org/officeDocument/2006/relationships/image" Target="../media/image63.png"/><Relationship Id="rId66" Type="http://schemas.openxmlformats.org/officeDocument/2006/relationships/hyperlink" Target="https://docs.microsoft.com/en-us/information-protection/get-started/requirements-applications" TargetMode="External"/><Relationship Id="rId87" Type="http://schemas.openxmlformats.org/officeDocument/2006/relationships/image" Target="../media/image97.jpeg"/><Relationship Id="rId110" Type="http://schemas.openxmlformats.org/officeDocument/2006/relationships/image" Target="../media/image117.png"/><Relationship Id="rId61" Type="http://schemas.openxmlformats.org/officeDocument/2006/relationships/image" Target="../media/image78.png"/><Relationship Id="rId82" Type="http://schemas.openxmlformats.org/officeDocument/2006/relationships/image" Target="../media/image95.png"/><Relationship Id="rId19" Type="http://schemas.openxmlformats.org/officeDocument/2006/relationships/image" Target="../media/image37.png"/><Relationship Id="rId14" Type="http://schemas.openxmlformats.org/officeDocument/2006/relationships/image" Target="../media/image32.png"/><Relationship Id="rId30" Type="http://schemas.openxmlformats.org/officeDocument/2006/relationships/image" Target="../media/image48.png"/><Relationship Id="rId35" Type="http://schemas.openxmlformats.org/officeDocument/2006/relationships/image" Target="../media/image53.png"/><Relationship Id="rId56" Type="http://schemas.openxmlformats.org/officeDocument/2006/relationships/image" Target="../media/image73.png"/><Relationship Id="rId77" Type="http://schemas.openxmlformats.org/officeDocument/2006/relationships/image" Target="../media/image92.png"/><Relationship Id="rId100" Type="http://schemas.openxmlformats.org/officeDocument/2006/relationships/image" Target="../media/image107.png"/><Relationship Id="rId105" Type="http://schemas.openxmlformats.org/officeDocument/2006/relationships/image" Target="../media/image112.png"/><Relationship Id="rId8" Type="http://schemas.openxmlformats.org/officeDocument/2006/relationships/hyperlink" Target="http://aka.ms/threatintelligence" TargetMode="External"/><Relationship Id="rId51" Type="http://schemas.openxmlformats.org/officeDocument/2006/relationships/image" Target="../media/image69.emf"/><Relationship Id="rId72" Type="http://schemas.openxmlformats.org/officeDocument/2006/relationships/hyperlink" Target="https://blogs.technet.microsoft.com/enterprisemobility/2015/09/08/sealpath-brings-rms-protection-to-autocad/" TargetMode="External"/><Relationship Id="rId93" Type="http://schemas.openxmlformats.org/officeDocument/2006/relationships/image" Target="../media/image100.png"/><Relationship Id="rId98" Type="http://schemas.openxmlformats.org/officeDocument/2006/relationships/image" Target="../media/image105.png"/><Relationship Id="rId3" Type="http://schemas.openxmlformats.org/officeDocument/2006/relationships/hyperlink" Target="https://aka.ms/ITSOC" TargetMode="External"/><Relationship Id="rId25" Type="http://schemas.openxmlformats.org/officeDocument/2006/relationships/image" Target="../media/image43.png"/><Relationship Id="rId46" Type="http://schemas.openxmlformats.org/officeDocument/2006/relationships/image" Target="../media/image64.png"/><Relationship Id="rId67" Type="http://schemas.openxmlformats.org/officeDocument/2006/relationships/image" Target="../media/image83.jpeg"/><Relationship Id="rId20" Type="http://schemas.openxmlformats.org/officeDocument/2006/relationships/image" Target="../media/image38.png"/><Relationship Id="rId41" Type="http://schemas.openxmlformats.org/officeDocument/2006/relationships/image" Target="../media/image59.png"/><Relationship Id="rId62" Type="http://schemas.openxmlformats.org/officeDocument/2006/relationships/image" Target="../media/image79.png"/><Relationship Id="rId83" Type="http://schemas.openxmlformats.org/officeDocument/2006/relationships/image" Target="../media/image96.svg"/><Relationship Id="rId88" Type="http://schemas.openxmlformats.org/officeDocument/2006/relationships/hyperlink" Target="https://www.microsoft.com/en-us/cloud-platform/cloud-app-security" TargetMode="External"/><Relationship Id="rId111" Type="http://schemas.openxmlformats.org/officeDocument/2006/relationships/image" Target="../media/image118.png"/></Relationships>
</file>

<file path=ppt/slides/_rels/slide18.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26" Type="http://schemas.openxmlformats.org/officeDocument/2006/relationships/hyperlink" Target="https://aka.ms/PartnerGRCArchitecture" TargetMode="External"/><Relationship Id="rId3" Type="http://schemas.openxmlformats.org/officeDocument/2006/relationships/image" Target="../media/image121.png"/><Relationship Id="rId21" Type="http://schemas.openxmlformats.org/officeDocument/2006/relationships/image" Target="../media/image139.svg"/><Relationship Id="rId7" Type="http://schemas.openxmlformats.org/officeDocument/2006/relationships/image" Target="../media/image125.png"/><Relationship Id="rId12" Type="http://schemas.openxmlformats.org/officeDocument/2006/relationships/image" Target="../media/image130.svg"/><Relationship Id="rId17" Type="http://schemas.openxmlformats.org/officeDocument/2006/relationships/image" Target="../media/image135.png"/><Relationship Id="rId25" Type="http://schemas.openxmlformats.org/officeDocument/2006/relationships/image" Target="../media/image143.svg"/><Relationship Id="rId2" Type="http://schemas.openxmlformats.org/officeDocument/2006/relationships/notesSlide" Target="../notesSlides/notesSlide17.xml"/><Relationship Id="rId16" Type="http://schemas.openxmlformats.org/officeDocument/2006/relationships/image" Target="../media/image134.svg"/><Relationship Id="rId20" Type="http://schemas.openxmlformats.org/officeDocument/2006/relationships/image" Target="../media/image138.png"/><Relationship Id="rId1" Type="http://schemas.openxmlformats.org/officeDocument/2006/relationships/slideLayout" Target="../slideLayouts/slideLayout5.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42.png"/><Relationship Id="rId5" Type="http://schemas.openxmlformats.org/officeDocument/2006/relationships/image" Target="../media/image123.png"/><Relationship Id="rId15" Type="http://schemas.openxmlformats.org/officeDocument/2006/relationships/image" Target="../media/image133.png"/><Relationship Id="rId23" Type="http://schemas.openxmlformats.org/officeDocument/2006/relationships/image" Target="../media/image141.svg"/><Relationship Id="rId10" Type="http://schemas.openxmlformats.org/officeDocument/2006/relationships/image" Target="../media/image128.svg"/><Relationship Id="rId19" Type="http://schemas.openxmlformats.org/officeDocument/2006/relationships/image" Target="../media/image137.svg"/><Relationship Id="rId4" Type="http://schemas.openxmlformats.org/officeDocument/2006/relationships/image" Target="../media/image122.svg"/><Relationship Id="rId9" Type="http://schemas.openxmlformats.org/officeDocument/2006/relationships/image" Target="../media/image127.png"/><Relationship Id="rId14" Type="http://schemas.openxmlformats.org/officeDocument/2006/relationships/image" Target="../media/image132.svg"/><Relationship Id="rId22" Type="http://schemas.openxmlformats.org/officeDocument/2006/relationships/image" Target="../media/image140.png"/></Relationships>
</file>

<file path=ppt/slides/_rels/slide19.xml.rels><?xml version="1.0" encoding="UTF-8" standalone="yes"?>
<Relationships xmlns="http://schemas.openxmlformats.org/package/2006/relationships"><Relationship Id="rId26" Type="http://schemas.openxmlformats.org/officeDocument/2006/relationships/image" Target="../media/image150.png"/><Relationship Id="rId21" Type="http://schemas.openxmlformats.org/officeDocument/2006/relationships/image" Target="../media/image145.emf"/><Relationship Id="rId42" Type="http://schemas.openxmlformats.org/officeDocument/2006/relationships/image" Target="../media/image44.png"/><Relationship Id="rId47" Type="http://schemas.openxmlformats.org/officeDocument/2006/relationships/image" Target="../media/image50.png"/><Relationship Id="rId63" Type="http://schemas.openxmlformats.org/officeDocument/2006/relationships/image" Target="../media/image164.jpeg"/><Relationship Id="rId68" Type="http://schemas.openxmlformats.org/officeDocument/2006/relationships/image" Target="../media/image69.emf"/><Relationship Id="rId16" Type="http://schemas.openxmlformats.org/officeDocument/2006/relationships/image" Target="../media/image93.png"/><Relationship Id="rId11" Type="http://schemas.openxmlformats.org/officeDocument/2006/relationships/image" Target="../media/image89.png"/><Relationship Id="rId32" Type="http://schemas.openxmlformats.org/officeDocument/2006/relationships/image" Target="../media/image156.png"/><Relationship Id="rId37" Type="http://schemas.openxmlformats.org/officeDocument/2006/relationships/image" Target="../media/image81.png"/><Relationship Id="rId53" Type="http://schemas.openxmlformats.org/officeDocument/2006/relationships/image" Target="../media/image162.png"/><Relationship Id="rId58" Type="http://schemas.openxmlformats.org/officeDocument/2006/relationships/image" Target="../media/image61.jpeg"/><Relationship Id="rId74" Type="http://schemas.openxmlformats.org/officeDocument/2006/relationships/image" Target="../media/image168.png"/><Relationship Id="rId79" Type="http://schemas.openxmlformats.org/officeDocument/2006/relationships/hyperlink" Target="https://aka.ms/PartnerGRCArchitecture" TargetMode="External"/><Relationship Id="rId5" Type="http://schemas.openxmlformats.org/officeDocument/2006/relationships/image" Target="../media/image84.png"/><Relationship Id="rId61" Type="http://schemas.openxmlformats.org/officeDocument/2006/relationships/image" Target="../media/image64.png"/><Relationship Id="rId19" Type="http://schemas.openxmlformats.org/officeDocument/2006/relationships/image" Target="../media/image122.svg"/><Relationship Id="rId14" Type="http://schemas.openxmlformats.org/officeDocument/2006/relationships/image" Target="../media/image91.png"/><Relationship Id="rId22" Type="http://schemas.openxmlformats.org/officeDocument/2006/relationships/image" Target="../media/image146.jpeg"/><Relationship Id="rId27" Type="http://schemas.openxmlformats.org/officeDocument/2006/relationships/image" Target="../media/image151.png"/><Relationship Id="rId30" Type="http://schemas.openxmlformats.org/officeDocument/2006/relationships/image" Target="../media/image154.png"/><Relationship Id="rId35" Type="http://schemas.openxmlformats.org/officeDocument/2006/relationships/image" Target="../media/image76.png"/><Relationship Id="rId43" Type="http://schemas.openxmlformats.org/officeDocument/2006/relationships/image" Target="../media/image45.jpeg"/><Relationship Id="rId48" Type="http://schemas.openxmlformats.org/officeDocument/2006/relationships/image" Target="../media/image51.png"/><Relationship Id="rId56" Type="http://schemas.openxmlformats.org/officeDocument/2006/relationships/image" Target="../media/image59.png"/><Relationship Id="rId64" Type="http://schemas.openxmlformats.org/officeDocument/2006/relationships/image" Target="../media/image165.emf"/><Relationship Id="rId69" Type="http://schemas.openxmlformats.org/officeDocument/2006/relationships/image" Target="../media/image70.png"/><Relationship Id="rId77" Type="http://schemas.openxmlformats.org/officeDocument/2006/relationships/image" Target="../media/image171.png"/><Relationship Id="rId8" Type="http://schemas.openxmlformats.org/officeDocument/2006/relationships/image" Target="../media/image87.png"/><Relationship Id="rId51" Type="http://schemas.openxmlformats.org/officeDocument/2006/relationships/image" Target="../media/image55.png"/><Relationship Id="rId72" Type="http://schemas.openxmlformats.org/officeDocument/2006/relationships/image" Target="../media/image167.png"/><Relationship Id="rId80" Type="http://schemas.openxmlformats.org/officeDocument/2006/relationships/image" Target="../media/image173.emf"/><Relationship Id="rId3" Type="http://schemas.openxmlformats.org/officeDocument/2006/relationships/hyperlink" Target="https://docs.microsoft.com/en-us/information-protection/get-started/requirements-applications" TargetMode="External"/><Relationship Id="rId12" Type="http://schemas.openxmlformats.org/officeDocument/2006/relationships/image" Target="../media/image68.gif"/><Relationship Id="rId17" Type="http://schemas.openxmlformats.org/officeDocument/2006/relationships/image" Target="../media/image144.png"/><Relationship Id="rId25" Type="http://schemas.openxmlformats.org/officeDocument/2006/relationships/image" Target="../media/image149.png"/><Relationship Id="rId33" Type="http://schemas.openxmlformats.org/officeDocument/2006/relationships/image" Target="../media/image157.png"/><Relationship Id="rId38" Type="http://schemas.openxmlformats.org/officeDocument/2006/relationships/image" Target="../media/image158.png"/><Relationship Id="rId46" Type="http://schemas.openxmlformats.org/officeDocument/2006/relationships/image" Target="../media/image49.png"/><Relationship Id="rId59" Type="http://schemas.openxmlformats.org/officeDocument/2006/relationships/image" Target="../media/image62.png"/><Relationship Id="rId67" Type="http://schemas.openxmlformats.org/officeDocument/2006/relationships/image" Target="../media/image97.jpeg"/><Relationship Id="rId20" Type="http://schemas.openxmlformats.org/officeDocument/2006/relationships/image" Target="../media/image135.png"/><Relationship Id="rId41" Type="http://schemas.openxmlformats.org/officeDocument/2006/relationships/image" Target="../media/image161.png"/><Relationship Id="rId54" Type="http://schemas.openxmlformats.org/officeDocument/2006/relationships/image" Target="../media/image57.png"/><Relationship Id="rId62" Type="http://schemas.openxmlformats.org/officeDocument/2006/relationships/image" Target="../media/image163.emf"/><Relationship Id="rId70" Type="http://schemas.openxmlformats.org/officeDocument/2006/relationships/image" Target="../media/image71.svg"/><Relationship Id="rId75" Type="http://schemas.openxmlformats.org/officeDocument/2006/relationships/image" Target="../media/image169.png"/><Relationship Id="rId1" Type="http://schemas.openxmlformats.org/officeDocument/2006/relationships/slideLayout" Target="../slideLayouts/slideLayout5.xml"/><Relationship Id="rId6" Type="http://schemas.openxmlformats.org/officeDocument/2006/relationships/image" Target="../media/image85.png"/><Relationship Id="rId15" Type="http://schemas.openxmlformats.org/officeDocument/2006/relationships/image" Target="../media/image92.png"/><Relationship Id="rId23" Type="http://schemas.openxmlformats.org/officeDocument/2006/relationships/image" Target="../media/image147.jpeg"/><Relationship Id="rId28" Type="http://schemas.openxmlformats.org/officeDocument/2006/relationships/image" Target="../media/image152.png"/><Relationship Id="rId36" Type="http://schemas.openxmlformats.org/officeDocument/2006/relationships/image" Target="../media/image78.png"/><Relationship Id="rId49" Type="http://schemas.openxmlformats.org/officeDocument/2006/relationships/image" Target="../media/image53.png"/><Relationship Id="rId57" Type="http://schemas.openxmlformats.org/officeDocument/2006/relationships/image" Target="../media/image60.png"/><Relationship Id="rId10" Type="http://schemas.openxmlformats.org/officeDocument/2006/relationships/image" Target="../media/image88.png"/><Relationship Id="rId31" Type="http://schemas.openxmlformats.org/officeDocument/2006/relationships/image" Target="../media/image155.png"/><Relationship Id="rId44" Type="http://schemas.openxmlformats.org/officeDocument/2006/relationships/image" Target="../media/image46.jpeg"/><Relationship Id="rId52" Type="http://schemas.openxmlformats.org/officeDocument/2006/relationships/image" Target="../media/image56.svg"/><Relationship Id="rId60" Type="http://schemas.openxmlformats.org/officeDocument/2006/relationships/image" Target="../media/image63.png"/><Relationship Id="rId65" Type="http://schemas.openxmlformats.org/officeDocument/2006/relationships/image" Target="../media/image166.emf"/><Relationship Id="rId73" Type="http://schemas.openxmlformats.org/officeDocument/2006/relationships/hyperlink" Target="https://docs.microsoft.com/en-us/azure-advanced-threat-protection/" TargetMode="External"/><Relationship Id="rId78" Type="http://schemas.openxmlformats.org/officeDocument/2006/relationships/image" Target="../media/image172.png"/><Relationship Id="rId81" Type="http://schemas.openxmlformats.org/officeDocument/2006/relationships/image" Target="../media/image174.emf"/><Relationship Id="rId4" Type="http://schemas.openxmlformats.org/officeDocument/2006/relationships/image" Target="../media/image83.jpeg"/><Relationship Id="rId9" Type="http://schemas.openxmlformats.org/officeDocument/2006/relationships/hyperlink" Target="https://blogs.technet.microsoft.com/enterprisemobility/2015/09/08/sealpath-brings-rms-protection-to-autocad/" TargetMode="External"/><Relationship Id="rId13" Type="http://schemas.openxmlformats.org/officeDocument/2006/relationships/image" Target="../media/image90.png"/><Relationship Id="rId18" Type="http://schemas.openxmlformats.org/officeDocument/2006/relationships/image" Target="../media/image121.png"/><Relationship Id="rId39" Type="http://schemas.openxmlformats.org/officeDocument/2006/relationships/image" Target="../media/image159.jpeg"/><Relationship Id="rId34" Type="http://schemas.openxmlformats.org/officeDocument/2006/relationships/image" Target="../media/image72.png"/><Relationship Id="rId50" Type="http://schemas.openxmlformats.org/officeDocument/2006/relationships/image" Target="../media/image54.emf"/><Relationship Id="rId55" Type="http://schemas.openxmlformats.org/officeDocument/2006/relationships/image" Target="../media/image58.svg"/><Relationship Id="rId76" Type="http://schemas.openxmlformats.org/officeDocument/2006/relationships/image" Target="../media/image170.png"/><Relationship Id="rId7" Type="http://schemas.openxmlformats.org/officeDocument/2006/relationships/image" Target="../media/image86.png"/><Relationship Id="rId71" Type="http://schemas.openxmlformats.org/officeDocument/2006/relationships/image" Target="../media/image98.png"/><Relationship Id="rId2" Type="http://schemas.openxmlformats.org/officeDocument/2006/relationships/notesSlide" Target="../notesSlides/notesSlide18.xml"/><Relationship Id="rId29" Type="http://schemas.openxmlformats.org/officeDocument/2006/relationships/image" Target="../media/image153.png"/><Relationship Id="rId24" Type="http://schemas.openxmlformats.org/officeDocument/2006/relationships/image" Target="../media/image148.png"/><Relationship Id="rId40" Type="http://schemas.openxmlformats.org/officeDocument/2006/relationships/image" Target="../media/image160.png"/><Relationship Id="rId45" Type="http://schemas.openxmlformats.org/officeDocument/2006/relationships/image" Target="../media/image47.jpeg"/><Relationship Id="rId66" Type="http://schemas.openxmlformats.org/officeDocument/2006/relationships/hyperlink" Target="https://docs.microsoft.com/microsoft-365/security/mtp/microsoft-threat-protec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181.emf"/><Relationship Id="rId18" Type="http://schemas.openxmlformats.org/officeDocument/2006/relationships/image" Target="../media/image185.emf"/><Relationship Id="rId26" Type="http://schemas.openxmlformats.org/officeDocument/2006/relationships/hyperlink" Target="https://docs.microsoft.com/microsoft-365/compliance/insider-risk-management" TargetMode="External"/><Relationship Id="rId3" Type="http://schemas.openxmlformats.org/officeDocument/2006/relationships/hyperlink" Target="https://docs.microsoft.com/microsoft-365/security/office-365-security/office-365-atp" TargetMode="External"/><Relationship Id="rId21" Type="http://schemas.openxmlformats.org/officeDocument/2006/relationships/image" Target="../media/image188.emf"/><Relationship Id="rId34" Type="http://schemas.openxmlformats.org/officeDocument/2006/relationships/hyperlink" Target="https://aka.ms/MCRA" TargetMode="External"/><Relationship Id="rId7" Type="http://schemas.openxmlformats.org/officeDocument/2006/relationships/image" Target="../media/image176.emf"/><Relationship Id="rId12" Type="http://schemas.openxmlformats.org/officeDocument/2006/relationships/image" Target="../media/image180.emf"/><Relationship Id="rId17" Type="http://schemas.openxmlformats.org/officeDocument/2006/relationships/hyperlink" Target="https://docs.microsoft.com/cloud-app-security/what-is-cloud-app-security" TargetMode="External"/><Relationship Id="rId25" Type="http://schemas.openxmlformats.org/officeDocument/2006/relationships/image" Target="../media/image192.emf"/><Relationship Id="rId33" Type="http://schemas.openxmlformats.org/officeDocument/2006/relationships/hyperlink" Target="https://docs.microsoft.com/azure/security-center/azure-defender" TargetMode="External"/><Relationship Id="rId2" Type="http://schemas.openxmlformats.org/officeDocument/2006/relationships/notesSlide" Target="../notesSlides/notesSlide19.xml"/><Relationship Id="rId16" Type="http://schemas.openxmlformats.org/officeDocument/2006/relationships/image" Target="../media/image184.emf"/><Relationship Id="rId20" Type="http://schemas.openxmlformats.org/officeDocument/2006/relationships/image" Target="../media/image187.emf"/><Relationship Id="rId29" Type="http://schemas.openxmlformats.org/officeDocument/2006/relationships/image" Target="../media/image195.emf"/><Relationship Id="rId1" Type="http://schemas.openxmlformats.org/officeDocument/2006/relationships/slideLayout" Target="../slideLayouts/slideLayout16.xml"/><Relationship Id="rId6" Type="http://schemas.openxmlformats.org/officeDocument/2006/relationships/image" Target="../media/image175.emf"/><Relationship Id="rId11" Type="http://schemas.openxmlformats.org/officeDocument/2006/relationships/image" Target="../media/image179.emf"/><Relationship Id="rId24" Type="http://schemas.openxmlformats.org/officeDocument/2006/relationships/image" Target="../media/image191.emf"/><Relationship Id="rId32" Type="http://schemas.openxmlformats.org/officeDocument/2006/relationships/hyperlink" Target="https://docs.microsoft.com/azure/sentinel/" TargetMode="External"/><Relationship Id="rId5" Type="http://schemas.openxmlformats.org/officeDocument/2006/relationships/hyperlink" Target="https://go.microsoft.com/fwlink/p/?linkid=2134538" TargetMode="External"/><Relationship Id="rId15" Type="http://schemas.openxmlformats.org/officeDocument/2006/relationships/image" Target="../media/image183.emf"/><Relationship Id="rId23" Type="http://schemas.openxmlformats.org/officeDocument/2006/relationships/image" Target="../media/image190.emf"/><Relationship Id="rId28" Type="http://schemas.openxmlformats.org/officeDocument/2006/relationships/image" Target="../media/image194.emf"/><Relationship Id="rId10" Type="http://schemas.openxmlformats.org/officeDocument/2006/relationships/hyperlink" Target="https://docs.microsoft.com/azure/active-directory/active-directory-identityprotection" TargetMode="External"/><Relationship Id="rId19" Type="http://schemas.openxmlformats.org/officeDocument/2006/relationships/image" Target="../media/image186.emf"/><Relationship Id="rId31" Type="http://schemas.openxmlformats.org/officeDocument/2006/relationships/image" Target="../media/image43.png"/><Relationship Id="rId4" Type="http://schemas.openxmlformats.org/officeDocument/2006/relationships/hyperlink" Target="https://docs.microsoft.com/windows/security/threat-protection/windows-defender-atp/windows-defender-advanced-threat-protection" TargetMode="External"/><Relationship Id="rId9" Type="http://schemas.openxmlformats.org/officeDocument/2006/relationships/image" Target="../media/image178.emf"/><Relationship Id="rId14" Type="http://schemas.openxmlformats.org/officeDocument/2006/relationships/image" Target="../media/image182.emf"/><Relationship Id="rId22" Type="http://schemas.openxmlformats.org/officeDocument/2006/relationships/image" Target="../media/image189.emf"/><Relationship Id="rId27" Type="http://schemas.openxmlformats.org/officeDocument/2006/relationships/image" Target="../media/image193.emf"/><Relationship Id="rId30" Type="http://schemas.openxmlformats.org/officeDocument/2006/relationships/image" Target="../media/image196.emf"/><Relationship Id="rId35" Type="http://schemas.openxmlformats.org/officeDocument/2006/relationships/image" Target="../media/image94.png"/><Relationship Id="rId8" Type="http://schemas.openxmlformats.org/officeDocument/2006/relationships/image" Target="../media/image177.emf"/></Relationships>
</file>

<file path=ppt/slides/_rels/slide2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security/zero-trust/integrate/identit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ocs.microsoft.com/en-us/security/zero-trust/integrate/overview"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microsoftpartnercommunity.com/t5/Microsoft-Partner-Network/Get-recognized-with-Partner-Admin-Link/m-p/838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docs.microsoft.com/en-us/partner-center/csp-documents-and-learning-resource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echcommunity.microsoft.com/t5/azure-sentinel/using-azure-lighthouse-and-azure-sentinel-to-investigate-attacks/ba-p/104389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partner-center/partner-earned-credit" TargetMode="External"/><Relationship Id="rId3" Type="http://schemas.openxmlformats.org/officeDocument/2006/relationships/hyperlink" Target="https://docs.microsoft.com/en-us/partner-center/pac-to-pc-overview" TargetMode="External"/><Relationship Id="rId7" Type="http://schemas.openxmlformats.org/officeDocument/2006/relationships/hyperlink" Target="https://docs.microsoft.com/en-us/partner-center/permissions-overview"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docs.microsoft.com/en-us/partner-center/csp-overview" TargetMode="External"/><Relationship Id="rId5" Type="http://schemas.openxmlformats.org/officeDocument/2006/relationships/hyperlink" Target="https://docs.microsoft.com/en-us/partner-center/compare-azure-offers" TargetMode="External"/><Relationship Id="rId4" Type="http://schemas.openxmlformats.org/officeDocument/2006/relationships/hyperlink" Target="https://techcommunity.microsoft.com/t5/azure-sentinel/using-azure-lighthouse-and-azure-sentinel-to-investigate-attacks/ba-p/1043899"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techcommunity.microsoft.com/t5/azure-sentinel/using-azure-lighthouse-and-azure-sentinel-to-investigate-attacks/ba-p/1043899"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echcommunity.microsoft.com/t5/small-and-medium-business-blog/announcing-microsoft-365-lighthouse-for-managed-service/ba-p/1698181"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techcommunity.microsoft.com/t5/microsoft-365-blog/microsoft-365-all-tenants-list-is-rolling-out/ba-p/1749967"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microsoft.sharepoint.com/:p:/t/WWOCPCSA-P&amp;PTA/ESYenDrAqUVJh-XxzOsNoiwBN3aI4CNAzVlaIdfjj1RIrQ?e=gnWE3M"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data-explorer/ingest-data-event-hub" TargetMode="External"/><Relationship Id="rId7" Type="http://schemas.openxmlformats.org/officeDocument/2006/relationships/hyperlink" Target="https://techcommunity.microsoft.com/t5/azure-sentinel/using-azure-data-explorer-for-long-term-retention-of-azure/ba-p/1883947"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docs.microsoft.com/en-us/azure/data-explorer/ingest-data-overview" TargetMode="External"/><Relationship Id="rId5" Type="http://schemas.openxmlformats.org/officeDocument/2006/relationships/hyperlink" Target="https://docs.microsoft.com/en-us/azure/data-explorer/ingest-data-iot-hub" TargetMode="External"/><Relationship Id="rId4" Type="http://schemas.openxmlformats.org/officeDocument/2006/relationships/hyperlink" Target="https://docs.microsoft.com/en-us/azure/data-explorer/ingest-data-event-grid"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azure-monitor%2Flogs%2Fazure-data-explorer-query-storage&amp;data=04%7C01%7CRichard.Diver%40microsoft.com%7C1dd27fb5deec4f50025308d91383e489%7C72f988bf86f141af91ab2d7cd011db47%7C1%7C0%7C637562279474785804%7CUnknown%7CTWFpbGZsb3d8eyJWIjoiMC4wLjAwMDAiLCJQIjoiV2luMzIiLCJBTiI6Ik1haWwiLCJXVCI6Mn0%3D%7C1000&amp;sdata=R2mdHkSyQkeV1ZOgvRhXwOSNAMkz6%2FG8C70l3nStWjo%3D&amp;reserved=0" TargetMode="External"/><Relationship Id="rId7" Type="http://schemas.openxmlformats.org/officeDocument/2006/relationships/hyperlink" Target="https://docs.microsoft.com/en-us/azure/azure-monitor/platform/logs-data-expor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docs.microsoft.com/en-us/azure/azure-monitor/platform/logs-data-export#enable-data-export" TargetMode="External"/><Relationship Id="rId5" Type="http://schemas.openxmlformats.org/officeDocument/2006/relationships/hyperlink" Target="https://docs.microsoft.com/en-us/azure/azure-monitor/logs/logs-data-export?tabs=portal#supported-tables" TargetMode="External"/><Relationship Id="rId4" Type="http://schemas.openxmlformats.org/officeDocument/2006/relationships/hyperlink" Target="https://nam06.safelinks.protection.outlook.com/?url=https%3A%2F%2Fdocs.microsoft.com%2Fen-us%2Fazure%2Fazure-monitor%2Flogs%2Flogs-export-logic-app%23connector-limits&amp;data=04%7C01%7CRichard.Diver%40microsoft.com%7C1dd27fb5deec4f50025308d91383e489%7C72f988bf86f141af91ab2d7cd011db47%7C1%7C0%7C637562279474775870%7CUnknown%7CTWFpbGZsb3d8eyJWIjoiMC4wLjAwMDAiLCJQIjoiV2luMzIiLCJBTiI6Ik1haWwiLCJXVCI6Mn0%3D%7C1000&amp;sdata=h7NPWs%2FdOQRe5eMNEYwvdg9RKu6SdkD9B75jyAGg7Wo%3D&amp;reserved=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microsofteur-my.sharepoint.com/:p:/g/personal/yanivsh_microsoft_com/Ec1hxWozv4VAlalON8v81JoBwyLldym4dHApWVPpht0Nyw?e=PPWi4I"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206.emf"/><Relationship Id="rId3" Type="http://schemas.openxmlformats.org/officeDocument/2006/relationships/image" Target="../media/image201.png"/><Relationship Id="rId7" Type="http://schemas.openxmlformats.org/officeDocument/2006/relationships/image" Target="../media/image205.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04.emf"/><Relationship Id="rId5" Type="http://schemas.openxmlformats.org/officeDocument/2006/relationships/image" Target="../media/image203.png"/><Relationship Id="rId4" Type="http://schemas.openxmlformats.org/officeDocument/2006/relationships/image" Target="../media/image202.png"/><Relationship Id="rId9" Type="http://schemas.openxmlformats.org/officeDocument/2006/relationships/image" Target="../media/image207.emf"/></Relationships>
</file>

<file path=ppt/slides/_rels/slide4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docs.microsoft.com/en-us/security/compass/microsoft-security-compass-introduction"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hyperlink" Target="https://nam06.safelinks.protection.outlook.com/?url=https%3A%2F%2Ftechcommunity.microsoft.com%2Ft5%2Fmicrosoft-365-defender%2Fblog-series-limitless-advanced-hunting-with-azure-data-explorer%2Fba-p%2F2328705&amp;data=04%7C01%7CRichard.Diver%40microsoft.com%7C021976a6d90e4691d8fa08d9133fada9%7C72f988bf86f141af91ab2d7cd011db47%7C1%7C0%7C637561986480675969%7CUnknown%7CTWFpbGZsb3d8eyJWIjoiMC4wLjAwMDAiLCJQIjoiV2luMzIiLCJBTiI6Ik1haWwiLCJXVCI6Mn0%3D%7C1000&amp;sdata=rLkyKB9Qpx1hluYs6IHgxaB6CpNcGQiTZ1ZA51GJk1A%3D&amp;reserved=0"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azure-monitor/platform/data-collection-rule-overview"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5.xml"/><Relationship Id="rId16"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50.xml.rels><?xml version="1.0" encoding="UTF-8" standalone="yes"?>
<Relationships xmlns="http://schemas.openxmlformats.org/package/2006/relationships"><Relationship Id="rId8" Type="http://schemas.openxmlformats.org/officeDocument/2006/relationships/hyperlink" Target="https://techcommunity.microsoft.com/t5/azure-sentinel/azure-sentinel-creating-custom-connectors/ba-p/864060" TargetMode="External"/><Relationship Id="rId13" Type="http://schemas.openxmlformats.org/officeDocument/2006/relationships/hyperlink" Target="https://techcommunity.microsoft.com/t5/azure-sentinel/ingesting-alien-vault-otx-threat-indicators-into-azure-sentinel/ba-p/1086566" TargetMode="External"/><Relationship Id="rId3" Type="http://schemas.openxmlformats.org/officeDocument/2006/relationships/hyperlink" Target="https://docs.microsoft.com/en-us/graph/security-concept-overview" TargetMode="External"/><Relationship Id="rId7" Type="http://schemas.openxmlformats.org/officeDocument/2006/relationships/hyperlink" Target="https://docs.microsoft.com/en-us/connectors/filesystem/" TargetMode="External"/><Relationship Id="rId12" Type="http://schemas.openxmlformats.org/officeDocument/2006/relationships/hyperlink" Target="https://techcommunity.microsoft.com/t5/microsoft-security-and/office-365-secure-score-is-now-microsoft-secure-score/ba-p/182358"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docs.microsoft.com/en-us/connectors/sql/" TargetMode="External"/><Relationship Id="rId11" Type="http://schemas.openxmlformats.org/officeDocument/2006/relationships/hyperlink" Target="https://docs.microsoft.com/en-us/graph/api/resources/securityaction?view=graph-rest-beta" TargetMode="External"/><Relationship Id="rId5" Type="http://schemas.openxmlformats.org/officeDocument/2006/relationships/hyperlink" Target="https://docs.microsoft.com/en-us/azure/connectors/connectors-integrate-security-operations-create-api-microsoft-graph-security" TargetMode="External"/><Relationship Id="rId10" Type="http://schemas.openxmlformats.org/officeDocument/2006/relationships/hyperlink" Target="https://docs.microsoft.com/en-us/graph/api/resources/security-api-overview?view=graph-rest-beta#threat-indicators-preview" TargetMode="External"/><Relationship Id="rId4" Type="http://schemas.openxmlformats.org/officeDocument/2006/relationships/hyperlink" Target="https://docs.microsoft.com/en-us/azure/sentinel/connect-data-sources#data-connection-methods" TargetMode="External"/><Relationship Id="rId9" Type="http://schemas.openxmlformats.org/officeDocument/2006/relationships/hyperlink" Target="https://github.com/Azure/Azure-Sentinel/tree/master/Detections/ThreatIntelligenceIndicator"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15.png"/><Relationship Id="rId1" Type="http://schemas.openxmlformats.org/officeDocument/2006/relationships/slideLayout" Target="../slideLayouts/slideLayout5.xml"/><Relationship Id="rId4" Type="http://schemas.openxmlformats.org/officeDocument/2006/relationships/image" Target="../media/image2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17.emf"/><Relationship Id="rId5" Type="http://schemas.openxmlformats.org/officeDocument/2006/relationships/package" Target="../embeddings/Microsoft_Excel_Worksheet1.xlsx"/><Relationship Id="rId4" Type="http://schemas.openxmlformats.org/officeDocument/2006/relationships/image" Target="../media/image21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logic-apps/logic-apps-pricing"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18.emf"/><Relationship Id="rId7" Type="http://schemas.openxmlformats.org/officeDocument/2006/relationships/image" Target="../media/image220.emf"/><Relationship Id="rId2" Type="http://schemas.openxmlformats.org/officeDocument/2006/relationships/package" Target="../embeddings/Microsoft_Excel_Worksheet2.xlsx"/><Relationship Id="rId1" Type="http://schemas.openxmlformats.org/officeDocument/2006/relationships/slideLayout" Target="../slideLayouts/slideLayout6.xml"/><Relationship Id="rId6" Type="http://schemas.openxmlformats.org/officeDocument/2006/relationships/package" Target="../embeddings/Microsoft_Excel_Worksheet4.xlsx"/><Relationship Id="rId5" Type="http://schemas.openxmlformats.org/officeDocument/2006/relationships/image" Target="../media/image219.emf"/><Relationship Id="rId4" Type="http://schemas.openxmlformats.org/officeDocument/2006/relationships/package" Target="../embeddings/Microsoft_Excel_Worksheet3.xlsx"/></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aka.ms/adx.cost" TargetMode="External"/><Relationship Id="rId2" Type="http://schemas.openxmlformats.org/officeDocument/2006/relationships/hyperlink" Target="https://azure.microsoft.com/en-us/pricing/calculator/?service=azure-sentinel" TargetMode="Externa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azure.microsoft.com/en-ca/pricing/calculator/" TargetMode="External"/><Relationship Id="rId4" Type="http://schemas.openxmlformats.org/officeDocument/2006/relationships/image" Target="../media/image222.emf"/></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dataexplorer.azure.com/AzureDataExplorerCostEstimator.html" TargetMode="External"/><Relationship Id="rId4" Type="http://schemas.openxmlformats.org/officeDocument/2006/relationships/image" Target="../media/image223.emf"/></Relationships>
</file>

<file path=ppt/slides/_rels/slide69.xml.rels><?xml version="1.0" encoding="UTF-8" standalone="yes"?>
<Relationships xmlns="http://schemas.openxmlformats.org/package/2006/relationships"><Relationship Id="rId3" Type="http://schemas.openxmlformats.org/officeDocument/2006/relationships/image" Target="../media/image224.emf"/><Relationship Id="rId7" Type="http://schemas.openxmlformats.org/officeDocument/2006/relationships/image" Target="../media/image226.emf"/><Relationship Id="rId2" Type="http://schemas.openxmlformats.org/officeDocument/2006/relationships/package" Target="../embeddings/Microsoft_Excel_Worksheet7.xlsx"/><Relationship Id="rId1" Type="http://schemas.openxmlformats.org/officeDocument/2006/relationships/slideLayout" Target="../slideLayouts/slideLayout6.xml"/><Relationship Id="rId6" Type="http://schemas.openxmlformats.org/officeDocument/2006/relationships/package" Target="../embeddings/Microsoft_Excel_Worksheet9.xlsx"/><Relationship Id="rId5" Type="http://schemas.openxmlformats.org/officeDocument/2006/relationships/image" Target="../media/image225.emf"/><Relationship Id="rId4" Type="http://schemas.openxmlformats.org/officeDocument/2006/relationships/package" Target="../embeddings/Microsoft_Excel_Worksheet8.xlsx"/></Relationships>
</file>

<file path=ppt/slides/_rels/slide7.xml.rels><?xml version="1.0" encoding="UTF-8" standalone="yes"?>
<Relationships xmlns="http://schemas.openxmlformats.org/package/2006/relationships"><Relationship Id="rId3" Type="http://schemas.openxmlformats.org/officeDocument/2006/relationships/slide" Target="slide51.xml"/><Relationship Id="rId7" Type="http://schemas.openxmlformats.org/officeDocument/2006/relationships/slide" Target="slide10.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slide" Target="slide13.xml"/><Relationship Id="rId5" Type="http://schemas.openxmlformats.org/officeDocument/2006/relationships/slide" Target="slide61.xml"/><Relationship Id="rId4" Type="http://schemas.openxmlformats.org/officeDocument/2006/relationships/slide" Target="slide5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support.microsoft.com/en-us/help/3045939/digital-partner-of-record-dpor" TargetMode="External"/><Relationship Id="rId2" Type="http://schemas.openxmlformats.org/officeDocument/2006/relationships/hyperlink" Target="https://www.microsoftpartnercommunity.com/t5/Partnership-101/What-is-the-Cloud-Solution-Provider-CSP-program/td-p/2453" TargetMode="Externa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232.svg"/><Relationship Id="rId13"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svg"/><Relationship Id="rId2" Type="http://schemas.openxmlformats.org/officeDocument/2006/relationships/notesSlide" Target="../notesSlides/notesSlide54.xml"/><Relationship Id="rId1" Type="http://schemas.openxmlformats.org/officeDocument/2006/relationships/slideLayout" Target="../slideLayouts/slideLayout15.xml"/><Relationship Id="rId6" Type="http://schemas.openxmlformats.org/officeDocument/2006/relationships/image" Target="../media/image230.sv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svg"/><Relationship Id="rId4" Type="http://schemas.openxmlformats.org/officeDocument/2006/relationships/image" Target="../media/image228.svg"/><Relationship Id="rId9" Type="http://schemas.openxmlformats.org/officeDocument/2006/relationships/image" Target="../media/image233.png"/><Relationship Id="rId14" Type="http://schemas.openxmlformats.org/officeDocument/2006/relationships/image" Target="../media/image238.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ka.ms/SentinelRoadmapPowerpoint" TargetMode="External"/><Relationship Id="rId2" Type="http://schemas.openxmlformats.org/officeDocument/2006/relationships/hyperlink" Target="https://aka.ms/aznew" TargetMode="External"/><Relationship Id="rId1" Type="http://schemas.openxmlformats.org/officeDocument/2006/relationships/slideLayout" Target="../slideLayouts/slideLayout3.xml"/><Relationship Id="rId4" Type="http://schemas.openxmlformats.org/officeDocument/2006/relationships/hyperlink" Target="https://aka.ms/SentinelRoadmapRecording"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cloud-app-security/proxy-deployment-aad"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docs.microsoft.com/en-us/azure/active-directory/saas-apps/amazon-web-service-tutorial" TargetMode="External"/><Relationship Id="rId5" Type="http://schemas.openxmlformats.org/officeDocument/2006/relationships/hyperlink" Target="https://docs.aws.amazon.com/IAM/latest/UserGuide/id_roles_create_for-user_externalid.html" TargetMode="External"/><Relationship Id="rId4" Type="http://schemas.openxmlformats.org/officeDocument/2006/relationships/image" Target="../media/image239.png"/></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cloud-app-security/proxy-deployment-aad"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aws.amazon.com/cloudtrail/pricing/"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hyperlink" Target="https://docs.microsoft.com/en-us/azure/active-directory/saas-apps/amazon-web-service-tutorial" TargetMode="External"/><Relationship Id="rId2" Type="http://schemas.openxmlformats.org/officeDocument/2006/relationships/notesSlide" Target="../notesSlides/notesSlide71.xml"/><Relationship Id="rId1" Type="http://schemas.openxmlformats.org/officeDocument/2006/relationships/slideLayout" Target="../slideLayouts/slideLayout11.xml"/><Relationship Id="rId5" Type="http://schemas.openxmlformats.org/officeDocument/2006/relationships/hyperlink" Target="https://docs.microsoft.com/en-us/cloud-app-security/proxy-deployment-aad" TargetMode="External"/><Relationship Id="rId4" Type="http://schemas.openxmlformats.org/officeDocument/2006/relationships/hyperlink" Target="https://docs.aws.amazon.com/IAM/latest/UserGuide/id_roles_create_for-user_externalid.html"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2" y="269210"/>
            <a:ext cx="11561710" cy="710908"/>
          </a:xfrm>
        </p:spPr>
        <p:txBody>
          <a:bodyPr/>
          <a:lstStyle/>
          <a:p>
            <a:r>
              <a:rPr lang="en-US" sz="3264">
                <a:solidFill>
                  <a:schemeClr val="bg1"/>
                </a:solidFill>
              </a:rPr>
              <a:t>Instructions Slide </a:t>
            </a:r>
            <a:r>
              <a:rPr lang="en-US" sz="2000">
                <a:solidFill>
                  <a:schemeClr val="bg1"/>
                </a:solidFill>
              </a:rPr>
              <a:t>[not visible]</a:t>
            </a:r>
            <a:endParaRPr lang="en-IN" sz="3264">
              <a:solidFill>
                <a:schemeClr val="bg1"/>
              </a:solidFill>
            </a:endParaRPr>
          </a:p>
        </p:txBody>
      </p:sp>
      <p:sp>
        <p:nvSpPr>
          <p:cNvPr id="4" name="TextBox 3">
            <a:extLst>
              <a:ext uri="{FF2B5EF4-FFF2-40B4-BE49-F238E27FC236}">
                <a16:creationId xmlns:a16="http://schemas.microsoft.com/office/drawing/2014/main" id="{C72A5514-0CE8-4C24-834F-5034AF90E389}"/>
              </a:ext>
            </a:extLst>
          </p:cNvPr>
          <p:cNvSpPr txBox="1"/>
          <p:nvPr/>
        </p:nvSpPr>
        <p:spPr>
          <a:xfrm>
            <a:off x="390770" y="1261580"/>
            <a:ext cx="10826288" cy="5155257"/>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This document is intended to provide guidance for the design and implementation of Microsoft based security solutions in Azure and M365.</a:t>
            </a:r>
          </a:p>
          <a:p>
            <a:pPr marL="0" marR="0" lvl="0" indent="0" algn="l" defTabSz="932688"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Shortcut URL:  </a:t>
            </a:r>
            <a:r>
              <a:rPr kumimoji="0" lang="en-US" sz="2400" b="0" i="0" u="none" strike="noStrike" kern="1200" cap="none" spc="0" normalizeH="0" baseline="0" noProof="0">
                <a:ln>
                  <a:noFill/>
                </a:ln>
                <a:solidFill>
                  <a:srgbClr val="FFFFFF"/>
                </a:solidFill>
                <a:effectLst/>
                <a:uLnTx/>
                <a:uFillTx/>
                <a:latin typeface="Segoe UI"/>
                <a:ea typeface="+mn-ea"/>
                <a:cs typeface="+mn-cs"/>
                <a:hlinkClick r:id="rId3"/>
              </a:rPr>
              <a:t>https://aka.ms/PartnerSocArchitecture</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These diagrams are shared with Microsoft Partners focused on designing and deploying a range of solutions, including ASC, AAD, Microsoft Sentinel and improving the SOC architecture.</a:t>
            </a:r>
            <a:br>
              <a:rPr kumimoji="0" lang="en-US" sz="2400" b="0" i="0" u="none" strike="noStrike" kern="1200" cap="none" spc="0" normalizeH="0" baseline="0" noProof="0">
                <a:ln>
                  <a:noFill/>
                </a:ln>
                <a:solidFill>
                  <a:srgbClr val="FFFFFF"/>
                </a:solidFill>
                <a:effectLst/>
                <a:uLnTx/>
                <a:uFillTx/>
                <a:latin typeface="Segoe UI"/>
                <a:ea typeface="+mn-ea"/>
                <a:cs typeface="+mn-cs"/>
              </a:rPr>
            </a:b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You may also use these designs to further develop your knowledge, create training, and challenge the way we think about implementing security.</a:t>
            </a:r>
          </a:p>
          <a:p>
            <a:pPr marL="0" marR="0" lvl="0" indent="0" algn="l" defTabSz="932688"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An internal video accompanying this presentation is available at </a:t>
            </a:r>
            <a:r>
              <a:rPr kumimoji="0" lang="en-US" sz="2400" b="0" i="0" u="none" strike="noStrike" kern="1200" cap="none" spc="0" normalizeH="0" baseline="0" noProof="0">
                <a:ln>
                  <a:noFill/>
                </a:ln>
                <a:solidFill>
                  <a:srgbClr val="FFFFFF"/>
                </a:solidFill>
                <a:effectLst/>
                <a:uLnTx/>
                <a:uFillTx/>
                <a:latin typeface="Segoe UI"/>
                <a:ea typeface="+mn-ea"/>
                <a:cs typeface="+mn-cs"/>
                <a:hlinkClick r:id="rId4"/>
              </a:rPr>
              <a:t>this link</a:t>
            </a:r>
            <a:r>
              <a:rPr kumimoji="0" lang="en-US" sz="2400" b="0" i="0" u="none" strike="noStrike" kern="1200" cap="none" spc="0" normalizeH="0" baseline="0" noProof="0">
                <a:ln>
                  <a:noFill/>
                </a:ln>
                <a:solidFill>
                  <a:srgbClr val="FFFFFF"/>
                </a:solidFill>
                <a:effectLst/>
                <a:uLnTx/>
                <a:uFillTx/>
                <a:latin typeface="Segoe UI"/>
                <a:ea typeface="+mn-ea"/>
                <a:cs typeface="+mn-cs"/>
              </a:rPr>
              <a:t> </a:t>
            </a:r>
          </a:p>
        </p:txBody>
      </p:sp>
      <p:sp>
        <p:nvSpPr>
          <p:cNvPr id="8" name="Rectangle 7">
            <a:extLst>
              <a:ext uri="{FF2B5EF4-FFF2-40B4-BE49-F238E27FC236}">
                <a16:creationId xmlns:a16="http://schemas.microsoft.com/office/drawing/2014/main" id="{1D9D9C6B-3818-4AB4-AAF6-E96B10757D2A}"/>
              </a:ext>
            </a:extLst>
          </p:cNvPr>
          <p:cNvSpPr/>
          <p:nvPr/>
        </p:nvSpPr>
        <p:spPr bwMode="auto">
          <a:xfrm>
            <a:off x="10972800" y="379482"/>
            <a:ext cx="1131147" cy="358811"/>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31142A24-92E2-4B86-B190-AB785E936A47}"/>
              </a:ext>
            </a:extLst>
          </p:cNvPr>
          <p:cNvPicPr>
            <a:picLocks noChangeAspect="1"/>
          </p:cNvPicPr>
          <p:nvPr/>
        </p:nvPicPr>
        <p:blipFill>
          <a:blip r:embed="rId5"/>
          <a:stretch>
            <a:fillRect/>
          </a:stretch>
        </p:blipFill>
        <p:spPr bwMode="black">
          <a:xfrm>
            <a:off x="10426243" y="379482"/>
            <a:ext cx="1483418" cy="310896"/>
          </a:xfrm>
          <a:prstGeom prst="rect">
            <a:avLst/>
          </a:prstGeom>
        </p:spPr>
      </p:pic>
    </p:spTree>
    <p:extLst>
      <p:ext uri="{BB962C8B-B14F-4D97-AF65-F5344CB8AC3E}">
        <p14:creationId xmlns:p14="http://schemas.microsoft.com/office/powerpoint/2010/main" val="5395439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70205A5-C4C7-4911-9C82-4E170CF99046}"/>
              </a:ext>
            </a:extLst>
          </p:cNvPr>
          <p:cNvSpPr/>
          <p:nvPr/>
        </p:nvSpPr>
        <p:spPr bwMode="auto">
          <a:xfrm>
            <a:off x="9370107" y="4819601"/>
            <a:ext cx="285934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Region 3</a:t>
            </a:r>
          </a:p>
        </p:txBody>
      </p:sp>
      <p:sp>
        <p:nvSpPr>
          <p:cNvPr id="35" name="Rectangle 34">
            <a:extLst>
              <a:ext uri="{FF2B5EF4-FFF2-40B4-BE49-F238E27FC236}">
                <a16:creationId xmlns:a16="http://schemas.microsoft.com/office/drawing/2014/main" id="{73A8B4AF-111D-4233-B497-53C0B0C103B4}"/>
              </a:ext>
            </a:extLst>
          </p:cNvPr>
          <p:cNvSpPr/>
          <p:nvPr/>
        </p:nvSpPr>
        <p:spPr bwMode="auto">
          <a:xfrm>
            <a:off x="8964656" y="4307289"/>
            <a:ext cx="306949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Region2</a:t>
            </a:r>
          </a:p>
        </p:txBody>
      </p:sp>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5992201" cy="710908"/>
          </a:xfrm>
        </p:spPr>
        <p:txBody>
          <a:bodyPr anchor="t"/>
          <a:lstStyle/>
          <a:p>
            <a:r>
              <a:rPr lang="en-US" sz="3264"/>
              <a:t>Microsoft Sentinel for Global SOC</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161852"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Reference Architecture</a:t>
            </a:r>
          </a:p>
        </p:txBody>
      </p:sp>
      <p:sp>
        <p:nvSpPr>
          <p:cNvPr id="6" name="Rectangle 5">
            <a:extLst>
              <a:ext uri="{FF2B5EF4-FFF2-40B4-BE49-F238E27FC236}">
                <a16:creationId xmlns:a16="http://schemas.microsoft.com/office/drawing/2014/main" id="{924A4BEF-3E66-4143-97D4-77526B68E221}"/>
              </a:ext>
            </a:extLst>
          </p:cNvPr>
          <p:cNvSpPr/>
          <p:nvPr/>
        </p:nvSpPr>
        <p:spPr bwMode="auto">
          <a:xfrm>
            <a:off x="207030" y="2764492"/>
            <a:ext cx="2144646" cy="2412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SOC Collaboration</a:t>
            </a:r>
          </a:p>
          <a:p>
            <a:pPr algn="ctr" defTabSz="932472" fontAlgn="base">
              <a:lnSpc>
                <a:spcPct val="90000"/>
              </a:lnSpc>
              <a:spcBef>
                <a:spcPct val="0"/>
              </a:spcBef>
              <a:spcAft>
                <a:spcPct val="0"/>
              </a:spcAft>
            </a:pPr>
            <a:r>
              <a:rPr lang="en-US" sz="1600">
                <a:solidFill>
                  <a:schemeClr val="bg1">
                    <a:lumMod val="50000"/>
                  </a:schemeClr>
                </a:solidFill>
                <a:cs typeface="Segoe UI" pitchFamily="34" charset="0"/>
              </a:rPr>
              <a:t>M365 Subscription</a:t>
            </a:r>
          </a:p>
        </p:txBody>
      </p:sp>
      <p:sp>
        <p:nvSpPr>
          <p:cNvPr id="7" name="Rectangle 6">
            <a:extLst>
              <a:ext uri="{FF2B5EF4-FFF2-40B4-BE49-F238E27FC236}">
                <a16:creationId xmlns:a16="http://schemas.microsoft.com/office/drawing/2014/main" id="{3A8AE2FE-D3FF-46D9-9808-394B4666F17C}"/>
              </a:ext>
            </a:extLst>
          </p:cNvPr>
          <p:cNvSpPr/>
          <p:nvPr/>
        </p:nvSpPr>
        <p:spPr bwMode="auto">
          <a:xfrm>
            <a:off x="2639637" y="1299201"/>
            <a:ext cx="4526548" cy="3878229"/>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Global SOC Operations</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1</a:t>
            </a:r>
            <a:endParaRPr lang="en-US" sz="16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AD16C89-2C89-49C5-8970-61602377E6D4}"/>
              </a:ext>
            </a:extLst>
          </p:cNvPr>
          <p:cNvSpPr/>
          <p:nvPr/>
        </p:nvSpPr>
        <p:spPr bwMode="auto">
          <a:xfrm>
            <a:off x="402335" y="3474920"/>
            <a:ext cx="1754043" cy="14574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Teams for secure collaboration and communication</a:t>
            </a:r>
            <a:endParaRPr lang="en-US" sz="1200">
              <a:solidFill>
                <a:schemeClr val="bg1">
                  <a:lumMod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C6FBC2C-872C-4CB8-AB0C-FAC308A5E8F5}"/>
              </a:ext>
            </a:extLst>
          </p:cNvPr>
          <p:cNvSpPr/>
          <p:nvPr/>
        </p:nvSpPr>
        <p:spPr bwMode="auto">
          <a:xfrm>
            <a:off x="2863122" y="4584463"/>
            <a:ext cx="2051304"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 Analytics</a:t>
            </a:r>
            <a:endParaRPr lang="en-US" sz="1200">
              <a:solidFill>
                <a:schemeClr val="bg1">
                  <a:lumMod val="50000"/>
                </a:schemeClr>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DC79EC5A-86C8-445E-93CE-FF3619467B01}"/>
              </a:ext>
            </a:extLst>
          </p:cNvPr>
          <p:cNvSpPr/>
          <p:nvPr/>
        </p:nvSpPr>
        <p:spPr bwMode="auto">
          <a:xfrm>
            <a:off x="2863122" y="4189507"/>
            <a:ext cx="2051304"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a:t>
            </a:r>
            <a:endParaRPr lang="en-US" sz="1200">
              <a:solidFill>
                <a:schemeClr val="bg1">
                  <a:lumMod val="50000"/>
                </a:schemeClr>
              </a:soli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8FA55D21-BA1D-4C98-B52E-A6940BBAFE15}"/>
              </a:ext>
            </a:extLst>
          </p:cNvPr>
          <p:cNvCxnSpPr>
            <a:cxnSpLocks/>
            <a:stCxn id="45" idx="1"/>
            <a:endCxn id="6" idx="2"/>
          </p:cNvCxnSpPr>
          <p:nvPr/>
        </p:nvCxnSpPr>
        <p:spPr>
          <a:xfrm rot="10800000">
            <a:off x="1279353" y="5177430"/>
            <a:ext cx="751018" cy="479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34214A-68DF-469C-8EE6-30C7E7373F6D}"/>
              </a:ext>
            </a:extLst>
          </p:cNvPr>
          <p:cNvCxnSpPr>
            <a:cxnSpLocks/>
            <a:stCxn id="45" idx="3"/>
            <a:endCxn id="7" idx="2"/>
          </p:cNvCxnSpPr>
          <p:nvPr/>
        </p:nvCxnSpPr>
        <p:spPr>
          <a:xfrm flipV="1">
            <a:off x="3255871" y="5177430"/>
            <a:ext cx="1647040" cy="47906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81256B3-42E7-45E7-BDB1-628337E36146}"/>
              </a:ext>
            </a:extLst>
          </p:cNvPr>
          <p:cNvSpPr/>
          <p:nvPr/>
        </p:nvSpPr>
        <p:spPr bwMode="auto">
          <a:xfrm>
            <a:off x="923061" y="6089707"/>
            <a:ext cx="3433152" cy="54157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SOC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2</a:t>
            </a:r>
          </a:p>
        </p:txBody>
      </p:sp>
      <p:sp>
        <p:nvSpPr>
          <p:cNvPr id="50" name="Rectangle 49">
            <a:extLst>
              <a:ext uri="{FF2B5EF4-FFF2-40B4-BE49-F238E27FC236}">
                <a16:creationId xmlns:a16="http://schemas.microsoft.com/office/drawing/2014/main" id="{FAC8172D-4134-47E8-8BF9-A19682DCB9D1}"/>
              </a:ext>
            </a:extLst>
          </p:cNvPr>
          <p:cNvSpPr/>
          <p:nvPr/>
        </p:nvSpPr>
        <p:spPr bwMode="auto">
          <a:xfrm>
            <a:off x="7775329" y="1342690"/>
            <a:ext cx="4076981" cy="3525494"/>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Region 1</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2</a:t>
            </a:r>
            <a:endParaRPr lang="en-US" sz="1600">
              <a:solidFill>
                <a:schemeClr val="tx1"/>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67D1A646-EDF1-4AAC-A0FB-90BA94E8AC13}"/>
              </a:ext>
            </a:extLst>
          </p:cNvPr>
          <p:cNvSpPr/>
          <p:nvPr/>
        </p:nvSpPr>
        <p:spPr bwMode="auto">
          <a:xfrm>
            <a:off x="9619665" y="2893037"/>
            <a:ext cx="2094571"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a:t>
            </a:r>
            <a:endParaRPr lang="en-US" sz="1200">
              <a:solidFill>
                <a:schemeClr val="bg1">
                  <a:lumMod val="50000"/>
                </a:schemeClr>
              </a:solidFill>
              <a:ea typeface="Segoe UI" pitchFamily="34" charset="0"/>
              <a:cs typeface="Segoe UI" pitchFamily="34" charset="0"/>
            </a:endParaRPr>
          </a:p>
        </p:txBody>
      </p:sp>
      <p:sp>
        <p:nvSpPr>
          <p:cNvPr id="60" name="Rectangle 59">
            <a:hlinkClick r:id="rId3"/>
            <a:extLst>
              <a:ext uri="{FF2B5EF4-FFF2-40B4-BE49-F238E27FC236}">
                <a16:creationId xmlns:a16="http://schemas.microsoft.com/office/drawing/2014/main" id="{DCEA68E7-8A4F-45C1-B917-0CF6E273971E}"/>
              </a:ext>
            </a:extLst>
          </p:cNvPr>
          <p:cNvSpPr/>
          <p:nvPr/>
        </p:nvSpPr>
        <p:spPr bwMode="auto">
          <a:xfrm>
            <a:off x="5063404" y="2214037"/>
            <a:ext cx="1797825" cy="52375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Azure Lighthouse</a:t>
            </a:r>
            <a:endParaRPr lang="en-US" sz="1200">
              <a:solidFill>
                <a:schemeClr val="bg1">
                  <a:lumMod val="50000"/>
                </a:schemeClr>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55C3DF5-3DE0-4216-999F-B30E5004F8F8}"/>
              </a:ext>
            </a:extLst>
          </p:cNvPr>
          <p:cNvSpPr/>
          <p:nvPr/>
        </p:nvSpPr>
        <p:spPr bwMode="auto">
          <a:xfrm>
            <a:off x="9616563" y="2491346"/>
            <a:ext cx="2094571"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Logic Apps</a:t>
            </a:r>
            <a:endParaRPr lang="en-US" sz="1200">
              <a:solidFill>
                <a:schemeClr val="bg1">
                  <a:lumMod val="50000"/>
                </a:schemeClr>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2ABA2091-6C81-454E-8304-B1D3AC9F77BB}"/>
              </a:ext>
            </a:extLst>
          </p:cNvPr>
          <p:cNvSpPr/>
          <p:nvPr/>
        </p:nvSpPr>
        <p:spPr bwMode="auto">
          <a:xfrm>
            <a:off x="5059736" y="3643191"/>
            <a:ext cx="1797823" cy="73340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Cross Workspace Incident View</a:t>
            </a:r>
            <a:endParaRPr lang="en-US" sz="1200">
              <a:solidFill>
                <a:schemeClr val="bg1">
                  <a:lumMod val="50000"/>
                </a:schemeClr>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09DE9E4D-0F85-49E2-A2EA-67C51002FEAF}"/>
              </a:ext>
            </a:extLst>
          </p:cNvPr>
          <p:cNvSpPr/>
          <p:nvPr/>
        </p:nvSpPr>
        <p:spPr bwMode="auto">
          <a:xfrm>
            <a:off x="9619665" y="3739879"/>
            <a:ext cx="2099085" cy="54923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3</a:t>
            </a:r>
          </a:p>
        </p:txBody>
      </p:sp>
      <p:cxnSp>
        <p:nvCxnSpPr>
          <p:cNvPr id="69" name="Straight Arrow Connector 68">
            <a:extLst>
              <a:ext uri="{FF2B5EF4-FFF2-40B4-BE49-F238E27FC236}">
                <a16:creationId xmlns:a16="http://schemas.microsoft.com/office/drawing/2014/main" id="{B8DE9F29-21DE-48EB-94EA-811C38330737}"/>
              </a:ext>
            </a:extLst>
          </p:cNvPr>
          <p:cNvCxnSpPr>
            <a:cxnSpLocks/>
            <a:stCxn id="8" idx="3"/>
            <a:endCxn id="52" idx="2"/>
          </p:cNvCxnSpPr>
          <p:nvPr/>
        </p:nvCxnSpPr>
        <p:spPr>
          <a:xfrm flipV="1">
            <a:off x="4356213" y="4736676"/>
            <a:ext cx="4410900" cy="162382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42D4CDB-F314-4523-9590-267FA9B7569E}"/>
              </a:ext>
            </a:extLst>
          </p:cNvPr>
          <p:cNvSpPr/>
          <p:nvPr/>
        </p:nvSpPr>
        <p:spPr bwMode="auto">
          <a:xfrm>
            <a:off x="8368118" y="3820611"/>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B2B</a:t>
            </a:r>
            <a:endParaRPr lang="en-US" sz="1200">
              <a:solidFill>
                <a:schemeClr val="bg1">
                  <a:lumMod val="50000"/>
                </a:schemeClr>
              </a:solidFill>
              <a:ea typeface="Segoe UI" pitchFamily="34" charset="0"/>
              <a:cs typeface="Segoe UI" pitchFamily="34" charset="0"/>
            </a:endParaRPr>
          </a:p>
        </p:txBody>
      </p:sp>
      <p:cxnSp>
        <p:nvCxnSpPr>
          <p:cNvPr id="73" name="Straight Arrow Connector 68">
            <a:extLst>
              <a:ext uri="{FF2B5EF4-FFF2-40B4-BE49-F238E27FC236}">
                <a16:creationId xmlns:a16="http://schemas.microsoft.com/office/drawing/2014/main" id="{E96FB49D-CF32-47AF-A00B-31FD09529101}"/>
              </a:ext>
            </a:extLst>
          </p:cNvPr>
          <p:cNvCxnSpPr>
            <a:cxnSpLocks/>
            <a:stCxn id="70" idx="3"/>
            <a:endCxn id="67" idx="1"/>
          </p:cNvCxnSpPr>
          <p:nvPr/>
        </p:nvCxnSpPr>
        <p:spPr>
          <a:xfrm>
            <a:off x="9158290" y="4010181"/>
            <a:ext cx="461375" cy="43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68">
            <a:extLst>
              <a:ext uri="{FF2B5EF4-FFF2-40B4-BE49-F238E27FC236}">
                <a16:creationId xmlns:a16="http://schemas.microsoft.com/office/drawing/2014/main" id="{C54DC5A7-9DE1-4E62-9D6F-71A818D12770}"/>
              </a:ext>
            </a:extLst>
          </p:cNvPr>
          <p:cNvCxnSpPr>
            <a:cxnSpLocks/>
            <a:stCxn id="63" idx="3"/>
            <a:endCxn id="31" idx="1"/>
          </p:cNvCxnSpPr>
          <p:nvPr/>
        </p:nvCxnSpPr>
        <p:spPr>
          <a:xfrm flipV="1">
            <a:off x="6857559" y="3473207"/>
            <a:ext cx="2760593" cy="536688"/>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68">
            <a:extLst>
              <a:ext uri="{FF2B5EF4-FFF2-40B4-BE49-F238E27FC236}">
                <a16:creationId xmlns:a16="http://schemas.microsoft.com/office/drawing/2014/main" id="{7F1B6B12-B8E3-4918-B9C0-4ADDEAAB0703}"/>
              </a:ext>
            </a:extLst>
          </p:cNvPr>
          <p:cNvCxnSpPr>
            <a:cxnSpLocks/>
            <a:stCxn id="60" idx="3"/>
          </p:cNvCxnSpPr>
          <p:nvPr/>
        </p:nvCxnSpPr>
        <p:spPr>
          <a:xfrm>
            <a:off x="6861229" y="2475914"/>
            <a:ext cx="914100" cy="1726"/>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A7E73CC-6CFC-47F0-A976-AFF2E2FBF9BF}"/>
              </a:ext>
            </a:extLst>
          </p:cNvPr>
          <p:cNvSpPr/>
          <p:nvPr/>
        </p:nvSpPr>
        <p:spPr bwMode="auto">
          <a:xfrm>
            <a:off x="9618152" y="3299250"/>
            <a:ext cx="2094571"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 Analytics</a:t>
            </a:r>
            <a:endParaRPr lang="en-US" sz="1200">
              <a:solidFill>
                <a:schemeClr val="bg1">
                  <a:lumMod val="50000"/>
                </a:schemeClr>
              </a:solidFill>
              <a:ea typeface="Segoe UI" pitchFamily="34" charset="0"/>
              <a:cs typeface="Segoe UI" pitchFamily="34" charset="0"/>
            </a:endParaRPr>
          </a:p>
        </p:txBody>
      </p:sp>
      <p:cxnSp>
        <p:nvCxnSpPr>
          <p:cNvPr id="36" name="Straight Arrow Connector 68">
            <a:extLst>
              <a:ext uri="{FF2B5EF4-FFF2-40B4-BE49-F238E27FC236}">
                <a16:creationId xmlns:a16="http://schemas.microsoft.com/office/drawing/2014/main" id="{0B14CEAD-9D66-419C-A0E7-3FDC17DFF843}"/>
              </a:ext>
            </a:extLst>
          </p:cNvPr>
          <p:cNvCxnSpPr>
            <a:cxnSpLocks/>
          </p:cNvCxnSpPr>
          <p:nvPr/>
        </p:nvCxnSpPr>
        <p:spPr>
          <a:xfrm flipV="1">
            <a:off x="7398755" y="618247"/>
            <a:ext cx="12700" cy="6111517"/>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63CABC-7EB7-4040-AF5E-9627324A313B}"/>
              </a:ext>
            </a:extLst>
          </p:cNvPr>
          <p:cNvSpPr/>
          <p:nvPr/>
        </p:nvSpPr>
        <p:spPr>
          <a:xfrm>
            <a:off x="6161679" y="895447"/>
            <a:ext cx="849913" cy="400110"/>
          </a:xfrm>
          <a:prstGeom prst="rect">
            <a:avLst/>
          </a:prstGeom>
        </p:spPr>
        <p:txBody>
          <a:bodyPr wrap="none">
            <a:spAutoFit/>
          </a:bodyPr>
          <a:lstStyle/>
          <a:p>
            <a:r>
              <a:rPr lang="en-US" sz="2000">
                <a:solidFill>
                  <a:srgbClr val="4078CC"/>
                </a:solidFill>
                <a:cs typeface="Segoe UI" pitchFamily="34" charset="0"/>
              </a:rPr>
              <a:t>GSOC</a:t>
            </a:r>
            <a:endParaRPr lang="en-US">
              <a:solidFill>
                <a:srgbClr val="4078CC"/>
              </a:solidFill>
            </a:endParaRPr>
          </a:p>
        </p:txBody>
      </p:sp>
      <p:sp>
        <p:nvSpPr>
          <p:cNvPr id="41" name="Rectangle 40">
            <a:extLst>
              <a:ext uri="{FF2B5EF4-FFF2-40B4-BE49-F238E27FC236}">
                <a16:creationId xmlns:a16="http://schemas.microsoft.com/office/drawing/2014/main" id="{E989B4D6-DFC2-4921-8D09-B8453513F62C}"/>
              </a:ext>
            </a:extLst>
          </p:cNvPr>
          <p:cNvSpPr/>
          <p:nvPr/>
        </p:nvSpPr>
        <p:spPr>
          <a:xfrm>
            <a:off x="7648159" y="891864"/>
            <a:ext cx="3971857" cy="400110"/>
          </a:xfrm>
          <a:prstGeom prst="rect">
            <a:avLst/>
          </a:prstGeom>
        </p:spPr>
        <p:txBody>
          <a:bodyPr wrap="none">
            <a:spAutoFit/>
          </a:bodyPr>
          <a:lstStyle/>
          <a:p>
            <a:r>
              <a:rPr lang="en-US" sz="2000">
                <a:solidFill>
                  <a:srgbClr val="4078CC"/>
                </a:solidFill>
                <a:ea typeface="Segoe UI" pitchFamily="34" charset="0"/>
                <a:cs typeface="Segoe UI" pitchFamily="34" charset="0"/>
              </a:rPr>
              <a:t>Individual Business Units/Regions</a:t>
            </a:r>
            <a:endParaRPr lang="en-US">
              <a:solidFill>
                <a:srgbClr val="4078CC"/>
              </a:solidFill>
            </a:endParaRPr>
          </a:p>
        </p:txBody>
      </p:sp>
      <p:grpSp>
        <p:nvGrpSpPr>
          <p:cNvPr id="13" name="Group 12">
            <a:extLst>
              <a:ext uri="{FF2B5EF4-FFF2-40B4-BE49-F238E27FC236}">
                <a16:creationId xmlns:a16="http://schemas.microsoft.com/office/drawing/2014/main" id="{04A094DC-3268-4EC7-8427-19215255DC17}"/>
              </a:ext>
            </a:extLst>
          </p:cNvPr>
          <p:cNvGrpSpPr/>
          <p:nvPr/>
        </p:nvGrpSpPr>
        <p:grpSpPr>
          <a:xfrm>
            <a:off x="2772761" y="3550544"/>
            <a:ext cx="2203430" cy="1502535"/>
            <a:chOff x="2898359" y="3695672"/>
            <a:chExt cx="2077832" cy="1081737"/>
          </a:xfrm>
        </p:grpSpPr>
        <p:sp>
          <p:nvSpPr>
            <p:cNvPr id="9" name="Rectangle 8">
              <a:extLst>
                <a:ext uri="{FF2B5EF4-FFF2-40B4-BE49-F238E27FC236}">
                  <a16:creationId xmlns:a16="http://schemas.microsoft.com/office/drawing/2014/main" id="{AB998549-9C3C-47E0-82A0-881B827C21EE}"/>
                </a:ext>
              </a:extLst>
            </p:cNvPr>
            <p:cNvSpPr/>
            <p:nvPr/>
          </p:nvSpPr>
          <p:spPr bwMode="auto">
            <a:xfrm>
              <a:off x="2898359" y="3740521"/>
              <a:ext cx="2077832" cy="1036888"/>
            </a:xfrm>
            <a:prstGeom prst="rect">
              <a:avLst/>
            </a:prstGeom>
            <a:no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62F943F2-68FB-4DE4-B87C-7C0B7C232D58}"/>
                </a:ext>
              </a:extLst>
            </p:cNvPr>
            <p:cNvSpPr/>
            <p:nvPr/>
          </p:nvSpPr>
          <p:spPr bwMode="auto">
            <a:xfrm>
              <a:off x="2983166" y="3695672"/>
              <a:ext cx="798259" cy="8060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0000"/>
                  </a:solidFill>
                  <a:ea typeface="Segoe UI" pitchFamily="34" charset="0"/>
                  <a:cs typeface="Segoe UI" pitchFamily="34" charset="0"/>
                </a:rPr>
                <a:t>Optional</a:t>
              </a:r>
              <a:endParaRPr lang="en-US" sz="1050">
                <a:solidFill>
                  <a:srgbClr val="FF0000"/>
                </a:solidFill>
                <a:ea typeface="Segoe UI" pitchFamily="34" charset="0"/>
                <a:cs typeface="Segoe UI" pitchFamily="34" charset="0"/>
              </a:endParaRPr>
            </a:p>
          </p:txBody>
        </p:sp>
      </p:grpSp>
      <p:sp>
        <p:nvSpPr>
          <p:cNvPr id="43" name="Rectangle 42">
            <a:extLst>
              <a:ext uri="{FF2B5EF4-FFF2-40B4-BE49-F238E27FC236}">
                <a16:creationId xmlns:a16="http://schemas.microsoft.com/office/drawing/2014/main" id="{363BA4B4-2D8F-4B8E-9A5A-7BFB8B86638C}"/>
              </a:ext>
            </a:extLst>
          </p:cNvPr>
          <p:cNvSpPr/>
          <p:nvPr/>
        </p:nvSpPr>
        <p:spPr bwMode="auto">
          <a:xfrm>
            <a:off x="5055630" y="2932392"/>
            <a:ext cx="1797825" cy="52375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 API</a:t>
            </a:r>
            <a:endParaRPr lang="en-US" sz="1200">
              <a:solidFill>
                <a:schemeClr val="bg1">
                  <a:lumMod val="50000"/>
                </a:schemeClr>
              </a:solidFill>
              <a:ea typeface="Segoe UI" pitchFamily="34" charset="0"/>
              <a:cs typeface="Segoe UI" pitchFamily="34" charset="0"/>
            </a:endParaRPr>
          </a:p>
        </p:txBody>
      </p:sp>
      <p:cxnSp>
        <p:nvCxnSpPr>
          <p:cNvPr id="44" name="Straight Arrow Connector 68">
            <a:extLst>
              <a:ext uri="{FF2B5EF4-FFF2-40B4-BE49-F238E27FC236}">
                <a16:creationId xmlns:a16="http://schemas.microsoft.com/office/drawing/2014/main" id="{996CA40B-A888-44B4-9B74-C06C55E1B88C}"/>
              </a:ext>
            </a:extLst>
          </p:cNvPr>
          <p:cNvCxnSpPr>
            <a:cxnSpLocks/>
            <a:stCxn id="43" idx="3"/>
            <a:endCxn id="51" idx="1"/>
          </p:cNvCxnSpPr>
          <p:nvPr/>
        </p:nvCxnSpPr>
        <p:spPr>
          <a:xfrm flipV="1">
            <a:off x="6853455" y="3066994"/>
            <a:ext cx="2766210" cy="12727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337672B-5EFA-4606-90A6-EAB981B4AC02}"/>
              </a:ext>
            </a:extLst>
          </p:cNvPr>
          <p:cNvSpPr/>
          <p:nvPr/>
        </p:nvSpPr>
        <p:spPr bwMode="auto">
          <a:xfrm>
            <a:off x="2030371" y="5494164"/>
            <a:ext cx="1225500" cy="32466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PIM</a:t>
            </a:r>
            <a:endParaRPr lang="en-US" sz="1200">
              <a:solidFill>
                <a:schemeClr val="bg1">
                  <a:lumMod val="50000"/>
                </a:schemeClr>
              </a:solidFill>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A6EF2431-BB02-4D26-9D63-BFFED354343F}"/>
              </a:ext>
            </a:extLst>
          </p:cNvPr>
          <p:cNvCxnSpPr>
            <a:cxnSpLocks/>
            <a:stCxn id="8" idx="0"/>
            <a:endCxn id="45" idx="2"/>
          </p:cNvCxnSpPr>
          <p:nvPr/>
        </p:nvCxnSpPr>
        <p:spPr>
          <a:xfrm flipV="1">
            <a:off x="2639637" y="5818824"/>
            <a:ext cx="3484" cy="27088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F2A12E2-1105-4941-8AD3-03392F1642A4}"/>
              </a:ext>
            </a:extLst>
          </p:cNvPr>
          <p:cNvSpPr/>
          <p:nvPr/>
        </p:nvSpPr>
        <p:spPr bwMode="auto">
          <a:xfrm>
            <a:off x="8372027" y="4357536"/>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CA</a:t>
            </a:r>
            <a:endParaRPr lang="en-US" sz="1200">
              <a:solidFill>
                <a:schemeClr val="bg1">
                  <a:lumMod val="50000"/>
                </a:schemeClr>
              </a:solidFill>
              <a:ea typeface="Segoe UI" pitchFamily="34" charset="0"/>
              <a:cs typeface="Segoe UI" pitchFamily="34" charset="0"/>
            </a:endParaRPr>
          </a:p>
        </p:txBody>
      </p:sp>
      <p:cxnSp>
        <p:nvCxnSpPr>
          <p:cNvPr id="54" name="Straight Arrow Connector 68">
            <a:extLst>
              <a:ext uri="{FF2B5EF4-FFF2-40B4-BE49-F238E27FC236}">
                <a16:creationId xmlns:a16="http://schemas.microsoft.com/office/drawing/2014/main" id="{971F0F40-774C-4607-B662-AED16D0F36C8}"/>
              </a:ext>
            </a:extLst>
          </p:cNvPr>
          <p:cNvCxnSpPr>
            <a:cxnSpLocks/>
            <a:stCxn id="52" idx="0"/>
            <a:endCxn id="70" idx="2"/>
          </p:cNvCxnSpPr>
          <p:nvPr/>
        </p:nvCxnSpPr>
        <p:spPr>
          <a:xfrm rot="16200000" flipV="1">
            <a:off x="8686267" y="4276689"/>
            <a:ext cx="157785" cy="390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42954-3CEE-451D-96BB-7964A9C836F8}"/>
              </a:ext>
            </a:extLst>
          </p:cNvPr>
          <p:cNvSpPr/>
          <p:nvPr/>
        </p:nvSpPr>
        <p:spPr bwMode="auto">
          <a:xfrm>
            <a:off x="3087869" y="2205233"/>
            <a:ext cx="1662805" cy="50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CI/CD Pipeline</a:t>
            </a:r>
            <a:endParaRPr lang="en-US" sz="1200">
              <a:solidFill>
                <a:schemeClr val="bg1">
                  <a:lumMod val="50000"/>
                </a:schemeClr>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9283A4D7-DCD5-49D1-8217-E227240F4B15}"/>
              </a:ext>
            </a:extLst>
          </p:cNvPr>
          <p:cNvSpPr/>
          <p:nvPr/>
        </p:nvSpPr>
        <p:spPr bwMode="auto">
          <a:xfrm>
            <a:off x="3087869" y="2905382"/>
            <a:ext cx="1662805" cy="40011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Workbooks</a:t>
            </a:r>
            <a:endParaRPr lang="en-US" sz="1200">
              <a:solidFill>
                <a:schemeClr val="bg1">
                  <a:lumMod val="50000"/>
                </a:schemeClr>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3907C553-03E3-4B22-B260-E93ADA8B6039}"/>
              </a:ext>
            </a:extLst>
          </p:cNvPr>
          <p:cNvSpPr/>
          <p:nvPr/>
        </p:nvSpPr>
        <p:spPr bwMode="auto">
          <a:xfrm>
            <a:off x="2863122" y="3790771"/>
            <a:ext cx="2051304"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Logic Apps</a:t>
            </a:r>
            <a:endParaRPr lang="en-US" sz="120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31208338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3521AD-B62F-43A9-BAA9-F30D880F1AF9}"/>
              </a:ext>
            </a:extLst>
          </p:cNvPr>
          <p:cNvPicPr>
            <a:picLocks noChangeAspect="1"/>
          </p:cNvPicPr>
          <p:nvPr/>
        </p:nvPicPr>
        <p:blipFill>
          <a:blip r:embed="rId3"/>
          <a:stretch>
            <a:fillRect/>
          </a:stretch>
        </p:blipFill>
        <p:spPr>
          <a:xfrm>
            <a:off x="247462" y="1381411"/>
            <a:ext cx="8803025" cy="4456947"/>
          </a:xfrm>
          <a:prstGeom prst="rect">
            <a:avLst/>
          </a:prstGeom>
        </p:spPr>
      </p:pic>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6210863" cy="710908"/>
          </a:xfrm>
        </p:spPr>
        <p:txBody>
          <a:bodyPr anchor="t"/>
          <a:lstStyle/>
          <a:p>
            <a:r>
              <a:rPr lang="en-US" sz="3264"/>
              <a:t>Microsoft Sentinel for Global SOC</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161852"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Reference Architecture</a:t>
            </a:r>
          </a:p>
        </p:txBody>
      </p:sp>
      <p:sp>
        <p:nvSpPr>
          <p:cNvPr id="36" name="Rectangle 35">
            <a:extLst>
              <a:ext uri="{FF2B5EF4-FFF2-40B4-BE49-F238E27FC236}">
                <a16:creationId xmlns:a16="http://schemas.microsoft.com/office/drawing/2014/main" id="{2160AD99-2DC8-4F43-BA6E-9FD11CB48464}"/>
              </a:ext>
            </a:extLst>
          </p:cNvPr>
          <p:cNvSpPr/>
          <p:nvPr/>
        </p:nvSpPr>
        <p:spPr bwMode="auto">
          <a:xfrm>
            <a:off x="10367686" y="2231241"/>
            <a:ext cx="1694893"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On-premises</a:t>
            </a:r>
          </a:p>
        </p:txBody>
      </p:sp>
      <p:sp>
        <p:nvSpPr>
          <p:cNvPr id="37" name="Rectangle 36">
            <a:extLst>
              <a:ext uri="{FF2B5EF4-FFF2-40B4-BE49-F238E27FC236}">
                <a16:creationId xmlns:a16="http://schemas.microsoft.com/office/drawing/2014/main" id="{397B3260-87B1-4753-83D2-24076A9C8905}"/>
              </a:ext>
            </a:extLst>
          </p:cNvPr>
          <p:cNvSpPr/>
          <p:nvPr/>
        </p:nvSpPr>
        <p:spPr bwMode="auto">
          <a:xfrm>
            <a:off x="10367685" y="2771560"/>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Azure Subscriptions</a:t>
            </a:r>
          </a:p>
        </p:txBody>
      </p:sp>
      <p:sp>
        <p:nvSpPr>
          <p:cNvPr id="38" name="Rectangle 37">
            <a:extLst>
              <a:ext uri="{FF2B5EF4-FFF2-40B4-BE49-F238E27FC236}">
                <a16:creationId xmlns:a16="http://schemas.microsoft.com/office/drawing/2014/main" id="{46DC621C-E979-4DF5-8D5B-E23F07B81B99}"/>
              </a:ext>
            </a:extLst>
          </p:cNvPr>
          <p:cNvSpPr/>
          <p:nvPr/>
        </p:nvSpPr>
        <p:spPr bwMode="auto">
          <a:xfrm>
            <a:off x="10367685" y="3291713"/>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Office 365 / AAD</a:t>
            </a:r>
          </a:p>
        </p:txBody>
      </p:sp>
      <p:sp>
        <p:nvSpPr>
          <p:cNvPr id="39" name="Rectangle 38">
            <a:extLst>
              <a:ext uri="{FF2B5EF4-FFF2-40B4-BE49-F238E27FC236}">
                <a16:creationId xmlns:a16="http://schemas.microsoft.com/office/drawing/2014/main" id="{A919BD73-5C88-4F4D-9ED5-22239614AD0F}"/>
              </a:ext>
            </a:extLst>
          </p:cNvPr>
          <p:cNvSpPr/>
          <p:nvPr/>
        </p:nvSpPr>
        <p:spPr bwMode="auto">
          <a:xfrm>
            <a:off x="10367685" y="4141547"/>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Other Cloud Services</a:t>
            </a:r>
          </a:p>
        </p:txBody>
      </p:sp>
      <p:cxnSp>
        <p:nvCxnSpPr>
          <p:cNvPr id="41" name="Straight Arrow Connector 68">
            <a:extLst>
              <a:ext uri="{FF2B5EF4-FFF2-40B4-BE49-F238E27FC236}">
                <a16:creationId xmlns:a16="http://schemas.microsoft.com/office/drawing/2014/main" id="{3C561D32-9236-4684-A06B-5A8A41D50055}"/>
              </a:ext>
            </a:extLst>
          </p:cNvPr>
          <p:cNvCxnSpPr>
            <a:cxnSpLocks/>
            <a:stCxn id="36" idx="1"/>
            <a:endCxn id="13" idx="3"/>
          </p:cNvCxnSpPr>
          <p:nvPr/>
        </p:nvCxnSpPr>
        <p:spPr>
          <a:xfrm rot="10800000" flipV="1">
            <a:off x="10028542" y="2454386"/>
            <a:ext cx="339144" cy="12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68">
            <a:extLst>
              <a:ext uri="{FF2B5EF4-FFF2-40B4-BE49-F238E27FC236}">
                <a16:creationId xmlns:a16="http://schemas.microsoft.com/office/drawing/2014/main" id="{489D492F-5EBE-460E-996D-F5773BDC302E}"/>
              </a:ext>
            </a:extLst>
          </p:cNvPr>
          <p:cNvCxnSpPr>
            <a:cxnSpLocks/>
            <a:stCxn id="37" idx="1"/>
          </p:cNvCxnSpPr>
          <p:nvPr/>
        </p:nvCxnSpPr>
        <p:spPr>
          <a:xfrm rot="10800000" flipV="1">
            <a:off x="8610913" y="2994706"/>
            <a:ext cx="1756772" cy="452054"/>
          </a:xfrm>
          <a:prstGeom prst="bentConnector3">
            <a:avLst>
              <a:gd name="adj1" fmla="val 4334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68">
            <a:extLst>
              <a:ext uri="{FF2B5EF4-FFF2-40B4-BE49-F238E27FC236}">
                <a16:creationId xmlns:a16="http://schemas.microsoft.com/office/drawing/2014/main" id="{A6844E58-463E-4025-87EE-6C478F5EDD82}"/>
              </a:ext>
            </a:extLst>
          </p:cNvPr>
          <p:cNvCxnSpPr>
            <a:cxnSpLocks/>
            <a:stCxn id="38" idx="1"/>
          </p:cNvCxnSpPr>
          <p:nvPr/>
        </p:nvCxnSpPr>
        <p:spPr>
          <a:xfrm rot="10800000">
            <a:off x="8610913" y="3446761"/>
            <a:ext cx="1756772" cy="68098"/>
          </a:xfrm>
          <a:prstGeom prst="bentConnector3">
            <a:avLst>
              <a:gd name="adj1" fmla="val 4338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68">
            <a:extLst>
              <a:ext uri="{FF2B5EF4-FFF2-40B4-BE49-F238E27FC236}">
                <a16:creationId xmlns:a16="http://schemas.microsoft.com/office/drawing/2014/main" id="{01870E12-9532-4C90-9B10-68920D08FD4A}"/>
              </a:ext>
            </a:extLst>
          </p:cNvPr>
          <p:cNvCxnSpPr>
            <a:cxnSpLocks/>
            <a:stCxn id="39" idx="1"/>
          </p:cNvCxnSpPr>
          <p:nvPr/>
        </p:nvCxnSpPr>
        <p:spPr>
          <a:xfrm rot="10800000">
            <a:off x="8610913" y="3446761"/>
            <a:ext cx="1756772" cy="917932"/>
          </a:xfrm>
          <a:prstGeom prst="bentConnector3">
            <a:avLst>
              <a:gd name="adj1" fmla="val 4353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5C1584C-A849-4EE1-B2E2-01291C1C8162}"/>
              </a:ext>
            </a:extLst>
          </p:cNvPr>
          <p:cNvSpPr/>
          <p:nvPr/>
        </p:nvSpPr>
        <p:spPr bwMode="auto">
          <a:xfrm>
            <a:off x="9185587" y="2284682"/>
            <a:ext cx="842955" cy="34200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Syslog</a:t>
            </a:r>
            <a:endParaRPr lang="en-US" sz="1000">
              <a:solidFill>
                <a:schemeClr val="bg1">
                  <a:lumMod val="50000"/>
                </a:schemeClr>
              </a:solidFill>
              <a:ea typeface="Segoe UI" pitchFamily="34" charset="0"/>
              <a:cs typeface="Segoe UI" pitchFamily="34" charset="0"/>
            </a:endParaRPr>
          </a:p>
        </p:txBody>
      </p:sp>
      <p:cxnSp>
        <p:nvCxnSpPr>
          <p:cNvPr id="19" name="Straight Arrow Connector 68">
            <a:extLst>
              <a:ext uri="{FF2B5EF4-FFF2-40B4-BE49-F238E27FC236}">
                <a16:creationId xmlns:a16="http://schemas.microsoft.com/office/drawing/2014/main" id="{CE56C966-5589-4164-AC75-434D8349029F}"/>
              </a:ext>
            </a:extLst>
          </p:cNvPr>
          <p:cNvCxnSpPr>
            <a:cxnSpLocks/>
            <a:stCxn id="13" idx="2"/>
          </p:cNvCxnSpPr>
          <p:nvPr/>
        </p:nvCxnSpPr>
        <p:spPr>
          <a:xfrm rot="5400000">
            <a:off x="8698954" y="2538649"/>
            <a:ext cx="820071" cy="99615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5441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AA79462-5A99-464C-B2D7-0F3C3714BA46}"/>
              </a:ext>
            </a:extLst>
          </p:cNvPr>
          <p:cNvSpPr/>
          <p:nvPr/>
        </p:nvSpPr>
        <p:spPr bwMode="auto">
          <a:xfrm>
            <a:off x="9759232" y="5059148"/>
            <a:ext cx="267724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4</a:t>
            </a:r>
          </a:p>
        </p:txBody>
      </p:sp>
      <p:sp>
        <p:nvSpPr>
          <p:cNvPr id="34" name="Rectangle 33">
            <a:extLst>
              <a:ext uri="{FF2B5EF4-FFF2-40B4-BE49-F238E27FC236}">
                <a16:creationId xmlns:a16="http://schemas.microsoft.com/office/drawing/2014/main" id="{670205A5-C4C7-4911-9C82-4E170CF99046}"/>
              </a:ext>
            </a:extLst>
          </p:cNvPr>
          <p:cNvSpPr/>
          <p:nvPr/>
        </p:nvSpPr>
        <p:spPr bwMode="auto">
          <a:xfrm>
            <a:off x="9370107" y="4543931"/>
            <a:ext cx="285934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3</a:t>
            </a:r>
          </a:p>
        </p:txBody>
      </p:sp>
      <p:sp>
        <p:nvSpPr>
          <p:cNvPr id="35" name="Rectangle 34">
            <a:extLst>
              <a:ext uri="{FF2B5EF4-FFF2-40B4-BE49-F238E27FC236}">
                <a16:creationId xmlns:a16="http://schemas.microsoft.com/office/drawing/2014/main" id="{73A8B4AF-111D-4233-B497-53C0B0C103B4}"/>
              </a:ext>
            </a:extLst>
          </p:cNvPr>
          <p:cNvSpPr/>
          <p:nvPr/>
        </p:nvSpPr>
        <p:spPr bwMode="auto">
          <a:xfrm>
            <a:off x="8964656" y="4031619"/>
            <a:ext cx="306949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2</a:t>
            </a:r>
          </a:p>
        </p:txBody>
      </p:sp>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4972775" cy="710908"/>
          </a:xfrm>
        </p:spPr>
        <p:txBody>
          <a:bodyPr anchor="t"/>
          <a:lstStyle/>
          <a:p>
            <a:r>
              <a:rPr lang="en-US" sz="3264"/>
              <a:t>Microsoft Sentinel for MSSP</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45192" y="812692"/>
            <a:ext cx="3161852"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Reference Architecture</a:t>
            </a:r>
          </a:p>
        </p:txBody>
      </p:sp>
      <p:sp>
        <p:nvSpPr>
          <p:cNvPr id="6" name="Rectangle 5">
            <a:extLst>
              <a:ext uri="{FF2B5EF4-FFF2-40B4-BE49-F238E27FC236}">
                <a16:creationId xmlns:a16="http://schemas.microsoft.com/office/drawing/2014/main" id="{924A4BEF-3E66-4143-97D4-77526B68E221}"/>
              </a:ext>
            </a:extLst>
          </p:cNvPr>
          <p:cNvSpPr/>
          <p:nvPr/>
        </p:nvSpPr>
        <p:spPr bwMode="auto">
          <a:xfrm>
            <a:off x="207030" y="2488822"/>
            <a:ext cx="2144646" cy="2412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SOC Collaboration</a:t>
            </a:r>
          </a:p>
          <a:p>
            <a:pPr algn="ctr" defTabSz="932472" fontAlgn="base">
              <a:lnSpc>
                <a:spcPct val="90000"/>
              </a:lnSpc>
              <a:spcBef>
                <a:spcPct val="0"/>
              </a:spcBef>
              <a:spcAft>
                <a:spcPct val="0"/>
              </a:spcAft>
            </a:pPr>
            <a:r>
              <a:rPr lang="en-US" sz="1600">
                <a:solidFill>
                  <a:schemeClr val="bg1">
                    <a:lumMod val="50000"/>
                  </a:schemeClr>
                </a:solidFill>
                <a:cs typeface="Segoe UI" pitchFamily="34" charset="0"/>
              </a:rPr>
              <a:t>M365 Subscription</a:t>
            </a:r>
          </a:p>
        </p:txBody>
      </p:sp>
      <p:sp>
        <p:nvSpPr>
          <p:cNvPr id="7" name="Rectangle 6">
            <a:extLst>
              <a:ext uri="{FF2B5EF4-FFF2-40B4-BE49-F238E27FC236}">
                <a16:creationId xmlns:a16="http://schemas.microsoft.com/office/drawing/2014/main" id="{3A8AE2FE-D3FF-46D9-9808-394B4666F17C}"/>
              </a:ext>
            </a:extLst>
          </p:cNvPr>
          <p:cNvSpPr/>
          <p:nvPr/>
        </p:nvSpPr>
        <p:spPr bwMode="auto">
          <a:xfrm>
            <a:off x="2652337" y="1023531"/>
            <a:ext cx="4513848" cy="3878229"/>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Operations</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1</a:t>
            </a:r>
            <a:endParaRPr lang="en-US" sz="16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AD16C89-2C89-49C5-8970-61602377E6D4}"/>
              </a:ext>
            </a:extLst>
          </p:cNvPr>
          <p:cNvSpPr/>
          <p:nvPr/>
        </p:nvSpPr>
        <p:spPr bwMode="auto">
          <a:xfrm>
            <a:off x="402335" y="3199250"/>
            <a:ext cx="1754043" cy="14574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Teams for secure collaboration and communication</a:t>
            </a:r>
            <a:endParaRPr lang="en-US" sz="1200">
              <a:solidFill>
                <a:schemeClr val="bg1">
                  <a:lumMod val="50000"/>
                </a:schemeClr>
              </a:soli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8FA55D21-BA1D-4C98-B52E-A6940BBAFE15}"/>
              </a:ext>
            </a:extLst>
          </p:cNvPr>
          <p:cNvCxnSpPr>
            <a:cxnSpLocks/>
            <a:stCxn id="45" idx="1"/>
            <a:endCxn id="6" idx="2"/>
          </p:cNvCxnSpPr>
          <p:nvPr/>
        </p:nvCxnSpPr>
        <p:spPr>
          <a:xfrm rot="10800000">
            <a:off x="1279353" y="4901760"/>
            <a:ext cx="751018" cy="75473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34214A-68DF-469C-8EE6-30C7E7373F6D}"/>
              </a:ext>
            </a:extLst>
          </p:cNvPr>
          <p:cNvCxnSpPr>
            <a:cxnSpLocks/>
            <a:stCxn id="45" idx="3"/>
            <a:endCxn id="7" idx="2"/>
          </p:cNvCxnSpPr>
          <p:nvPr/>
        </p:nvCxnSpPr>
        <p:spPr>
          <a:xfrm flipV="1">
            <a:off x="3255871" y="4901760"/>
            <a:ext cx="1653390" cy="75473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81256B3-42E7-45E7-BDB1-628337E36146}"/>
              </a:ext>
            </a:extLst>
          </p:cNvPr>
          <p:cNvSpPr/>
          <p:nvPr/>
        </p:nvSpPr>
        <p:spPr bwMode="auto">
          <a:xfrm>
            <a:off x="923061" y="6089707"/>
            <a:ext cx="3433152" cy="54157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2</a:t>
            </a:r>
          </a:p>
        </p:txBody>
      </p:sp>
      <p:sp>
        <p:nvSpPr>
          <p:cNvPr id="40" name="Rectangle 39">
            <a:extLst>
              <a:ext uri="{FF2B5EF4-FFF2-40B4-BE49-F238E27FC236}">
                <a16:creationId xmlns:a16="http://schemas.microsoft.com/office/drawing/2014/main" id="{6DA89C9D-1180-4500-AFEF-3C844F0A5E00}"/>
              </a:ext>
            </a:extLst>
          </p:cNvPr>
          <p:cNvSpPr/>
          <p:nvPr/>
        </p:nvSpPr>
        <p:spPr bwMode="auto">
          <a:xfrm>
            <a:off x="5055631" y="1722200"/>
            <a:ext cx="1797824" cy="66859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Partner Admin Center</a:t>
            </a:r>
            <a:endParaRPr lang="en-US" sz="1200">
              <a:solidFill>
                <a:schemeClr val="bg1">
                  <a:lumMod val="50000"/>
                </a:schemeClr>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AC8172D-4134-47E8-8BF9-A19682DCB9D1}"/>
              </a:ext>
            </a:extLst>
          </p:cNvPr>
          <p:cNvSpPr/>
          <p:nvPr/>
        </p:nvSpPr>
        <p:spPr bwMode="auto">
          <a:xfrm>
            <a:off x="7775329" y="1073326"/>
            <a:ext cx="4076981" cy="3525494"/>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2</a:t>
            </a:r>
            <a:endParaRPr lang="en-US" sz="1600">
              <a:solidFill>
                <a:schemeClr val="tx1"/>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67D1A646-EDF1-4AAC-A0FB-90BA94E8AC13}"/>
              </a:ext>
            </a:extLst>
          </p:cNvPr>
          <p:cNvSpPr/>
          <p:nvPr/>
        </p:nvSpPr>
        <p:spPr bwMode="auto">
          <a:xfrm>
            <a:off x="9663715" y="2617367"/>
            <a:ext cx="2050522"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a:t>
            </a:r>
            <a:endParaRPr lang="en-US" sz="1200">
              <a:solidFill>
                <a:schemeClr val="bg1">
                  <a:lumMod val="50000"/>
                </a:schemeClr>
              </a:solidFill>
              <a:ea typeface="Segoe UI" pitchFamily="34" charset="0"/>
              <a:cs typeface="Segoe UI" pitchFamily="34" charset="0"/>
            </a:endParaRPr>
          </a:p>
        </p:txBody>
      </p:sp>
      <p:sp>
        <p:nvSpPr>
          <p:cNvPr id="60" name="Rectangle 59">
            <a:hlinkClick r:id="rId3"/>
            <a:extLst>
              <a:ext uri="{FF2B5EF4-FFF2-40B4-BE49-F238E27FC236}">
                <a16:creationId xmlns:a16="http://schemas.microsoft.com/office/drawing/2014/main" id="{DCEA68E7-8A4F-45C1-B917-0CF6E273971E}"/>
              </a:ext>
            </a:extLst>
          </p:cNvPr>
          <p:cNvSpPr/>
          <p:nvPr/>
        </p:nvSpPr>
        <p:spPr bwMode="auto">
          <a:xfrm>
            <a:off x="5063404" y="2566164"/>
            <a:ext cx="1797825" cy="52375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Azure Lighthouse</a:t>
            </a:r>
            <a:endParaRPr lang="en-US" sz="1200">
              <a:solidFill>
                <a:schemeClr val="bg1">
                  <a:lumMod val="50000"/>
                </a:schemeClr>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55C3DF5-3DE0-4216-999F-B30E5004F8F8}"/>
              </a:ext>
            </a:extLst>
          </p:cNvPr>
          <p:cNvSpPr/>
          <p:nvPr/>
        </p:nvSpPr>
        <p:spPr bwMode="auto">
          <a:xfrm>
            <a:off x="9660613" y="2215676"/>
            <a:ext cx="2050522"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Logic Apps</a:t>
            </a:r>
            <a:endParaRPr lang="en-US" sz="1200">
              <a:solidFill>
                <a:schemeClr val="bg1">
                  <a:lumMod val="50000"/>
                </a:schemeClr>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2ABA2091-6C81-454E-8304-B1D3AC9F77BB}"/>
              </a:ext>
            </a:extLst>
          </p:cNvPr>
          <p:cNvSpPr/>
          <p:nvPr/>
        </p:nvSpPr>
        <p:spPr bwMode="auto">
          <a:xfrm>
            <a:off x="5059736" y="3995318"/>
            <a:ext cx="1797823" cy="73340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Cross Workspace Incident View</a:t>
            </a:r>
            <a:endParaRPr lang="en-US" sz="1200">
              <a:solidFill>
                <a:schemeClr val="bg1">
                  <a:lumMod val="50000"/>
                </a:schemeClr>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09DE9E4D-0F85-49E2-A2EA-67C51002FEAF}"/>
              </a:ext>
            </a:extLst>
          </p:cNvPr>
          <p:cNvSpPr/>
          <p:nvPr/>
        </p:nvSpPr>
        <p:spPr bwMode="auto">
          <a:xfrm>
            <a:off x="9619665" y="3464209"/>
            <a:ext cx="2099085" cy="54923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3</a:t>
            </a:r>
          </a:p>
        </p:txBody>
      </p:sp>
      <p:sp>
        <p:nvSpPr>
          <p:cNvPr id="68" name="Rectangle 67">
            <a:extLst>
              <a:ext uri="{FF2B5EF4-FFF2-40B4-BE49-F238E27FC236}">
                <a16:creationId xmlns:a16="http://schemas.microsoft.com/office/drawing/2014/main" id="{BD14618F-D29C-44A6-A79D-B3850BE20797}"/>
              </a:ext>
            </a:extLst>
          </p:cNvPr>
          <p:cNvSpPr/>
          <p:nvPr/>
        </p:nvSpPr>
        <p:spPr bwMode="auto">
          <a:xfrm>
            <a:off x="7964956" y="1722198"/>
            <a:ext cx="1493255" cy="6666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PAL Registration</a:t>
            </a:r>
            <a:endParaRPr lang="en-US" sz="1200">
              <a:solidFill>
                <a:schemeClr val="bg1">
                  <a:lumMod val="50000"/>
                </a:schemeClr>
              </a:solidFill>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B8DE9F29-21DE-48EB-94EA-811C38330737}"/>
              </a:ext>
            </a:extLst>
          </p:cNvPr>
          <p:cNvCxnSpPr>
            <a:cxnSpLocks/>
            <a:stCxn id="8" idx="3"/>
            <a:endCxn id="52" idx="2"/>
          </p:cNvCxnSpPr>
          <p:nvPr/>
        </p:nvCxnSpPr>
        <p:spPr>
          <a:xfrm flipV="1">
            <a:off x="4356213" y="4461006"/>
            <a:ext cx="4410900" cy="189949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42D4CDB-F314-4523-9590-267FA9B7569E}"/>
              </a:ext>
            </a:extLst>
          </p:cNvPr>
          <p:cNvSpPr/>
          <p:nvPr/>
        </p:nvSpPr>
        <p:spPr bwMode="auto">
          <a:xfrm>
            <a:off x="8368118" y="3544941"/>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B2B</a:t>
            </a:r>
            <a:endParaRPr lang="en-US" sz="1200">
              <a:solidFill>
                <a:schemeClr val="bg1">
                  <a:lumMod val="50000"/>
                </a:schemeClr>
              </a:solidFill>
              <a:ea typeface="Segoe UI" pitchFamily="34" charset="0"/>
              <a:cs typeface="Segoe UI" pitchFamily="34" charset="0"/>
            </a:endParaRPr>
          </a:p>
        </p:txBody>
      </p:sp>
      <p:cxnSp>
        <p:nvCxnSpPr>
          <p:cNvPr id="73" name="Straight Arrow Connector 68">
            <a:extLst>
              <a:ext uri="{FF2B5EF4-FFF2-40B4-BE49-F238E27FC236}">
                <a16:creationId xmlns:a16="http://schemas.microsoft.com/office/drawing/2014/main" id="{E96FB49D-CF32-47AF-A00B-31FD09529101}"/>
              </a:ext>
            </a:extLst>
          </p:cNvPr>
          <p:cNvCxnSpPr>
            <a:cxnSpLocks/>
            <a:stCxn id="70" idx="3"/>
            <a:endCxn id="67" idx="1"/>
          </p:cNvCxnSpPr>
          <p:nvPr/>
        </p:nvCxnSpPr>
        <p:spPr>
          <a:xfrm>
            <a:off x="9158290" y="3734511"/>
            <a:ext cx="461375" cy="43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68">
            <a:extLst>
              <a:ext uri="{FF2B5EF4-FFF2-40B4-BE49-F238E27FC236}">
                <a16:creationId xmlns:a16="http://schemas.microsoft.com/office/drawing/2014/main" id="{3B78ADF9-944D-4250-9E44-259BD1B57557}"/>
              </a:ext>
            </a:extLst>
          </p:cNvPr>
          <p:cNvCxnSpPr>
            <a:cxnSpLocks/>
            <a:stCxn id="40" idx="3"/>
            <a:endCxn id="68" idx="1"/>
          </p:cNvCxnSpPr>
          <p:nvPr/>
        </p:nvCxnSpPr>
        <p:spPr>
          <a:xfrm flipV="1">
            <a:off x="6853455" y="2055542"/>
            <a:ext cx="1111501" cy="95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68">
            <a:extLst>
              <a:ext uri="{FF2B5EF4-FFF2-40B4-BE49-F238E27FC236}">
                <a16:creationId xmlns:a16="http://schemas.microsoft.com/office/drawing/2014/main" id="{C54DC5A7-9DE1-4E62-9D6F-71A818D12770}"/>
              </a:ext>
            </a:extLst>
          </p:cNvPr>
          <p:cNvCxnSpPr>
            <a:cxnSpLocks/>
            <a:stCxn id="63" idx="3"/>
            <a:endCxn id="31" idx="1"/>
          </p:cNvCxnSpPr>
          <p:nvPr/>
        </p:nvCxnSpPr>
        <p:spPr>
          <a:xfrm flipV="1">
            <a:off x="6857559" y="3197537"/>
            <a:ext cx="2804643" cy="116448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68">
            <a:extLst>
              <a:ext uri="{FF2B5EF4-FFF2-40B4-BE49-F238E27FC236}">
                <a16:creationId xmlns:a16="http://schemas.microsoft.com/office/drawing/2014/main" id="{7F1B6B12-B8E3-4918-B9C0-4ADDEAAB0703}"/>
              </a:ext>
            </a:extLst>
          </p:cNvPr>
          <p:cNvCxnSpPr>
            <a:cxnSpLocks/>
            <a:stCxn id="60" idx="3"/>
            <a:endCxn id="50" idx="1"/>
          </p:cNvCxnSpPr>
          <p:nvPr/>
        </p:nvCxnSpPr>
        <p:spPr>
          <a:xfrm>
            <a:off x="6861229" y="2828041"/>
            <a:ext cx="914100" cy="8032"/>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A7E73CC-6CFC-47F0-A976-AFF2E2FBF9BF}"/>
              </a:ext>
            </a:extLst>
          </p:cNvPr>
          <p:cNvSpPr/>
          <p:nvPr/>
        </p:nvSpPr>
        <p:spPr bwMode="auto">
          <a:xfrm>
            <a:off x="9662202" y="3023580"/>
            <a:ext cx="2050522"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 Analytics</a:t>
            </a:r>
            <a:endParaRPr lang="en-US" sz="1200">
              <a:solidFill>
                <a:schemeClr val="bg1">
                  <a:lumMod val="50000"/>
                </a:schemeClr>
              </a:solidFill>
              <a:ea typeface="Segoe UI" pitchFamily="34" charset="0"/>
              <a:cs typeface="Segoe UI" pitchFamily="34" charset="0"/>
            </a:endParaRPr>
          </a:p>
        </p:txBody>
      </p:sp>
      <p:cxnSp>
        <p:nvCxnSpPr>
          <p:cNvPr id="36" name="Straight Arrow Connector 68">
            <a:extLst>
              <a:ext uri="{FF2B5EF4-FFF2-40B4-BE49-F238E27FC236}">
                <a16:creationId xmlns:a16="http://schemas.microsoft.com/office/drawing/2014/main" id="{0B14CEAD-9D66-419C-A0E7-3FDC17DFF843}"/>
              </a:ext>
            </a:extLst>
          </p:cNvPr>
          <p:cNvCxnSpPr>
            <a:cxnSpLocks/>
          </p:cNvCxnSpPr>
          <p:nvPr/>
        </p:nvCxnSpPr>
        <p:spPr>
          <a:xfrm flipV="1">
            <a:off x="7398755" y="618247"/>
            <a:ext cx="12700" cy="6111517"/>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63CABC-7EB7-4040-AF5E-9627324A313B}"/>
              </a:ext>
            </a:extLst>
          </p:cNvPr>
          <p:cNvSpPr/>
          <p:nvPr/>
        </p:nvSpPr>
        <p:spPr>
          <a:xfrm>
            <a:off x="6161679" y="619777"/>
            <a:ext cx="1004506" cy="400110"/>
          </a:xfrm>
          <a:prstGeom prst="rect">
            <a:avLst/>
          </a:prstGeom>
        </p:spPr>
        <p:txBody>
          <a:bodyPr wrap="none">
            <a:spAutoFit/>
          </a:bodyPr>
          <a:lstStyle/>
          <a:p>
            <a:r>
              <a:rPr lang="en-US" sz="2000">
                <a:solidFill>
                  <a:srgbClr val="4078CC"/>
                </a:solidFill>
                <a:ea typeface="Segoe UI" pitchFamily="34" charset="0"/>
                <a:cs typeface="Segoe UI" pitchFamily="34" charset="0"/>
              </a:rPr>
              <a:t>Partner</a:t>
            </a:r>
            <a:endParaRPr lang="en-US">
              <a:solidFill>
                <a:srgbClr val="4078CC"/>
              </a:solidFill>
            </a:endParaRPr>
          </a:p>
        </p:txBody>
      </p:sp>
      <p:sp>
        <p:nvSpPr>
          <p:cNvPr id="41" name="Rectangle 40">
            <a:extLst>
              <a:ext uri="{FF2B5EF4-FFF2-40B4-BE49-F238E27FC236}">
                <a16:creationId xmlns:a16="http://schemas.microsoft.com/office/drawing/2014/main" id="{E989B4D6-DFC2-4921-8D09-B8453513F62C}"/>
              </a:ext>
            </a:extLst>
          </p:cNvPr>
          <p:cNvSpPr/>
          <p:nvPr/>
        </p:nvSpPr>
        <p:spPr>
          <a:xfrm>
            <a:off x="7648159" y="616194"/>
            <a:ext cx="1279133" cy="400110"/>
          </a:xfrm>
          <a:prstGeom prst="rect">
            <a:avLst/>
          </a:prstGeom>
        </p:spPr>
        <p:txBody>
          <a:bodyPr wrap="none">
            <a:spAutoFit/>
          </a:bodyPr>
          <a:lstStyle/>
          <a:p>
            <a:r>
              <a:rPr lang="en-US" sz="2000">
                <a:solidFill>
                  <a:srgbClr val="4078CC"/>
                </a:solidFill>
                <a:ea typeface="Segoe UI" pitchFamily="34" charset="0"/>
                <a:cs typeface="Segoe UI" pitchFamily="34" charset="0"/>
              </a:rPr>
              <a:t>Customer</a:t>
            </a:r>
            <a:endParaRPr lang="en-US">
              <a:solidFill>
                <a:srgbClr val="4078CC"/>
              </a:solidFill>
            </a:endParaRPr>
          </a:p>
        </p:txBody>
      </p:sp>
      <p:sp>
        <p:nvSpPr>
          <p:cNvPr id="43" name="Rectangle 42">
            <a:extLst>
              <a:ext uri="{FF2B5EF4-FFF2-40B4-BE49-F238E27FC236}">
                <a16:creationId xmlns:a16="http://schemas.microsoft.com/office/drawing/2014/main" id="{363BA4B4-2D8F-4B8E-9A5A-7BFB8B86638C}"/>
              </a:ext>
            </a:extLst>
          </p:cNvPr>
          <p:cNvSpPr/>
          <p:nvPr/>
        </p:nvSpPr>
        <p:spPr bwMode="auto">
          <a:xfrm>
            <a:off x="5055630" y="3284519"/>
            <a:ext cx="1797825" cy="52375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 API</a:t>
            </a:r>
            <a:endParaRPr lang="en-US" sz="1200">
              <a:solidFill>
                <a:schemeClr val="bg1">
                  <a:lumMod val="50000"/>
                </a:schemeClr>
              </a:solidFill>
              <a:ea typeface="Segoe UI" pitchFamily="34" charset="0"/>
              <a:cs typeface="Segoe UI" pitchFamily="34" charset="0"/>
            </a:endParaRPr>
          </a:p>
        </p:txBody>
      </p:sp>
      <p:cxnSp>
        <p:nvCxnSpPr>
          <p:cNvPr id="44" name="Straight Arrow Connector 68">
            <a:extLst>
              <a:ext uri="{FF2B5EF4-FFF2-40B4-BE49-F238E27FC236}">
                <a16:creationId xmlns:a16="http://schemas.microsoft.com/office/drawing/2014/main" id="{996CA40B-A888-44B4-9B74-C06C55E1B88C}"/>
              </a:ext>
            </a:extLst>
          </p:cNvPr>
          <p:cNvCxnSpPr>
            <a:cxnSpLocks/>
            <a:stCxn id="43" idx="3"/>
            <a:endCxn id="51" idx="1"/>
          </p:cNvCxnSpPr>
          <p:nvPr/>
        </p:nvCxnSpPr>
        <p:spPr>
          <a:xfrm flipV="1">
            <a:off x="6853455" y="2791324"/>
            <a:ext cx="2810260" cy="755072"/>
          </a:xfrm>
          <a:prstGeom prst="bentConnector3">
            <a:avLst>
              <a:gd name="adj1" fmla="val 4159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337672B-5EFA-4606-90A6-EAB981B4AC02}"/>
              </a:ext>
            </a:extLst>
          </p:cNvPr>
          <p:cNvSpPr/>
          <p:nvPr/>
        </p:nvSpPr>
        <p:spPr bwMode="auto">
          <a:xfrm>
            <a:off x="2030371" y="5494164"/>
            <a:ext cx="1225500" cy="32466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PIM</a:t>
            </a:r>
            <a:endParaRPr lang="en-US" sz="1200">
              <a:solidFill>
                <a:schemeClr val="bg1">
                  <a:lumMod val="50000"/>
                </a:schemeClr>
              </a:solidFill>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A6EF2431-BB02-4D26-9D63-BFFED354343F}"/>
              </a:ext>
            </a:extLst>
          </p:cNvPr>
          <p:cNvCxnSpPr>
            <a:cxnSpLocks/>
            <a:stCxn id="8" idx="0"/>
            <a:endCxn id="45" idx="2"/>
          </p:cNvCxnSpPr>
          <p:nvPr/>
        </p:nvCxnSpPr>
        <p:spPr>
          <a:xfrm flipV="1">
            <a:off x="2639637" y="5818824"/>
            <a:ext cx="3484" cy="27088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F2A12E2-1105-4941-8AD3-03392F1642A4}"/>
              </a:ext>
            </a:extLst>
          </p:cNvPr>
          <p:cNvSpPr/>
          <p:nvPr/>
        </p:nvSpPr>
        <p:spPr bwMode="auto">
          <a:xfrm>
            <a:off x="8372027" y="4081866"/>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CA</a:t>
            </a:r>
            <a:endParaRPr lang="en-US" sz="1200">
              <a:solidFill>
                <a:schemeClr val="bg1">
                  <a:lumMod val="50000"/>
                </a:schemeClr>
              </a:solidFill>
              <a:ea typeface="Segoe UI" pitchFamily="34" charset="0"/>
              <a:cs typeface="Segoe UI" pitchFamily="34" charset="0"/>
            </a:endParaRPr>
          </a:p>
        </p:txBody>
      </p:sp>
      <p:cxnSp>
        <p:nvCxnSpPr>
          <p:cNvPr id="54" name="Straight Arrow Connector 68">
            <a:extLst>
              <a:ext uri="{FF2B5EF4-FFF2-40B4-BE49-F238E27FC236}">
                <a16:creationId xmlns:a16="http://schemas.microsoft.com/office/drawing/2014/main" id="{971F0F40-774C-4607-B662-AED16D0F36C8}"/>
              </a:ext>
            </a:extLst>
          </p:cNvPr>
          <p:cNvCxnSpPr>
            <a:cxnSpLocks/>
            <a:stCxn id="52" idx="0"/>
            <a:endCxn id="70" idx="2"/>
          </p:cNvCxnSpPr>
          <p:nvPr/>
        </p:nvCxnSpPr>
        <p:spPr>
          <a:xfrm rot="16200000" flipV="1">
            <a:off x="8686267" y="4001019"/>
            <a:ext cx="157785" cy="390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C840D84-690F-4C1E-A8A8-6F2F36AF12DD}"/>
              </a:ext>
            </a:extLst>
          </p:cNvPr>
          <p:cNvSpPr/>
          <p:nvPr/>
        </p:nvSpPr>
        <p:spPr bwMode="auto">
          <a:xfrm>
            <a:off x="2803210" y="4308793"/>
            <a:ext cx="2050183"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 Analytics</a:t>
            </a:r>
            <a:endParaRPr lang="en-US" sz="1200">
              <a:solidFill>
                <a:schemeClr val="bg1">
                  <a:lumMod val="50000"/>
                </a:schemeClr>
              </a:soli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C6BF96EA-DAE5-4487-89E2-7B2FBE1B2A7C}"/>
              </a:ext>
            </a:extLst>
          </p:cNvPr>
          <p:cNvSpPr/>
          <p:nvPr/>
        </p:nvSpPr>
        <p:spPr bwMode="auto">
          <a:xfrm>
            <a:off x="2803210" y="3913837"/>
            <a:ext cx="2050183"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a:t>
            </a:r>
            <a:endParaRPr lang="en-US" sz="1200">
              <a:solidFill>
                <a:schemeClr val="bg1">
                  <a:lumMod val="50000"/>
                </a:schemeClr>
              </a:soli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D94AED7B-2B86-48C6-8745-3A7AFAC59317}"/>
              </a:ext>
            </a:extLst>
          </p:cNvPr>
          <p:cNvGrpSpPr/>
          <p:nvPr/>
        </p:nvGrpSpPr>
        <p:grpSpPr>
          <a:xfrm>
            <a:off x="2728998" y="3274874"/>
            <a:ext cx="2194323" cy="1502535"/>
            <a:chOff x="2898359" y="3695672"/>
            <a:chExt cx="2077832" cy="1081737"/>
          </a:xfrm>
        </p:grpSpPr>
        <p:sp>
          <p:nvSpPr>
            <p:cNvPr id="53" name="Rectangle 52">
              <a:extLst>
                <a:ext uri="{FF2B5EF4-FFF2-40B4-BE49-F238E27FC236}">
                  <a16:creationId xmlns:a16="http://schemas.microsoft.com/office/drawing/2014/main" id="{C239F36F-58F3-4756-9AE5-2469DCFAF770}"/>
                </a:ext>
              </a:extLst>
            </p:cNvPr>
            <p:cNvSpPr/>
            <p:nvPr/>
          </p:nvSpPr>
          <p:spPr bwMode="auto">
            <a:xfrm>
              <a:off x="2898359" y="3740521"/>
              <a:ext cx="2077832" cy="1036888"/>
            </a:xfrm>
            <a:prstGeom prst="rect">
              <a:avLst/>
            </a:prstGeom>
            <a:no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84BAD3E5-EE32-4896-B8BC-6AA0CEE7EB67}"/>
                </a:ext>
              </a:extLst>
            </p:cNvPr>
            <p:cNvSpPr/>
            <p:nvPr/>
          </p:nvSpPr>
          <p:spPr bwMode="auto">
            <a:xfrm>
              <a:off x="2983166" y="3695672"/>
              <a:ext cx="798259" cy="8060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0000"/>
                  </a:solidFill>
                  <a:ea typeface="Segoe UI" pitchFamily="34" charset="0"/>
                  <a:cs typeface="Segoe UI" pitchFamily="34" charset="0"/>
                </a:rPr>
                <a:t>Optional</a:t>
              </a:r>
              <a:endParaRPr lang="en-US" sz="1050">
                <a:solidFill>
                  <a:srgbClr val="FF0000"/>
                </a:soli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2F2DEBC3-9C4D-4F39-BECB-752E7F0F8350}"/>
              </a:ext>
            </a:extLst>
          </p:cNvPr>
          <p:cNvSpPr/>
          <p:nvPr/>
        </p:nvSpPr>
        <p:spPr bwMode="auto">
          <a:xfrm>
            <a:off x="3087869" y="1754199"/>
            <a:ext cx="1662805" cy="50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CI/CD Pipeline</a:t>
            </a:r>
            <a:endParaRPr lang="en-US" sz="1200">
              <a:solidFill>
                <a:schemeClr val="bg1">
                  <a:lumMod val="50000"/>
                </a:schemeClr>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B692C863-7262-4F91-85B8-48FFC3EC3412}"/>
              </a:ext>
            </a:extLst>
          </p:cNvPr>
          <p:cNvSpPr/>
          <p:nvPr/>
        </p:nvSpPr>
        <p:spPr bwMode="auto">
          <a:xfrm>
            <a:off x="3087869" y="2329088"/>
            <a:ext cx="1662805" cy="40011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Workbooks</a:t>
            </a:r>
            <a:endParaRPr lang="en-US" sz="1200">
              <a:solidFill>
                <a:schemeClr val="bg1">
                  <a:lumMod val="50000"/>
                </a:schemeClr>
              </a:solidFill>
              <a:ea typeface="Segoe UI" pitchFamily="34" charset="0"/>
              <a:cs typeface="Segoe UI" pitchFamily="34" charset="0"/>
            </a:endParaRPr>
          </a:p>
        </p:txBody>
      </p:sp>
      <p:sp>
        <p:nvSpPr>
          <p:cNvPr id="58" name="Rectangle 57">
            <a:hlinkClick r:id="rId4"/>
            <a:extLst>
              <a:ext uri="{FF2B5EF4-FFF2-40B4-BE49-F238E27FC236}">
                <a16:creationId xmlns:a16="http://schemas.microsoft.com/office/drawing/2014/main" id="{242B7498-6192-4A15-868F-5CAC37E984D6}"/>
              </a:ext>
            </a:extLst>
          </p:cNvPr>
          <p:cNvSpPr/>
          <p:nvPr/>
        </p:nvSpPr>
        <p:spPr bwMode="auto">
          <a:xfrm>
            <a:off x="2803210" y="3515101"/>
            <a:ext cx="2050183"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Logic Apps</a:t>
            </a:r>
            <a:endParaRPr lang="en-US" sz="1200">
              <a:solidFill>
                <a:schemeClr val="bg1">
                  <a:lumMod val="50000"/>
                </a:schemeClr>
              </a:solidFill>
              <a:ea typeface="Segoe UI" pitchFamily="34" charset="0"/>
              <a:cs typeface="Segoe UI" pitchFamily="34" charset="0"/>
            </a:endParaRPr>
          </a:p>
        </p:txBody>
      </p:sp>
      <p:sp>
        <p:nvSpPr>
          <p:cNvPr id="5" name="Rectangle 4">
            <a:hlinkClick r:id="rId4"/>
            <a:extLst>
              <a:ext uri="{FF2B5EF4-FFF2-40B4-BE49-F238E27FC236}">
                <a16:creationId xmlns:a16="http://schemas.microsoft.com/office/drawing/2014/main" id="{3C51D148-0807-4DD6-BE19-C595767D863D}"/>
              </a:ext>
            </a:extLst>
          </p:cNvPr>
          <p:cNvSpPr/>
          <p:nvPr/>
        </p:nvSpPr>
        <p:spPr bwMode="auto">
          <a:xfrm>
            <a:off x="3089641" y="2839476"/>
            <a:ext cx="1661033"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Protected IP</a:t>
            </a:r>
            <a:endParaRPr lang="en-US" sz="120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35908906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575770-A730-10BA-B0E0-2FFEB5766ABA}"/>
              </a:ext>
            </a:extLst>
          </p:cNvPr>
          <p:cNvPicPr>
            <a:picLocks noChangeAspect="1"/>
          </p:cNvPicPr>
          <p:nvPr/>
        </p:nvPicPr>
        <p:blipFill>
          <a:blip r:embed="rId3"/>
          <a:stretch>
            <a:fillRect/>
          </a:stretch>
        </p:blipFill>
        <p:spPr>
          <a:xfrm>
            <a:off x="113016" y="1548654"/>
            <a:ext cx="9274977" cy="4630598"/>
          </a:xfrm>
          <a:prstGeom prst="rect">
            <a:avLst/>
          </a:prstGeom>
        </p:spPr>
      </p:pic>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6210863" cy="710908"/>
          </a:xfrm>
        </p:spPr>
        <p:txBody>
          <a:bodyPr anchor="t"/>
          <a:lstStyle/>
          <a:p>
            <a:r>
              <a:rPr lang="en-US" sz="3264"/>
              <a:t>Microsoft Sentinel for MSSP</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161852"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Reference Architecture</a:t>
            </a:r>
          </a:p>
        </p:txBody>
      </p:sp>
      <p:sp>
        <p:nvSpPr>
          <p:cNvPr id="36" name="Rectangle 35">
            <a:extLst>
              <a:ext uri="{FF2B5EF4-FFF2-40B4-BE49-F238E27FC236}">
                <a16:creationId xmlns:a16="http://schemas.microsoft.com/office/drawing/2014/main" id="{2160AD99-2DC8-4F43-BA6E-9FD11CB48464}"/>
              </a:ext>
            </a:extLst>
          </p:cNvPr>
          <p:cNvSpPr/>
          <p:nvPr/>
        </p:nvSpPr>
        <p:spPr bwMode="auto">
          <a:xfrm>
            <a:off x="10354038" y="2231241"/>
            <a:ext cx="1694893"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On-premises</a:t>
            </a:r>
          </a:p>
        </p:txBody>
      </p:sp>
      <p:sp>
        <p:nvSpPr>
          <p:cNvPr id="37" name="Rectangle 36">
            <a:extLst>
              <a:ext uri="{FF2B5EF4-FFF2-40B4-BE49-F238E27FC236}">
                <a16:creationId xmlns:a16="http://schemas.microsoft.com/office/drawing/2014/main" id="{397B3260-87B1-4753-83D2-24076A9C8905}"/>
              </a:ext>
            </a:extLst>
          </p:cNvPr>
          <p:cNvSpPr/>
          <p:nvPr/>
        </p:nvSpPr>
        <p:spPr bwMode="auto">
          <a:xfrm>
            <a:off x="10354037" y="2771560"/>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Azure Subscriptions</a:t>
            </a:r>
          </a:p>
        </p:txBody>
      </p:sp>
      <p:sp>
        <p:nvSpPr>
          <p:cNvPr id="38" name="Rectangle 37">
            <a:extLst>
              <a:ext uri="{FF2B5EF4-FFF2-40B4-BE49-F238E27FC236}">
                <a16:creationId xmlns:a16="http://schemas.microsoft.com/office/drawing/2014/main" id="{46DC621C-E979-4DF5-8D5B-E23F07B81B99}"/>
              </a:ext>
            </a:extLst>
          </p:cNvPr>
          <p:cNvSpPr/>
          <p:nvPr/>
        </p:nvSpPr>
        <p:spPr bwMode="auto">
          <a:xfrm>
            <a:off x="10354037" y="3291713"/>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Office 365</a:t>
            </a:r>
          </a:p>
        </p:txBody>
      </p:sp>
      <p:sp>
        <p:nvSpPr>
          <p:cNvPr id="39" name="Rectangle 38">
            <a:extLst>
              <a:ext uri="{FF2B5EF4-FFF2-40B4-BE49-F238E27FC236}">
                <a16:creationId xmlns:a16="http://schemas.microsoft.com/office/drawing/2014/main" id="{A919BD73-5C88-4F4D-9ED5-22239614AD0F}"/>
              </a:ext>
            </a:extLst>
          </p:cNvPr>
          <p:cNvSpPr/>
          <p:nvPr/>
        </p:nvSpPr>
        <p:spPr bwMode="auto">
          <a:xfrm>
            <a:off x="10354037" y="4141547"/>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Other Cloud Services</a:t>
            </a:r>
          </a:p>
        </p:txBody>
      </p:sp>
      <p:cxnSp>
        <p:nvCxnSpPr>
          <p:cNvPr id="41" name="Straight Arrow Connector 68">
            <a:extLst>
              <a:ext uri="{FF2B5EF4-FFF2-40B4-BE49-F238E27FC236}">
                <a16:creationId xmlns:a16="http://schemas.microsoft.com/office/drawing/2014/main" id="{3C561D32-9236-4684-A06B-5A8A41D50055}"/>
              </a:ext>
            </a:extLst>
          </p:cNvPr>
          <p:cNvCxnSpPr>
            <a:cxnSpLocks/>
            <a:stCxn id="36" idx="1"/>
            <a:endCxn id="13" idx="3"/>
          </p:cNvCxnSpPr>
          <p:nvPr/>
        </p:nvCxnSpPr>
        <p:spPr>
          <a:xfrm rot="10800000" flipV="1">
            <a:off x="10014894" y="2454386"/>
            <a:ext cx="339144" cy="12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68">
            <a:extLst>
              <a:ext uri="{FF2B5EF4-FFF2-40B4-BE49-F238E27FC236}">
                <a16:creationId xmlns:a16="http://schemas.microsoft.com/office/drawing/2014/main" id="{489D492F-5EBE-460E-996D-F5773BDC302E}"/>
              </a:ext>
            </a:extLst>
          </p:cNvPr>
          <p:cNvCxnSpPr>
            <a:cxnSpLocks/>
            <a:stCxn id="37" idx="1"/>
          </p:cNvCxnSpPr>
          <p:nvPr/>
        </p:nvCxnSpPr>
        <p:spPr>
          <a:xfrm rot="10800000" flipV="1">
            <a:off x="8792013" y="2994706"/>
            <a:ext cx="1562024" cy="44628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68">
            <a:extLst>
              <a:ext uri="{FF2B5EF4-FFF2-40B4-BE49-F238E27FC236}">
                <a16:creationId xmlns:a16="http://schemas.microsoft.com/office/drawing/2014/main" id="{A6844E58-463E-4025-87EE-6C478F5EDD82}"/>
              </a:ext>
            </a:extLst>
          </p:cNvPr>
          <p:cNvCxnSpPr>
            <a:cxnSpLocks/>
            <a:stCxn id="38" idx="1"/>
          </p:cNvCxnSpPr>
          <p:nvPr/>
        </p:nvCxnSpPr>
        <p:spPr>
          <a:xfrm rot="10800000">
            <a:off x="8792013" y="3440997"/>
            <a:ext cx="1562024" cy="7386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68">
            <a:extLst>
              <a:ext uri="{FF2B5EF4-FFF2-40B4-BE49-F238E27FC236}">
                <a16:creationId xmlns:a16="http://schemas.microsoft.com/office/drawing/2014/main" id="{01870E12-9532-4C90-9B10-68920D08FD4A}"/>
              </a:ext>
            </a:extLst>
          </p:cNvPr>
          <p:cNvCxnSpPr>
            <a:cxnSpLocks/>
          </p:cNvCxnSpPr>
          <p:nvPr/>
        </p:nvCxnSpPr>
        <p:spPr>
          <a:xfrm rot="10800000">
            <a:off x="8792013" y="3440996"/>
            <a:ext cx="1562026" cy="9236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5C1584C-A849-4EE1-B2E2-01291C1C8162}"/>
              </a:ext>
            </a:extLst>
          </p:cNvPr>
          <p:cNvSpPr/>
          <p:nvPr/>
        </p:nvSpPr>
        <p:spPr bwMode="auto">
          <a:xfrm>
            <a:off x="9171939" y="2284682"/>
            <a:ext cx="842955" cy="34200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Syslog</a:t>
            </a:r>
            <a:endParaRPr lang="en-US" sz="1000">
              <a:solidFill>
                <a:schemeClr val="bg1">
                  <a:lumMod val="50000"/>
                </a:schemeClr>
              </a:solidFill>
              <a:ea typeface="Segoe UI" pitchFamily="34" charset="0"/>
              <a:cs typeface="Segoe UI" pitchFamily="34" charset="0"/>
            </a:endParaRPr>
          </a:p>
        </p:txBody>
      </p:sp>
      <p:cxnSp>
        <p:nvCxnSpPr>
          <p:cNvPr id="19" name="Straight Arrow Connector 68">
            <a:extLst>
              <a:ext uri="{FF2B5EF4-FFF2-40B4-BE49-F238E27FC236}">
                <a16:creationId xmlns:a16="http://schemas.microsoft.com/office/drawing/2014/main" id="{CE56C966-5589-4164-AC75-434D8349029F}"/>
              </a:ext>
            </a:extLst>
          </p:cNvPr>
          <p:cNvCxnSpPr>
            <a:cxnSpLocks/>
          </p:cNvCxnSpPr>
          <p:nvPr/>
        </p:nvCxnSpPr>
        <p:spPr>
          <a:xfrm rot="5400000">
            <a:off x="8775241" y="2643460"/>
            <a:ext cx="814304" cy="780764"/>
          </a:xfrm>
          <a:prstGeom prst="bentConnector3">
            <a:avLst>
              <a:gd name="adj1" fmla="val 10010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1601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3" name="Straight Connector 132">
            <a:extLst>
              <a:ext uri="{FF2B5EF4-FFF2-40B4-BE49-F238E27FC236}">
                <a16:creationId xmlns:a16="http://schemas.microsoft.com/office/drawing/2014/main" id="{AC36F9B7-31DA-41B2-944D-51AF739A9C7F}"/>
              </a:ext>
            </a:extLst>
          </p:cNvPr>
          <p:cNvCxnSpPr>
            <a:cxnSpLocks/>
            <a:endCxn id="134" idx="0"/>
          </p:cNvCxnSpPr>
          <p:nvPr/>
        </p:nvCxnSpPr>
        <p:spPr>
          <a:xfrm>
            <a:off x="11152943" y="2479811"/>
            <a:ext cx="0" cy="25024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2F8F42E-C3A2-4ACB-9C95-F6797692B7C8}"/>
              </a:ext>
            </a:extLst>
          </p:cNvPr>
          <p:cNvSpPr/>
          <p:nvPr/>
        </p:nvSpPr>
        <p:spPr bwMode="auto">
          <a:xfrm>
            <a:off x="179963" y="4432074"/>
            <a:ext cx="1806927" cy="202350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Customer Internal IT</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Corporate Tenants</a:t>
            </a:r>
            <a:br>
              <a:rPr lang="en-US" sz="1100">
                <a:solidFill>
                  <a:schemeClr val="bg1">
                    <a:lumMod val="50000"/>
                  </a:schemeClr>
                </a:solidFill>
                <a:ea typeface="Segoe UI" pitchFamily="34" charset="0"/>
                <a:cs typeface="Segoe UI" pitchFamily="34" charset="0"/>
              </a:rPr>
            </a:br>
            <a:r>
              <a:rPr lang="en-US" sz="1100">
                <a:solidFill>
                  <a:schemeClr val="bg1">
                    <a:lumMod val="50000"/>
                  </a:schemeClr>
                </a:solidFill>
                <a:ea typeface="Segoe UI" pitchFamily="34" charset="0"/>
                <a:cs typeface="Segoe UI" pitchFamily="34" charset="0"/>
              </a:rPr>
              <a:t> &amp; Subscriptions…</a:t>
            </a:r>
            <a:endParaRPr lang="en-US" sz="11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7265013" cy="710908"/>
          </a:xfrm>
        </p:spPr>
        <p:txBody>
          <a:bodyPr anchor="t"/>
          <a:lstStyle/>
          <a:p>
            <a:r>
              <a:rPr lang="en-US" sz="3264"/>
              <a:t>SOC Architecture for Complex Customer</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4721684"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Multiple Microsoft Sentinel Instances</a:t>
            </a:r>
          </a:p>
        </p:txBody>
      </p:sp>
      <p:sp>
        <p:nvSpPr>
          <p:cNvPr id="17" name="Rectangle 16">
            <a:extLst>
              <a:ext uri="{FF2B5EF4-FFF2-40B4-BE49-F238E27FC236}">
                <a16:creationId xmlns:a16="http://schemas.microsoft.com/office/drawing/2014/main" id="{AC25B733-738D-4254-B746-33FE819FAC0A}"/>
              </a:ext>
            </a:extLst>
          </p:cNvPr>
          <p:cNvSpPr/>
          <p:nvPr/>
        </p:nvSpPr>
        <p:spPr bwMode="auto">
          <a:xfrm>
            <a:off x="2468048" y="1663286"/>
            <a:ext cx="1806927" cy="255628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SOC Collaboration</a:t>
            </a:r>
          </a:p>
          <a:p>
            <a:pPr algn="ctr" defTabSz="932472" fontAlgn="base">
              <a:lnSpc>
                <a:spcPct val="90000"/>
              </a:lnSpc>
              <a:spcBef>
                <a:spcPct val="0"/>
              </a:spcBef>
              <a:spcAft>
                <a:spcPct val="0"/>
              </a:spcAft>
            </a:pPr>
            <a:r>
              <a:rPr lang="en-US" sz="1100">
                <a:solidFill>
                  <a:schemeClr val="bg1">
                    <a:lumMod val="50000"/>
                  </a:schemeClr>
                </a:solidFill>
                <a:cs typeface="Segoe UI" pitchFamily="34" charset="0"/>
              </a:rPr>
              <a:t>M365 Subscription</a:t>
            </a:r>
          </a:p>
        </p:txBody>
      </p:sp>
      <p:sp>
        <p:nvSpPr>
          <p:cNvPr id="18" name="Rectangle 17">
            <a:extLst>
              <a:ext uri="{FF2B5EF4-FFF2-40B4-BE49-F238E27FC236}">
                <a16:creationId xmlns:a16="http://schemas.microsoft.com/office/drawing/2014/main" id="{8C3697AA-31F6-45AA-BF97-B2255C14FB1B}"/>
              </a:ext>
            </a:extLst>
          </p:cNvPr>
          <p:cNvSpPr/>
          <p:nvPr/>
        </p:nvSpPr>
        <p:spPr bwMode="auto">
          <a:xfrm>
            <a:off x="4853953" y="1650769"/>
            <a:ext cx="2066757" cy="402992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Global SOC Operations</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Azure Subscription 1</a:t>
            </a:r>
            <a:endParaRPr lang="en-US" sz="1100">
              <a:solidFill>
                <a:schemeClr val="tx1"/>
              </a:solidFill>
              <a:ea typeface="Segoe UI" pitchFamily="34" charset="0"/>
              <a:cs typeface="Segoe UI" pitchFamily="34" charset="0"/>
            </a:endParaRPr>
          </a:p>
        </p:txBody>
      </p:sp>
      <p:cxnSp>
        <p:nvCxnSpPr>
          <p:cNvPr id="51" name="Straight Arrow Connector 68">
            <a:extLst>
              <a:ext uri="{FF2B5EF4-FFF2-40B4-BE49-F238E27FC236}">
                <a16:creationId xmlns:a16="http://schemas.microsoft.com/office/drawing/2014/main" id="{01642EE3-0BB9-458C-ADBD-16A082802109}"/>
              </a:ext>
            </a:extLst>
          </p:cNvPr>
          <p:cNvCxnSpPr>
            <a:cxnSpLocks/>
          </p:cNvCxnSpPr>
          <p:nvPr/>
        </p:nvCxnSpPr>
        <p:spPr>
          <a:xfrm flipH="1" flipV="1">
            <a:off x="9830713" y="1156128"/>
            <a:ext cx="9825" cy="5764169"/>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C6644C0E-EBAC-4507-91CC-2D84D86DA691}"/>
              </a:ext>
            </a:extLst>
          </p:cNvPr>
          <p:cNvSpPr/>
          <p:nvPr/>
        </p:nvSpPr>
        <p:spPr>
          <a:xfrm>
            <a:off x="4816420" y="1248686"/>
            <a:ext cx="2363083" cy="338554"/>
          </a:xfrm>
          <a:prstGeom prst="rect">
            <a:avLst/>
          </a:prstGeom>
        </p:spPr>
        <p:txBody>
          <a:bodyPr wrap="none">
            <a:spAutoFit/>
          </a:bodyPr>
          <a:lstStyle/>
          <a:p>
            <a:r>
              <a:rPr lang="en-US" sz="1600">
                <a:solidFill>
                  <a:srgbClr val="4078CC"/>
                </a:solidFill>
                <a:ea typeface="Segoe UI" pitchFamily="34" charset="0"/>
                <a:cs typeface="Segoe UI" pitchFamily="34" charset="0"/>
              </a:rPr>
              <a:t>Global SOC Architecture</a:t>
            </a:r>
            <a:endParaRPr lang="en-US" sz="1600">
              <a:solidFill>
                <a:srgbClr val="4078CC"/>
              </a:solidFill>
            </a:endParaRPr>
          </a:p>
        </p:txBody>
      </p:sp>
      <p:sp>
        <p:nvSpPr>
          <p:cNvPr id="53" name="Rectangle 52">
            <a:extLst>
              <a:ext uri="{FF2B5EF4-FFF2-40B4-BE49-F238E27FC236}">
                <a16:creationId xmlns:a16="http://schemas.microsoft.com/office/drawing/2014/main" id="{87B9FB73-85EE-4CDC-B245-A57E88C259AE}"/>
              </a:ext>
            </a:extLst>
          </p:cNvPr>
          <p:cNvSpPr/>
          <p:nvPr/>
        </p:nvSpPr>
        <p:spPr>
          <a:xfrm>
            <a:off x="10043020" y="1240177"/>
            <a:ext cx="2156744" cy="338554"/>
          </a:xfrm>
          <a:prstGeom prst="rect">
            <a:avLst/>
          </a:prstGeom>
        </p:spPr>
        <p:txBody>
          <a:bodyPr wrap="none">
            <a:spAutoFit/>
          </a:bodyPr>
          <a:lstStyle/>
          <a:p>
            <a:r>
              <a:rPr lang="en-US" sz="1600">
                <a:solidFill>
                  <a:srgbClr val="4078CC"/>
                </a:solidFill>
                <a:ea typeface="Segoe UI" pitchFamily="34" charset="0"/>
                <a:cs typeface="Segoe UI" pitchFamily="34" charset="0"/>
              </a:rPr>
              <a:t>Regional SOC Tenants</a:t>
            </a:r>
            <a:endParaRPr lang="en-US" sz="1600">
              <a:solidFill>
                <a:srgbClr val="4078CC"/>
              </a:solidFill>
            </a:endParaRPr>
          </a:p>
        </p:txBody>
      </p:sp>
      <p:sp>
        <p:nvSpPr>
          <p:cNvPr id="12" name="Rectangle 11">
            <a:extLst>
              <a:ext uri="{FF2B5EF4-FFF2-40B4-BE49-F238E27FC236}">
                <a16:creationId xmlns:a16="http://schemas.microsoft.com/office/drawing/2014/main" id="{A5B7D065-2AD5-4F4F-9A1A-B7AC38B048CF}"/>
              </a:ext>
            </a:extLst>
          </p:cNvPr>
          <p:cNvSpPr/>
          <p:nvPr/>
        </p:nvSpPr>
        <p:spPr bwMode="auto">
          <a:xfrm>
            <a:off x="10392837" y="1968086"/>
            <a:ext cx="1806927" cy="58056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3F8EEA2-7476-40DB-A50D-C4A982FC9872}"/>
              </a:ext>
            </a:extLst>
          </p:cNvPr>
          <p:cNvSpPr/>
          <p:nvPr/>
        </p:nvSpPr>
        <p:spPr bwMode="auto">
          <a:xfrm>
            <a:off x="10240437" y="1815686"/>
            <a:ext cx="1806927" cy="58056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DB4ED6D1-9E97-412F-B5C1-C089D1FEFDCD}"/>
              </a:ext>
            </a:extLst>
          </p:cNvPr>
          <p:cNvSpPr/>
          <p:nvPr/>
        </p:nvSpPr>
        <p:spPr bwMode="auto">
          <a:xfrm>
            <a:off x="10088037" y="1663286"/>
            <a:ext cx="1806927" cy="58056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 Region 1</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Azure Subscription</a:t>
            </a:r>
            <a:endParaRPr lang="en-US" sz="1100">
              <a:solidFill>
                <a:schemeClr val="tx1"/>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4B04098-8E78-4213-ABF2-61C9B6EE0FAB}"/>
              </a:ext>
            </a:extLst>
          </p:cNvPr>
          <p:cNvSpPr/>
          <p:nvPr/>
        </p:nvSpPr>
        <p:spPr bwMode="auto">
          <a:xfrm>
            <a:off x="7346926" y="1657753"/>
            <a:ext cx="1806927" cy="115254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err="1">
                <a:solidFill>
                  <a:schemeClr val="tx1"/>
                </a:solidFill>
                <a:ea typeface="Segoe UI" pitchFamily="34" charset="0"/>
                <a:cs typeface="Segoe UI" pitchFamily="34" charset="0"/>
              </a:rPr>
              <a:t>ServiceNOW</a:t>
            </a:r>
            <a:endParaRPr lang="en-US" sz="110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100">
                <a:solidFill>
                  <a:schemeClr val="bg1">
                    <a:lumMod val="50000"/>
                  </a:schemeClr>
                </a:solidFill>
                <a:cs typeface="Segoe UI" pitchFamily="34" charset="0"/>
              </a:rPr>
              <a:t>SaaS Subscription</a:t>
            </a:r>
          </a:p>
        </p:txBody>
      </p:sp>
      <p:sp>
        <p:nvSpPr>
          <p:cNvPr id="29" name="Rectangle 28">
            <a:extLst>
              <a:ext uri="{FF2B5EF4-FFF2-40B4-BE49-F238E27FC236}">
                <a16:creationId xmlns:a16="http://schemas.microsoft.com/office/drawing/2014/main" id="{DA6C17F1-945C-4355-AB1F-120C52C74763}"/>
              </a:ext>
            </a:extLst>
          </p:cNvPr>
          <p:cNvSpPr/>
          <p:nvPr/>
        </p:nvSpPr>
        <p:spPr bwMode="auto">
          <a:xfrm>
            <a:off x="2612171" y="3185649"/>
            <a:ext cx="1511954"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Teams for secure</a:t>
            </a:r>
            <a:br>
              <a:rPr lang="en-US" sz="900">
                <a:solidFill>
                  <a:schemeClr val="bg1"/>
                </a:solidFill>
                <a:ea typeface="Segoe UI" pitchFamily="34" charset="0"/>
                <a:cs typeface="Segoe UI" pitchFamily="34" charset="0"/>
              </a:rPr>
            </a:br>
            <a:r>
              <a:rPr lang="en-US" sz="900">
                <a:solidFill>
                  <a:schemeClr val="bg1"/>
                </a:solidFill>
                <a:ea typeface="Segoe UI" pitchFamily="34" charset="0"/>
                <a:cs typeface="Segoe UI" pitchFamily="34" charset="0"/>
              </a:rPr>
              <a:t>SOC communications</a:t>
            </a:r>
            <a:endParaRPr lang="en-US" sz="700">
              <a:solidFill>
                <a:schemeClr val="bg1">
                  <a:lumMod val="50000"/>
                </a:schemeClr>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ED7E5293-8248-4AB8-B345-1D6C4B83D0F4}"/>
              </a:ext>
            </a:extLst>
          </p:cNvPr>
          <p:cNvSpPr/>
          <p:nvPr/>
        </p:nvSpPr>
        <p:spPr bwMode="auto">
          <a:xfrm>
            <a:off x="2611216" y="2631798"/>
            <a:ext cx="1511954" cy="495275"/>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SOC Identity</a:t>
            </a:r>
          </a:p>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Azure AD for IAM (</a:t>
            </a:r>
            <a:r>
              <a:rPr lang="en-US" sz="900" err="1">
                <a:solidFill>
                  <a:schemeClr val="bg1"/>
                </a:solidFill>
                <a:ea typeface="Segoe UI" pitchFamily="34" charset="0"/>
                <a:cs typeface="Segoe UI" pitchFamily="34" charset="0"/>
              </a:rPr>
              <a:t>passwordless</a:t>
            </a:r>
            <a:r>
              <a:rPr lang="en-US" sz="900">
                <a:solidFill>
                  <a:schemeClr val="bg1"/>
                </a:solidFill>
                <a:ea typeface="Segoe UI" pitchFamily="34" charset="0"/>
                <a:cs typeface="Segoe UI" pitchFamily="34" charset="0"/>
              </a:rPr>
              <a:t>)</a:t>
            </a:r>
            <a:endParaRPr lang="en-US" sz="700">
              <a:solidFill>
                <a:schemeClr val="bg1">
                  <a:lumMod val="50000"/>
                </a:schemeClr>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0BFB432-7E08-43DE-803A-E6749ACDCCB2}"/>
              </a:ext>
            </a:extLst>
          </p:cNvPr>
          <p:cNvSpPr/>
          <p:nvPr/>
        </p:nvSpPr>
        <p:spPr bwMode="auto">
          <a:xfrm>
            <a:off x="327449" y="5140497"/>
            <a:ext cx="1511954"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Corporate Office 365</a:t>
            </a:r>
          </a:p>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(email + collaboration)</a:t>
            </a:r>
            <a:endParaRPr lang="en-US" sz="700">
              <a:solidFill>
                <a:schemeClr val="bg1">
                  <a:lumMod val="50000"/>
                </a:schemeClr>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D90A9E7E-6C83-4618-BCF1-9C9A5F4FDC9E}"/>
              </a:ext>
            </a:extLst>
          </p:cNvPr>
          <p:cNvSpPr/>
          <p:nvPr/>
        </p:nvSpPr>
        <p:spPr bwMode="auto">
          <a:xfrm>
            <a:off x="327449" y="5527223"/>
            <a:ext cx="1511954"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Company Identity</a:t>
            </a:r>
            <a:endParaRPr lang="en-US" sz="700">
              <a:solidFill>
                <a:schemeClr val="bg1">
                  <a:lumMod val="50000"/>
                </a:schemeClr>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C4A94CFE-0928-463E-811F-F2CFCC089E46}"/>
              </a:ext>
            </a:extLst>
          </p:cNvPr>
          <p:cNvSpPr/>
          <p:nvPr/>
        </p:nvSpPr>
        <p:spPr bwMode="auto">
          <a:xfrm>
            <a:off x="327449" y="5920343"/>
            <a:ext cx="1511954"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Windows Virtual Desktop</a:t>
            </a:r>
            <a:endParaRPr lang="en-US" sz="700">
              <a:solidFill>
                <a:schemeClr val="bg1">
                  <a:lumMod val="50000"/>
                </a:schemeClr>
              </a:soli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8A6A283D-845D-40BC-89E2-F5EC8DD6AA97}"/>
              </a:ext>
            </a:extLst>
          </p:cNvPr>
          <p:cNvSpPr/>
          <p:nvPr/>
        </p:nvSpPr>
        <p:spPr bwMode="auto">
          <a:xfrm>
            <a:off x="5022647" y="2288064"/>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Azure Lighthouse</a:t>
            </a:r>
            <a:endParaRPr lang="en-US" sz="700">
              <a:solidFill>
                <a:schemeClr val="bg1">
                  <a:lumMod val="50000"/>
                </a:schemeClr>
              </a:soli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C2607CAF-9AAD-43D6-825D-5437C781E70B}"/>
              </a:ext>
            </a:extLst>
          </p:cNvPr>
          <p:cNvSpPr/>
          <p:nvPr/>
        </p:nvSpPr>
        <p:spPr bwMode="auto">
          <a:xfrm>
            <a:off x="5022647" y="2573543"/>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Microsoft Sentinel</a:t>
            </a:r>
            <a:endParaRPr lang="en-US" sz="700">
              <a:solidFill>
                <a:schemeClr val="bg1">
                  <a:lumMod val="50000"/>
                </a:schemeClr>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99D1B583-2C11-4F11-A87D-C9133971B59D}"/>
              </a:ext>
            </a:extLst>
          </p:cNvPr>
          <p:cNvSpPr/>
          <p:nvPr/>
        </p:nvSpPr>
        <p:spPr bwMode="auto">
          <a:xfrm>
            <a:off x="7491049" y="2189789"/>
            <a:ext cx="1511954" cy="25024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Case Management</a:t>
            </a:r>
            <a:endParaRPr lang="en-US" sz="700">
              <a:solidFill>
                <a:schemeClr val="bg1">
                  <a:lumMod val="50000"/>
                </a:schemeClr>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A9FD8A2D-D3EE-4C88-A487-DC6B2AA1E65A}"/>
              </a:ext>
            </a:extLst>
          </p:cNvPr>
          <p:cNvSpPr/>
          <p:nvPr/>
        </p:nvSpPr>
        <p:spPr bwMode="auto">
          <a:xfrm>
            <a:off x="7491049" y="2479811"/>
            <a:ext cx="1511954" cy="25024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SecOps (optional)</a:t>
            </a:r>
            <a:endParaRPr lang="en-US" sz="700">
              <a:solidFill>
                <a:schemeClr val="bg1">
                  <a:lumMod val="50000"/>
                </a:schemeClr>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C01BD16A-91EB-4B82-8D62-6B4EBB2B47DF}"/>
              </a:ext>
            </a:extLst>
          </p:cNvPr>
          <p:cNvSpPr/>
          <p:nvPr/>
        </p:nvSpPr>
        <p:spPr bwMode="auto">
          <a:xfrm>
            <a:off x="10133218" y="2917487"/>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Identity &amp; Access Management</a:t>
            </a:r>
            <a:endParaRPr lang="en-US" sz="700">
              <a:solidFill>
                <a:schemeClr val="bg1">
                  <a:lumMod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D71F43-8F4E-4D18-A230-D63937ACADD8}"/>
              </a:ext>
            </a:extLst>
          </p:cNvPr>
          <p:cNvSpPr/>
          <p:nvPr/>
        </p:nvSpPr>
        <p:spPr bwMode="auto">
          <a:xfrm>
            <a:off x="10133217" y="3214170"/>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Subscription and resources</a:t>
            </a:r>
            <a:endParaRPr lang="en-US" sz="700">
              <a:solidFill>
                <a:schemeClr val="bg1">
                  <a:lumMod val="50000"/>
                </a:schemeClr>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DB62AE6-B96A-4E6C-A80C-EDA77E9BF3F7}"/>
              </a:ext>
            </a:extLst>
          </p:cNvPr>
          <p:cNvSpPr/>
          <p:nvPr/>
        </p:nvSpPr>
        <p:spPr bwMode="auto">
          <a:xfrm>
            <a:off x="10133216" y="3510853"/>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Alert forwarding to MSSP SOC</a:t>
            </a:r>
            <a:endParaRPr lang="en-US" sz="700">
              <a:solidFill>
                <a:schemeClr val="bg1">
                  <a:lumMod val="50000"/>
                </a:schemeClr>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9CD84D1-DD87-4152-B35C-9984A722BF50}"/>
              </a:ext>
            </a:extLst>
          </p:cNvPr>
          <p:cNvSpPr/>
          <p:nvPr/>
        </p:nvSpPr>
        <p:spPr bwMode="auto">
          <a:xfrm>
            <a:off x="10133215" y="3812359"/>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Ticketing integration</a:t>
            </a:r>
            <a:endParaRPr lang="en-US" sz="700">
              <a:solidFill>
                <a:schemeClr val="bg1">
                  <a:lumMod val="50000"/>
                </a:schemeClr>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3025A7C-83F7-4724-9EDA-ACCDB4AEB133}"/>
              </a:ext>
            </a:extLst>
          </p:cNvPr>
          <p:cNvSpPr/>
          <p:nvPr/>
        </p:nvSpPr>
        <p:spPr bwMode="auto">
          <a:xfrm>
            <a:off x="10133214" y="4113865"/>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Security protection enablement</a:t>
            </a:r>
            <a:endParaRPr lang="en-US" sz="700">
              <a:solidFill>
                <a:schemeClr val="bg1">
                  <a:lumMod val="50000"/>
                </a:schemeClr>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E92E2C2D-4347-4BFB-9345-D4B09C30BA30}"/>
              </a:ext>
            </a:extLst>
          </p:cNvPr>
          <p:cNvSpPr/>
          <p:nvPr/>
        </p:nvSpPr>
        <p:spPr bwMode="auto">
          <a:xfrm>
            <a:off x="5022647" y="3725978"/>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Analytics Rule</a:t>
            </a:r>
            <a:endParaRPr lang="en-US" sz="700">
              <a:solidFill>
                <a:schemeClr val="bg1">
                  <a:lumMod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9F8ED8D-1BC0-49C3-B94E-D95416CC99CA}"/>
              </a:ext>
            </a:extLst>
          </p:cNvPr>
          <p:cNvSpPr/>
          <p:nvPr/>
        </p:nvSpPr>
        <p:spPr bwMode="auto">
          <a:xfrm>
            <a:off x="5022647" y="3994252"/>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Workbooks</a:t>
            </a:r>
            <a:endParaRPr lang="en-US" sz="700">
              <a:solidFill>
                <a:schemeClr val="bg1">
                  <a:lumMod val="50000"/>
                </a:schemeClr>
              </a:soli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7C5CC72D-51DA-49DD-9A11-3DF77A3567C6}"/>
              </a:ext>
            </a:extLst>
          </p:cNvPr>
          <p:cNvCxnSpPr>
            <a:cxnSpLocks/>
          </p:cNvCxnSpPr>
          <p:nvPr/>
        </p:nvCxnSpPr>
        <p:spPr>
          <a:xfrm>
            <a:off x="1661424" y="2409778"/>
            <a:ext cx="9507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D0CBCF-E420-4B0A-8571-C2A48C80D059}"/>
              </a:ext>
            </a:extLst>
          </p:cNvPr>
          <p:cNvCxnSpPr>
            <a:cxnSpLocks/>
            <a:stCxn id="17" idx="2"/>
            <a:endCxn id="46" idx="3"/>
          </p:cNvCxnSpPr>
          <p:nvPr/>
        </p:nvCxnSpPr>
        <p:spPr>
          <a:xfrm rot="5400000">
            <a:off x="1665866" y="4393110"/>
            <a:ext cx="1879184" cy="153210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A9B5A7-440D-4FDF-9DCE-C851DA3F3C6B}"/>
              </a:ext>
            </a:extLst>
          </p:cNvPr>
          <p:cNvCxnSpPr>
            <a:cxnSpLocks/>
            <a:stCxn id="30" idx="3"/>
          </p:cNvCxnSpPr>
          <p:nvPr/>
        </p:nvCxnSpPr>
        <p:spPr>
          <a:xfrm>
            <a:off x="4123170" y="2879436"/>
            <a:ext cx="7298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B13CF8E-5AF4-48B6-8294-159E33CDE850}"/>
              </a:ext>
            </a:extLst>
          </p:cNvPr>
          <p:cNvSpPr/>
          <p:nvPr/>
        </p:nvSpPr>
        <p:spPr bwMode="auto">
          <a:xfrm>
            <a:off x="2612171" y="2220030"/>
            <a:ext cx="1511954"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Windows 10 PAW (Physical device)</a:t>
            </a:r>
            <a:endParaRPr lang="en-US" sz="700">
              <a:solidFill>
                <a:schemeClr val="bg1">
                  <a:lumMod val="50000"/>
                </a:schemeClr>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BF16CFDA-C1F9-4D11-ACC4-467E894E6268}"/>
              </a:ext>
            </a:extLst>
          </p:cNvPr>
          <p:cNvSpPr/>
          <p:nvPr/>
        </p:nvSpPr>
        <p:spPr bwMode="auto">
          <a:xfrm>
            <a:off x="5007201" y="5758684"/>
            <a:ext cx="1806927" cy="112362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DEV / TEST</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Azure Subscription 2</a:t>
            </a:r>
            <a:endParaRPr lang="en-US" sz="1100">
              <a:solidFill>
                <a:schemeClr val="tx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1B67EEAF-2F53-4E68-B91B-108EBB3332EA}"/>
              </a:ext>
            </a:extLst>
          </p:cNvPr>
          <p:cNvSpPr/>
          <p:nvPr/>
        </p:nvSpPr>
        <p:spPr bwMode="auto">
          <a:xfrm>
            <a:off x="5182995" y="6301378"/>
            <a:ext cx="1476574" cy="2256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Microsoft Sentinel</a:t>
            </a:r>
            <a:endParaRPr lang="en-US" sz="700">
              <a:solidFill>
                <a:schemeClr val="bg1">
                  <a:lumMod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9F102DC-4870-4A05-B1B7-03D86B4A8D85}"/>
              </a:ext>
            </a:extLst>
          </p:cNvPr>
          <p:cNvSpPr/>
          <p:nvPr/>
        </p:nvSpPr>
        <p:spPr bwMode="auto">
          <a:xfrm>
            <a:off x="7551612" y="5770010"/>
            <a:ext cx="1806927" cy="1103983"/>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SALES DEMO</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Azure Subscription 3</a:t>
            </a:r>
            <a:endParaRPr lang="en-US" sz="1100">
              <a:solidFill>
                <a:schemeClr val="tx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DECCF821-6E59-4580-B0F0-5CDB1CC76DEB}"/>
              </a:ext>
            </a:extLst>
          </p:cNvPr>
          <p:cNvSpPr/>
          <p:nvPr/>
        </p:nvSpPr>
        <p:spPr bwMode="auto">
          <a:xfrm>
            <a:off x="7727406" y="6276158"/>
            <a:ext cx="1476574"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Microsoft Sentinel</a:t>
            </a:r>
            <a:endParaRPr lang="en-US" sz="700">
              <a:solidFill>
                <a:schemeClr val="bg1">
                  <a:lumMod val="50000"/>
                </a:schemeClr>
              </a:solidFill>
              <a:ea typeface="Segoe UI" pitchFamily="34" charset="0"/>
              <a:cs typeface="Segoe UI" pitchFamily="34" charset="0"/>
            </a:endParaRPr>
          </a:p>
        </p:txBody>
      </p:sp>
      <p:cxnSp>
        <p:nvCxnSpPr>
          <p:cNvPr id="67" name="Straight Arrow Connector 66">
            <a:extLst>
              <a:ext uri="{FF2B5EF4-FFF2-40B4-BE49-F238E27FC236}">
                <a16:creationId xmlns:a16="http://schemas.microsoft.com/office/drawing/2014/main" id="{DCAFF166-E067-40FB-9702-6B90573EE015}"/>
              </a:ext>
            </a:extLst>
          </p:cNvPr>
          <p:cNvCxnSpPr>
            <a:cxnSpLocks/>
            <a:stCxn id="58" idx="3"/>
            <a:endCxn id="65" idx="3"/>
          </p:cNvCxnSpPr>
          <p:nvPr/>
        </p:nvCxnSpPr>
        <p:spPr>
          <a:xfrm flipH="1">
            <a:off x="6659569" y="5308795"/>
            <a:ext cx="90145" cy="1105415"/>
          </a:xfrm>
          <a:prstGeom prst="bentConnector3">
            <a:avLst>
              <a:gd name="adj1" fmla="val -41648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66">
            <a:extLst>
              <a:ext uri="{FF2B5EF4-FFF2-40B4-BE49-F238E27FC236}">
                <a16:creationId xmlns:a16="http://schemas.microsoft.com/office/drawing/2014/main" id="{A30DFC47-3612-403D-9A36-2132EEC60011}"/>
              </a:ext>
            </a:extLst>
          </p:cNvPr>
          <p:cNvCxnSpPr>
            <a:cxnSpLocks/>
            <a:stCxn id="58" idx="3"/>
            <a:endCxn id="66" idx="1"/>
          </p:cNvCxnSpPr>
          <p:nvPr/>
        </p:nvCxnSpPr>
        <p:spPr>
          <a:xfrm>
            <a:off x="6749714" y="5308795"/>
            <a:ext cx="977692" cy="109234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3C85475-1D3B-4170-B85B-E8C289D9593A}"/>
              </a:ext>
            </a:extLst>
          </p:cNvPr>
          <p:cNvSpPr/>
          <p:nvPr/>
        </p:nvSpPr>
        <p:spPr bwMode="auto">
          <a:xfrm>
            <a:off x="5020346" y="5130382"/>
            <a:ext cx="1729368"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Azure DevOps + </a:t>
            </a:r>
            <a:r>
              <a:rPr lang="en-US" sz="900" err="1">
                <a:solidFill>
                  <a:schemeClr val="bg1"/>
                </a:solidFill>
                <a:ea typeface="Segoe UI" pitchFamily="34" charset="0"/>
                <a:cs typeface="Segoe UI" pitchFamily="34" charset="0"/>
              </a:rPr>
              <a:t>Github</a:t>
            </a:r>
            <a:endParaRPr lang="en-US" sz="900">
              <a:solidFill>
                <a:schemeClr val="bg1"/>
              </a:solidFill>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(CI/CD Pipeline)</a:t>
            </a:r>
            <a:endParaRPr lang="en-US" sz="700">
              <a:solidFill>
                <a:schemeClr val="bg1">
                  <a:lumMod val="50000"/>
                </a:schemeClr>
              </a:solidFill>
              <a:ea typeface="Segoe UI" pitchFamily="34" charset="0"/>
              <a:cs typeface="Segoe UI" pitchFamily="34" charset="0"/>
            </a:endParaRPr>
          </a:p>
        </p:txBody>
      </p:sp>
      <p:cxnSp>
        <p:nvCxnSpPr>
          <p:cNvPr id="74" name="Straight Arrow Connector 66">
            <a:extLst>
              <a:ext uri="{FF2B5EF4-FFF2-40B4-BE49-F238E27FC236}">
                <a16:creationId xmlns:a16="http://schemas.microsoft.com/office/drawing/2014/main" id="{5BF9BE26-386A-4A04-B575-2E1A7DE77784}"/>
              </a:ext>
            </a:extLst>
          </p:cNvPr>
          <p:cNvCxnSpPr>
            <a:cxnSpLocks/>
            <a:stCxn id="58" idx="3"/>
          </p:cNvCxnSpPr>
          <p:nvPr/>
        </p:nvCxnSpPr>
        <p:spPr>
          <a:xfrm>
            <a:off x="6749714" y="5308795"/>
            <a:ext cx="2942318" cy="83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66">
            <a:extLst>
              <a:ext uri="{FF2B5EF4-FFF2-40B4-BE49-F238E27FC236}">
                <a16:creationId xmlns:a16="http://schemas.microsoft.com/office/drawing/2014/main" id="{A35B61DD-2628-4FEA-8048-F2A2A0DC0A3D}"/>
              </a:ext>
            </a:extLst>
          </p:cNvPr>
          <p:cNvCxnSpPr>
            <a:cxnSpLocks/>
          </p:cNvCxnSpPr>
          <p:nvPr/>
        </p:nvCxnSpPr>
        <p:spPr>
          <a:xfrm rot="10800000">
            <a:off x="8496418" y="2810299"/>
            <a:ext cx="1212126" cy="456177"/>
          </a:xfrm>
          <a:prstGeom prst="bentConnector3">
            <a:avLst>
              <a:gd name="adj1" fmla="val 10016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66">
            <a:extLst>
              <a:ext uri="{FF2B5EF4-FFF2-40B4-BE49-F238E27FC236}">
                <a16:creationId xmlns:a16="http://schemas.microsoft.com/office/drawing/2014/main" id="{AA8B09E8-D72E-4B49-8F1D-3E15346C8273}"/>
              </a:ext>
            </a:extLst>
          </p:cNvPr>
          <p:cNvCxnSpPr>
            <a:cxnSpLocks/>
            <a:stCxn id="24" idx="3"/>
          </p:cNvCxnSpPr>
          <p:nvPr/>
        </p:nvCxnSpPr>
        <p:spPr>
          <a:xfrm flipV="1">
            <a:off x="6752015" y="4117507"/>
            <a:ext cx="2979051" cy="17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66">
            <a:extLst>
              <a:ext uri="{FF2B5EF4-FFF2-40B4-BE49-F238E27FC236}">
                <a16:creationId xmlns:a16="http://schemas.microsoft.com/office/drawing/2014/main" id="{05D84D4B-0CF3-4D49-BA0B-027695984EC6}"/>
              </a:ext>
            </a:extLst>
          </p:cNvPr>
          <p:cNvCxnSpPr>
            <a:cxnSpLocks/>
            <a:stCxn id="23" idx="3"/>
          </p:cNvCxnSpPr>
          <p:nvPr/>
        </p:nvCxnSpPr>
        <p:spPr>
          <a:xfrm>
            <a:off x="6752015" y="3850957"/>
            <a:ext cx="2979051" cy="270353"/>
          </a:xfrm>
          <a:prstGeom prst="bentConnector3">
            <a:avLst>
              <a:gd name="adj1" fmla="val 5008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63F9251-071B-430D-81CE-FEBB4C1DF4A3}"/>
              </a:ext>
            </a:extLst>
          </p:cNvPr>
          <p:cNvSpPr/>
          <p:nvPr/>
        </p:nvSpPr>
        <p:spPr bwMode="auto">
          <a:xfrm>
            <a:off x="10136246" y="4415371"/>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Data retention / warehouse</a:t>
            </a:r>
            <a:endParaRPr lang="en-US" sz="700">
              <a:solidFill>
                <a:schemeClr val="bg1">
                  <a:lumMod val="50000"/>
                </a:schemeClr>
              </a:soli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D713FD73-1601-451A-B8A0-7BB5DA1806DA}"/>
              </a:ext>
            </a:extLst>
          </p:cNvPr>
          <p:cNvSpPr/>
          <p:nvPr/>
        </p:nvSpPr>
        <p:spPr bwMode="auto">
          <a:xfrm>
            <a:off x="10008383" y="2730056"/>
            <a:ext cx="2289119" cy="41902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a:extLst>
              <a:ext uri="{FF2B5EF4-FFF2-40B4-BE49-F238E27FC236}">
                <a16:creationId xmlns:a16="http://schemas.microsoft.com/office/drawing/2014/main" id="{D34F9F74-797E-421F-9979-F649F7585E69}"/>
              </a:ext>
            </a:extLst>
          </p:cNvPr>
          <p:cNvSpPr/>
          <p:nvPr/>
        </p:nvSpPr>
        <p:spPr bwMode="auto">
          <a:xfrm>
            <a:off x="2611217" y="3600974"/>
            <a:ext cx="1511953" cy="49527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PowerBI </a:t>
            </a:r>
            <a:br>
              <a:rPr lang="en-US" sz="900">
                <a:solidFill>
                  <a:schemeClr val="bg1"/>
                </a:solidFill>
                <a:ea typeface="Segoe UI" pitchFamily="34" charset="0"/>
                <a:cs typeface="Segoe UI" pitchFamily="34" charset="0"/>
              </a:rPr>
            </a:br>
            <a:r>
              <a:rPr lang="en-US" sz="900">
                <a:solidFill>
                  <a:schemeClr val="bg1"/>
                </a:solidFill>
                <a:ea typeface="Segoe UI" pitchFamily="34" charset="0"/>
                <a:cs typeface="Segoe UI" pitchFamily="34" charset="0"/>
              </a:rPr>
              <a:t>Internal &amp; Customer Reporting</a:t>
            </a:r>
            <a:endParaRPr lang="en-US" sz="700">
              <a:solidFill>
                <a:schemeClr val="bg1">
                  <a:lumMod val="50000"/>
                </a:schemeClr>
              </a:soli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E9148BC8-EC53-478F-8DA3-4E9BA764A603}"/>
              </a:ext>
            </a:extLst>
          </p:cNvPr>
          <p:cNvSpPr/>
          <p:nvPr/>
        </p:nvSpPr>
        <p:spPr bwMode="auto">
          <a:xfrm>
            <a:off x="5026765" y="2863141"/>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Jupyter Notebooks</a:t>
            </a:r>
            <a:endParaRPr lang="en-US" sz="700">
              <a:solidFill>
                <a:schemeClr val="bg1">
                  <a:lumMod val="50000"/>
                </a:schemeClr>
              </a:soli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ECEFC5E5-DF71-472A-A3A8-A561A81E4335}"/>
              </a:ext>
            </a:extLst>
          </p:cNvPr>
          <p:cNvSpPr/>
          <p:nvPr/>
        </p:nvSpPr>
        <p:spPr bwMode="auto">
          <a:xfrm>
            <a:off x="10133214" y="4718134"/>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Security Posture Management</a:t>
            </a:r>
          </a:p>
        </p:txBody>
      </p:sp>
      <p:sp>
        <p:nvSpPr>
          <p:cNvPr id="146" name="Rectangle 145">
            <a:extLst>
              <a:ext uri="{FF2B5EF4-FFF2-40B4-BE49-F238E27FC236}">
                <a16:creationId xmlns:a16="http://schemas.microsoft.com/office/drawing/2014/main" id="{00DC8617-4672-4C78-B619-92843F060185}"/>
              </a:ext>
            </a:extLst>
          </p:cNvPr>
          <p:cNvSpPr/>
          <p:nvPr/>
        </p:nvSpPr>
        <p:spPr bwMode="auto">
          <a:xfrm>
            <a:off x="10136550" y="5020897"/>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Vulnerability &amp; Risk Assessments</a:t>
            </a:r>
          </a:p>
        </p:txBody>
      </p:sp>
      <p:sp>
        <p:nvSpPr>
          <p:cNvPr id="148" name="Rectangle 147">
            <a:extLst>
              <a:ext uri="{FF2B5EF4-FFF2-40B4-BE49-F238E27FC236}">
                <a16:creationId xmlns:a16="http://schemas.microsoft.com/office/drawing/2014/main" id="{68311973-68AA-460F-B38F-3B46D4494979}"/>
              </a:ext>
            </a:extLst>
          </p:cNvPr>
          <p:cNvSpPr/>
          <p:nvPr/>
        </p:nvSpPr>
        <p:spPr bwMode="auto">
          <a:xfrm>
            <a:off x="10133213" y="5327284"/>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Incident Response</a:t>
            </a:r>
          </a:p>
        </p:txBody>
      </p:sp>
      <p:sp>
        <p:nvSpPr>
          <p:cNvPr id="151" name="Rectangle 150">
            <a:extLst>
              <a:ext uri="{FF2B5EF4-FFF2-40B4-BE49-F238E27FC236}">
                <a16:creationId xmlns:a16="http://schemas.microsoft.com/office/drawing/2014/main" id="{8FC389C6-8309-4FFD-938D-380AB7642704}"/>
              </a:ext>
            </a:extLst>
          </p:cNvPr>
          <p:cNvSpPr/>
          <p:nvPr/>
        </p:nvSpPr>
        <p:spPr bwMode="auto">
          <a:xfrm>
            <a:off x="10133213" y="5633671"/>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Red/Blue Team Exercises</a:t>
            </a:r>
          </a:p>
        </p:txBody>
      </p:sp>
      <p:sp>
        <p:nvSpPr>
          <p:cNvPr id="153" name="Rectangle 152">
            <a:extLst>
              <a:ext uri="{FF2B5EF4-FFF2-40B4-BE49-F238E27FC236}">
                <a16:creationId xmlns:a16="http://schemas.microsoft.com/office/drawing/2014/main" id="{BED6EBF4-86B4-4BAA-9CFD-82404BACC557}"/>
              </a:ext>
            </a:extLst>
          </p:cNvPr>
          <p:cNvSpPr/>
          <p:nvPr/>
        </p:nvSpPr>
        <p:spPr bwMode="auto">
          <a:xfrm>
            <a:off x="10133213" y="5941444"/>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Exec / Employee Training</a:t>
            </a:r>
          </a:p>
        </p:txBody>
      </p:sp>
      <p:sp>
        <p:nvSpPr>
          <p:cNvPr id="155" name="Rectangle 154">
            <a:extLst>
              <a:ext uri="{FF2B5EF4-FFF2-40B4-BE49-F238E27FC236}">
                <a16:creationId xmlns:a16="http://schemas.microsoft.com/office/drawing/2014/main" id="{F325B70D-77FD-4F9F-A543-B5E6532E1722}"/>
              </a:ext>
            </a:extLst>
          </p:cNvPr>
          <p:cNvSpPr/>
          <p:nvPr/>
        </p:nvSpPr>
        <p:spPr bwMode="auto">
          <a:xfrm>
            <a:off x="10133212" y="6245208"/>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Insider Risk Management</a:t>
            </a:r>
          </a:p>
        </p:txBody>
      </p:sp>
      <p:sp>
        <p:nvSpPr>
          <p:cNvPr id="158" name="Rectangle 157">
            <a:extLst>
              <a:ext uri="{FF2B5EF4-FFF2-40B4-BE49-F238E27FC236}">
                <a16:creationId xmlns:a16="http://schemas.microsoft.com/office/drawing/2014/main" id="{6C8268E4-0205-4DAE-8AE0-810D21498CD4}"/>
              </a:ext>
            </a:extLst>
          </p:cNvPr>
          <p:cNvSpPr/>
          <p:nvPr/>
        </p:nvSpPr>
        <p:spPr bwMode="auto">
          <a:xfrm>
            <a:off x="10133212" y="6547971"/>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Data Loss Prevention</a:t>
            </a:r>
          </a:p>
        </p:txBody>
      </p:sp>
      <p:cxnSp>
        <p:nvCxnSpPr>
          <p:cNvPr id="160" name="Straight Arrow Connector 66">
            <a:extLst>
              <a:ext uri="{FF2B5EF4-FFF2-40B4-BE49-F238E27FC236}">
                <a16:creationId xmlns:a16="http://schemas.microsoft.com/office/drawing/2014/main" id="{CB69FB35-8AAA-44F7-ABD1-042A384A90F0}"/>
              </a:ext>
            </a:extLst>
          </p:cNvPr>
          <p:cNvCxnSpPr>
            <a:cxnSpLocks/>
            <a:endCxn id="140" idx="3"/>
          </p:cNvCxnSpPr>
          <p:nvPr/>
        </p:nvCxnSpPr>
        <p:spPr>
          <a:xfrm flipH="1">
            <a:off x="4123170" y="3848612"/>
            <a:ext cx="7298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01F24832-AA8C-411F-AD99-06DA9F9D6099}"/>
              </a:ext>
            </a:extLst>
          </p:cNvPr>
          <p:cNvGrpSpPr/>
          <p:nvPr/>
        </p:nvGrpSpPr>
        <p:grpSpPr>
          <a:xfrm>
            <a:off x="746170" y="1832054"/>
            <a:ext cx="1052999" cy="1057073"/>
            <a:chOff x="7192554" y="2262151"/>
            <a:chExt cx="1475012" cy="1499879"/>
          </a:xfrm>
        </p:grpSpPr>
        <p:sp>
          <p:nvSpPr>
            <p:cNvPr id="80" name="Oval 79">
              <a:extLst>
                <a:ext uri="{FF2B5EF4-FFF2-40B4-BE49-F238E27FC236}">
                  <a16:creationId xmlns:a16="http://schemas.microsoft.com/office/drawing/2014/main" id="{06EB1B89-B620-4766-BCC1-F7BAAB8C4BA5}"/>
                </a:ext>
              </a:extLst>
            </p:cNvPr>
            <p:cNvSpPr/>
            <p:nvPr/>
          </p:nvSpPr>
          <p:spPr bwMode="auto">
            <a:xfrm>
              <a:off x="7192554"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F39341AD-36B8-418C-BA25-2EBC05DBA625}"/>
                </a:ext>
              </a:extLst>
            </p:cNvPr>
            <p:cNvSpPr/>
            <p:nvPr/>
          </p:nvSpPr>
          <p:spPr>
            <a:xfrm>
              <a:off x="7331554" y="2336395"/>
              <a:ext cx="1200812" cy="469820"/>
            </a:xfrm>
            <a:prstGeom prst="rect">
              <a:avLst/>
            </a:prstGeom>
          </p:spPr>
          <p:txBody>
            <a:bodyPr wrap="square">
              <a:spAutoFit/>
            </a:bodyPr>
            <a:lstStyle/>
            <a:p>
              <a:pPr algn="ctr" defTabSz="932597">
                <a:lnSpc>
                  <a:spcPct val="97000"/>
                </a:lnSpc>
                <a:defRPr/>
              </a:pPr>
              <a:r>
                <a:rPr lang="en-US" sz="800" b="1" i="1" kern="0">
                  <a:solidFill>
                    <a:schemeClr val="accent1">
                      <a:lumMod val="75000"/>
                    </a:schemeClr>
                  </a:solidFill>
                  <a:latin typeface="Segoe UI" panose="020B0502040204020203" pitchFamily="34" charset="0"/>
                  <a:cs typeface="Segoe UI" panose="020B0502040204020203" pitchFamily="34" charset="0"/>
                </a:rPr>
                <a:t>Analysts</a:t>
              </a:r>
              <a:br>
                <a:rPr lang="en-US" sz="800" b="1" i="1" kern="0">
                  <a:solidFill>
                    <a:schemeClr val="accent1">
                      <a:lumMod val="75000"/>
                    </a:schemeClr>
                  </a:solidFill>
                  <a:latin typeface="Segoe UI" panose="020B0502040204020203" pitchFamily="34" charset="0"/>
                  <a:cs typeface="Segoe UI" panose="020B0502040204020203" pitchFamily="34" charset="0"/>
                </a:rPr>
              </a:br>
              <a:r>
                <a:rPr lang="en-US" sz="800" b="1" i="1" kern="0">
                  <a:solidFill>
                    <a:schemeClr val="accent1">
                      <a:lumMod val="75000"/>
                    </a:schemeClr>
                  </a:solidFill>
                  <a:latin typeface="Segoe UI" panose="020B0502040204020203" pitchFamily="34" charset="0"/>
                  <a:cs typeface="Segoe UI" panose="020B0502040204020203" pitchFamily="34" charset="0"/>
                </a:rPr>
                <a:t>and Hunters</a:t>
              </a:r>
            </a:p>
          </p:txBody>
        </p:sp>
        <p:grpSp>
          <p:nvGrpSpPr>
            <p:cNvPr id="82" name="Group 81">
              <a:extLst>
                <a:ext uri="{FF2B5EF4-FFF2-40B4-BE49-F238E27FC236}">
                  <a16:creationId xmlns:a16="http://schemas.microsoft.com/office/drawing/2014/main" id="{82927F2B-91AB-4598-8B89-8F44ED9D3AD0}"/>
                </a:ext>
              </a:extLst>
            </p:cNvPr>
            <p:cNvGrpSpPr/>
            <p:nvPr/>
          </p:nvGrpSpPr>
          <p:grpSpPr>
            <a:xfrm>
              <a:off x="7598077" y="2787666"/>
              <a:ext cx="686640" cy="737232"/>
              <a:chOff x="5387169" y="1276544"/>
              <a:chExt cx="474140" cy="509075"/>
            </a:xfrm>
            <a:solidFill>
              <a:schemeClr val="accent1"/>
            </a:solidFill>
          </p:grpSpPr>
          <p:sp>
            <p:nvSpPr>
              <p:cNvPr id="83" name="Oval 1124">
                <a:extLst>
                  <a:ext uri="{FF2B5EF4-FFF2-40B4-BE49-F238E27FC236}">
                    <a16:creationId xmlns:a16="http://schemas.microsoft.com/office/drawing/2014/main" id="{41FAEA4F-512D-4A38-9B5C-41DA50ADFB2C}"/>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4" name="Freeform 1125">
                <a:extLst>
                  <a:ext uri="{FF2B5EF4-FFF2-40B4-BE49-F238E27FC236}">
                    <a16:creationId xmlns:a16="http://schemas.microsoft.com/office/drawing/2014/main" id="{CFD937A7-8CE2-4BC7-BA8B-880EAC1C0436}"/>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5" name="Oval 1126">
                <a:extLst>
                  <a:ext uri="{FF2B5EF4-FFF2-40B4-BE49-F238E27FC236}">
                    <a16:creationId xmlns:a16="http://schemas.microsoft.com/office/drawing/2014/main" id="{D53CBF44-D627-4D85-8EE6-51F7D7D6906E}"/>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6" name="Oval 1127">
                <a:extLst>
                  <a:ext uri="{FF2B5EF4-FFF2-40B4-BE49-F238E27FC236}">
                    <a16:creationId xmlns:a16="http://schemas.microsoft.com/office/drawing/2014/main" id="{908BF47B-A8E0-4760-BB9C-9BCE7FFC10AF}"/>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8" name="Oval 1128">
                <a:extLst>
                  <a:ext uri="{FF2B5EF4-FFF2-40B4-BE49-F238E27FC236}">
                    <a16:creationId xmlns:a16="http://schemas.microsoft.com/office/drawing/2014/main" id="{9F52C905-1B11-4B29-B985-5449E6511DCA}"/>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9" name="Oval 1129">
                <a:extLst>
                  <a:ext uri="{FF2B5EF4-FFF2-40B4-BE49-F238E27FC236}">
                    <a16:creationId xmlns:a16="http://schemas.microsoft.com/office/drawing/2014/main" id="{7DFF078F-A086-4C2B-8639-174B7CBED8FC}"/>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90" name="Oval 1130">
                <a:extLst>
                  <a:ext uri="{FF2B5EF4-FFF2-40B4-BE49-F238E27FC236}">
                    <a16:creationId xmlns:a16="http://schemas.microsoft.com/office/drawing/2014/main" id="{35BE70B0-1771-4943-9E3C-13B226C373CC}"/>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92" name="Oval 1131">
                <a:extLst>
                  <a:ext uri="{FF2B5EF4-FFF2-40B4-BE49-F238E27FC236}">
                    <a16:creationId xmlns:a16="http://schemas.microsoft.com/office/drawing/2014/main" id="{E60D7CD3-8EFD-4AED-949A-BF0B5551AC70}"/>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93" name="Oval 1132">
                <a:extLst>
                  <a:ext uri="{FF2B5EF4-FFF2-40B4-BE49-F238E27FC236}">
                    <a16:creationId xmlns:a16="http://schemas.microsoft.com/office/drawing/2014/main" id="{BF280309-F923-4E53-96E8-5A28FCAF93E8}"/>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grpSp>
      </p:grpSp>
      <p:sp>
        <p:nvSpPr>
          <p:cNvPr id="21" name="Rectangle 20">
            <a:extLst>
              <a:ext uri="{FF2B5EF4-FFF2-40B4-BE49-F238E27FC236}">
                <a16:creationId xmlns:a16="http://schemas.microsoft.com/office/drawing/2014/main" id="{3E11EFAA-8516-4FAD-A8AB-29D4D7EFBCDD}"/>
              </a:ext>
            </a:extLst>
          </p:cNvPr>
          <p:cNvSpPr/>
          <p:nvPr/>
        </p:nvSpPr>
        <p:spPr bwMode="auto">
          <a:xfrm>
            <a:off x="5022647" y="3152739"/>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Alert management</a:t>
            </a:r>
            <a:endParaRPr lang="en-US" sz="700">
              <a:solidFill>
                <a:schemeClr val="bg1">
                  <a:lumMod val="50000"/>
                </a:schemeClr>
              </a:solidFill>
              <a:ea typeface="Segoe UI" pitchFamily="34" charset="0"/>
              <a:cs typeface="Segoe UI" pitchFamily="34" charset="0"/>
            </a:endParaRPr>
          </a:p>
        </p:txBody>
      </p:sp>
      <p:cxnSp>
        <p:nvCxnSpPr>
          <p:cNvPr id="22" name="Straight Arrow Connector 66">
            <a:extLst>
              <a:ext uri="{FF2B5EF4-FFF2-40B4-BE49-F238E27FC236}">
                <a16:creationId xmlns:a16="http://schemas.microsoft.com/office/drawing/2014/main" id="{0D9DE0E3-947C-4B95-82E2-EC629386AC3D}"/>
              </a:ext>
            </a:extLst>
          </p:cNvPr>
          <p:cNvCxnSpPr>
            <a:cxnSpLocks/>
            <a:stCxn id="21" idx="3"/>
          </p:cNvCxnSpPr>
          <p:nvPr/>
        </p:nvCxnSpPr>
        <p:spPr>
          <a:xfrm flipV="1">
            <a:off x="6752015" y="2810300"/>
            <a:ext cx="1262404" cy="467418"/>
          </a:xfrm>
          <a:prstGeom prst="bentConnector3">
            <a:avLst>
              <a:gd name="adj1" fmla="val 10000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53F7255-A2BF-4713-832C-D5AAE7CB0E9C}"/>
              </a:ext>
            </a:extLst>
          </p:cNvPr>
          <p:cNvSpPr/>
          <p:nvPr/>
        </p:nvSpPr>
        <p:spPr bwMode="auto">
          <a:xfrm>
            <a:off x="5022647" y="3455215"/>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Cross workspace Incidents</a:t>
            </a:r>
            <a:endParaRPr lang="en-US" sz="700">
              <a:solidFill>
                <a:schemeClr val="bg1">
                  <a:lumMod val="50000"/>
                </a:schemeClr>
              </a:solidFill>
              <a:ea typeface="Segoe UI" pitchFamily="34" charset="0"/>
              <a:cs typeface="Segoe UI" pitchFamily="34" charset="0"/>
            </a:endParaRPr>
          </a:p>
        </p:txBody>
      </p:sp>
      <p:cxnSp>
        <p:nvCxnSpPr>
          <p:cNvPr id="57" name="Straight Arrow Connector 66">
            <a:extLst>
              <a:ext uri="{FF2B5EF4-FFF2-40B4-BE49-F238E27FC236}">
                <a16:creationId xmlns:a16="http://schemas.microsoft.com/office/drawing/2014/main" id="{4F727F65-DD51-4C72-B9C1-F9299154482A}"/>
              </a:ext>
            </a:extLst>
          </p:cNvPr>
          <p:cNvCxnSpPr>
            <a:cxnSpLocks/>
            <a:stCxn id="56" idx="3"/>
          </p:cNvCxnSpPr>
          <p:nvPr/>
        </p:nvCxnSpPr>
        <p:spPr>
          <a:xfrm>
            <a:off x="6752015" y="3580194"/>
            <a:ext cx="2979051" cy="536903"/>
          </a:xfrm>
          <a:prstGeom prst="bentConnector3">
            <a:avLst>
              <a:gd name="adj1" fmla="val 5016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58A12A8-44E2-4244-93F5-3F188203AADC}"/>
              </a:ext>
            </a:extLst>
          </p:cNvPr>
          <p:cNvSpPr/>
          <p:nvPr/>
        </p:nvSpPr>
        <p:spPr bwMode="auto">
          <a:xfrm>
            <a:off x="5022647" y="4271032"/>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Logic Apps</a:t>
            </a:r>
            <a:endParaRPr lang="en-US" sz="700">
              <a:solidFill>
                <a:schemeClr val="bg1">
                  <a:lumMod val="50000"/>
                </a:schemeClr>
              </a:solidFill>
              <a:ea typeface="Segoe UI" pitchFamily="34" charset="0"/>
              <a:cs typeface="Segoe UI" pitchFamily="34" charset="0"/>
            </a:endParaRPr>
          </a:p>
        </p:txBody>
      </p:sp>
      <p:cxnSp>
        <p:nvCxnSpPr>
          <p:cNvPr id="91" name="Straight Arrow Connector 66">
            <a:extLst>
              <a:ext uri="{FF2B5EF4-FFF2-40B4-BE49-F238E27FC236}">
                <a16:creationId xmlns:a16="http://schemas.microsoft.com/office/drawing/2014/main" id="{8E23782D-18C2-47AF-B19B-678B165FB490}"/>
              </a:ext>
            </a:extLst>
          </p:cNvPr>
          <p:cNvCxnSpPr>
            <a:cxnSpLocks/>
            <a:stCxn id="73" idx="3"/>
          </p:cNvCxnSpPr>
          <p:nvPr/>
        </p:nvCxnSpPr>
        <p:spPr>
          <a:xfrm flipV="1">
            <a:off x="6752015" y="4121720"/>
            <a:ext cx="2979051" cy="274291"/>
          </a:xfrm>
          <a:prstGeom prst="bentConnector3">
            <a:avLst>
              <a:gd name="adj1" fmla="val 5008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B65CC67-AE93-42C3-A2E4-0F1C88C14A76}"/>
              </a:ext>
            </a:extLst>
          </p:cNvPr>
          <p:cNvSpPr/>
          <p:nvPr/>
        </p:nvSpPr>
        <p:spPr bwMode="auto">
          <a:xfrm>
            <a:off x="5026765" y="4547177"/>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Cross-tenant search</a:t>
            </a:r>
            <a:endParaRPr lang="en-US" sz="700">
              <a:solidFill>
                <a:schemeClr val="bg1">
                  <a:lumMod val="50000"/>
                </a:schemeClr>
              </a:solidFill>
              <a:ea typeface="Segoe UI" pitchFamily="34" charset="0"/>
              <a:cs typeface="Segoe UI" pitchFamily="34" charset="0"/>
            </a:endParaRPr>
          </a:p>
        </p:txBody>
      </p:sp>
      <p:cxnSp>
        <p:nvCxnSpPr>
          <p:cNvPr id="125" name="Straight Arrow Connector 66">
            <a:extLst>
              <a:ext uri="{FF2B5EF4-FFF2-40B4-BE49-F238E27FC236}">
                <a16:creationId xmlns:a16="http://schemas.microsoft.com/office/drawing/2014/main" id="{8FC6203E-BA8C-4944-A778-938E67701CC5}"/>
              </a:ext>
            </a:extLst>
          </p:cNvPr>
          <p:cNvCxnSpPr>
            <a:cxnSpLocks/>
            <a:stCxn id="124" idx="3"/>
          </p:cNvCxnSpPr>
          <p:nvPr/>
        </p:nvCxnSpPr>
        <p:spPr>
          <a:xfrm flipV="1">
            <a:off x="6756133" y="4116268"/>
            <a:ext cx="2974933" cy="555888"/>
          </a:xfrm>
          <a:prstGeom prst="bentConnector3">
            <a:avLst>
              <a:gd name="adj1" fmla="val 4992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68">
            <a:extLst>
              <a:ext uri="{FF2B5EF4-FFF2-40B4-BE49-F238E27FC236}">
                <a16:creationId xmlns:a16="http://schemas.microsoft.com/office/drawing/2014/main" id="{C1F16CCA-5EB2-44D9-8713-B762794F013E}"/>
              </a:ext>
            </a:extLst>
          </p:cNvPr>
          <p:cNvCxnSpPr>
            <a:cxnSpLocks/>
          </p:cNvCxnSpPr>
          <p:nvPr/>
        </p:nvCxnSpPr>
        <p:spPr>
          <a:xfrm flipV="1">
            <a:off x="2231050" y="1329773"/>
            <a:ext cx="33094" cy="5374143"/>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09F0426-0E61-4CB1-ADD0-08E2D42D21B0}"/>
              </a:ext>
            </a:extLst>
          </p:cNvPr>
          <p:cNvSpPr/>
          <p:nvPr/>
        </p:nvSpPr>
        <p:spPr>
          <a:xfrm>
            <a:off x="285821" y="1290733"/>
            <a:ext cx="1551450" cy="338554"/>
          </a:xfrm>
          <a:prstGeom prst="rect">
            <a:avLst/>
          </a:prstGeom>
        </p:spPr>
        <p:txBody>
          <a:bodyPr wrap="none">
            <a:spAutoFit/>
          </a:bodyPr>
          <a:lstStyle/>
          <a:p>
            <a:r>
              <a:rPr lang="en-US" sz="1600">
                <a:solidFill>
                  <a:srgbClr val="4078CC"/>
                </a:solidFill>
                <a:ea typeface="Segoe UI" pitchFamily="34" charset="0"/>
                <a:cs typeface="Segoe UI" pitchFamily="34" charset="0"/>
              </a:rPr>
              <a:t> IT Architecture</a:t>
            </a:r>
            <a:endParaRPr lang="en-US" sz="1600">
              <a:solidFill>
                <a:srgbClr val="4078CC"/>
              </a:solidFill>
            </a:endParaRPr>
          </a:p>
        </p:txBody>
      </p:sp>
      <p:sp>
        <p:nvSpPr>
          <p:cNvPr id="25" name="Rectangle 24">
            <a:extLst>
              <a:ext uri="{FF2B5EF4-FFF2-40B4-BE49-F238E27FC236}">
                <a16:creationId xmlns:a16="http://schemas.microsoft.com/office/drawing/2014/main" id="{22B3B989-0F2F-4303-89EC-6BB8478323CF}"/>
              </a:ext>
            </a:extLst>
          </p:cNvPr>
          <p:cNvSpPr/>
          <p:nvPr/>
        </p:nvSpPr>
        <p:spPr bwMode="auto">
          <a:xfrm>
            <a:off x="5182995" y="6560939"/>
            <a:ext cx="1476574" cy="2256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Microsoft 365 E5</a:t>
            </a:r>
            <a:endParaRPr lang="en-US" sz="700">
              <a:solidFill>
                <a:schemeClr val="bg1">
                  <a:lumMod val="50000"/>
                </a:schemeClr>
              </a:solidFill>
              <a:ea typeface="Segoe UI" pitchFamily="34" charset="0"/>
              <a:cs typeface="Segoe UI" pitchFamily="34" charset="0"/>
            </a:endParaRPr>
          </a:p>
        </p:txBody>
      </p:sp>
      <p:cxnSp>
        <p:nvCxnSpPr>
          <p:cNvPr id="32" name="Straight Arrow Connector 66">
            <a:extLst>
              <a:ext uri="{FF2B5EF4-FFF2-40B4-BE49-F238E27FC236}">
                <a16:creationId xmlns:a16="http://schemas.microsoft.com/office/drawing/2014/main" id="{B1F466E4-E36A-4A16-B623-72156A7DA3AE}"/>
              </a:ext>
            </a:extLst>
          </p:cNvPr>
          <p:cNvCxnSpPr>
            <a:cxnSpLocks/>
            <a:stCxn id="58" idx="3"/>
            <a:endCxn id="25" idx="3"/>
          </p:cNvCxnSpPr>
          <p:nvPr/>
        </p:nvCxnSpPr>
        <p:spPr>
          <a:xfrm flipH="1">
            <a:off x="6659569" y="5308795"/>
            <a:ext cx="90145" cy="1364976"/>
          </a:xfrm>
          <a:prstGeom prst="bentConnector3">
            <a:avLst>
              <a:gd name="adj1" fmla="val -41560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F5469F-F23B-4F9D-B078-FFB89FCB8CC1}"/>
              </a:ext>
            </a:extLst>
          </p:cNvPr>
          <p:cNvSpPr/>
          <p:nvPr/>
        </p:nvSpPr>
        <p:spPr bwMode="auto">
          <a:xfrm>
            <a:off x="7731108" y="6560118"/>
            <a:ext cx="1476574" cy="2256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Microsoft 365 E5</a:t>
            </a:r>
            <a:endParaRPr lang="en-US" sz="700">
              <a:solidFill>
                <a:schemeClr val="bg1">
                  <a:lumMod val="50000"/>
                </a:schemeClr>
              </a:solidFill>
              <a:ea typeface="Segoe UI" pitchFamily="34" charset="0"/>
              <a:cs typeface="Segoe UI" pitchFamily="34" charset="0"/>
            </a:endParaRPr>
          </a:p>
        </p:txBody>
      </p:sp>
      <p:cxnSp>
        <p:nvCxnSpPr>
          <p:cNvPr id="41" name="Straight Arrow Connector 66">
            <a:extLst>
              <a:ext uri="{FF2B5EF4-FFF2-40B4-BE49-F238E27FC236}">
                <a16:creationId xmlns:a16="http://schemas.microsoft.com/office/drawing/2014/main" id="{0080EB45-4769-4D3F-9405-024215A259C4}"/>
              </a:ext>
            </a:extLst>
          </p:cNvPr>
          <p:cNvCxnSpPr>
            <a:cxnSpLocks/>
            <a:stCxn id="58" idx="3"/>
            <a:endCxn id="39" idx="1"/>
          </p:cNvCxnSpPr>
          <p:nvPr/>
        </p:nvCxnSpPr>
        <p:spPr>
          <a:xfrm>
            <a:off x="6749714" y="5308795"/>
            <a:ext cx="981394" cy="136415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433731C-DFF7-4F1B-9E73-DB2069C48F71}"/>
              </a:ext>
            </a:extLst>
          </p:cNvPr>
          <p:cNvSpPr/>
          <p:nvPr/>
        </p:nvSpPr>
        <p:spPr bwMode="auto">
          <a:xfrm>
            <a:off x="5018645" y="4830939"/>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Azure </a:t>
            </a:r>
            <a:r>
              <a:rPr lang="en-US" sz="900" err="1">
                <a:solidFill>
                  <a:schemeClr val="bg1"/>
                </a:solidFill>
                <a:ea typeface="Segoe UI" pitchFamily="34" charset="0"/>
                <a:cs typeface="Segoe UI" pitchFamily="34" charset="0"/>
              </a:rPr>
              <a:t>KeyVault</a:t>
            </a:r>
            <a:endParaRPr lang="en-US" sz="700">
              <a:solidFill>
                <a:schemeClr val="bg1">
                  <a:lumMod val="50000"/>
                </a:schemeClr>
              </a:solidFill>
              <a:ea typeface="Segoe UI" pitchFamily="34" charset="0"/>
              <a:cs typeface="Segoe UI" pitchFamily="34" charset="0"/>
            </a:endParaRPr>
          </a:p>
        </p:txBody>
      </p:sp>
      <p:cxnSp>
        <p:nvCxnSpPr>
          <p:cNvPr id="33" name="Straight Arrow Connector 66">
            <a:extLst>
              <a:ext uri="{FF2B5EF4-FFF2-40B4-BE49-F238E27FC236}">
                <a16:creationId xmlns:a16="http://schemas.microsoft.com/office/drawing/2014/main" id="{1A17F5C7-2006-4A31-989B-D784574A6CDE}"/>
              </a:ext>
            </a:extLst>
          </p:cNvPr>
          <p:cNvCxnSpPr>
            <a:cxnSpLocks/>
            <a:stCxn id="31" idx="3"/>
          </p:cNvCxnSpPr>
          <p:nvPr/>
        </p:nvCxnSpPr>
        <p:spPr>
          <a:xfrm flipV="1">
            <a:off x="6748013" y="4121310"/>
            <a:ext cx="2983053" cy="834608"/>
          </a:xfrm>
          <a:prstGeom prst="bentConnector3">
            <a:avLst>
              <a:gd name="adj1" fmla="val 5008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92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nodeType="withEffect">
                                  <p:stCondLst>
                                    <p:cond delay="0"/>
                                  </p:stCondLst>
                                  <p:childTnLst>
                                    <p:animMotion origin="layout" path="M 3.38269E-6 -4.32592E-6 L 3.38269E-6 0.11326 " pathEditMode="relative" rAng="0" ptsTypes="AA">
                                      <p:cBhvr>
                                        <p:cTn id="9" dur="750" spd="-100000" fill="hold"/>
                                        <p:tgtEl>
                                          <p:spTgt spid="79"/>
                                        </p:tgtEl>
                                        <p:attrNameLst>
                                          <p:attrName>ppt_x</p:attrName>
                                          <p:attrName>ppt_y</p:attrName>
                                        </p:attrNameLst>
                                      </p:cBhvr>
                                      <p:rCtr x="0" y="5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3" name="Straight Connector 132">
            <a:extLst>
              <a:ext uri="{FF2B5EF4-FFF2-40B4-BE49-F238E27FC236}">
                <a16:creationId xmlns:a16="http://schemas.microsoft.com/office/drawing/2014/main" id="{AC36F9B7-31DA-41B2-944D-51AF739A9C7F}"/>
              </a:ext>
            </a:extLst>
          </p:cNvPr>
          <p:cNvCxnSpPr>
            <a:cxnSpLocks/>
            <a:endCxn id="134" idx="0"/>
          </p:cNvCxnSpPr>
          <p:nvPr/>
        </p:nvCxnSpPr>
        <p:spPr>
          <a:xfrm>
            <a:off x="11152943" y="2479811"/>
            <a:ext cx="0" cy="25024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2F8F42E-C3A2-4ACB-9C95-F6797692B7C8}"/>
              </a:ext>
            </a:extLst>
          </p:cNvPr>
          <p:cNvSpPr/>
          <p:nvPr/>
        </p:nvSpPr>
        <p:spPr bwMode="auto">
          <a:xfrm>
            <a:off x="179963" y="4432074"/>
            <a:ext cx="1806927" cy="202350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Partner Internal IT</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Corporate Tenants</a:t>
            </a:r>
            <a:br>
              <a:rPr lang="en-US" sz="1100">
                <a:solidFill>
                  <a:schemeClr val="bg1">
                    <a:lumMod val="50000"/>
                  </a:schemeClr>
                </a:solidFill>
                <a:ea typeface="Segoe UI" pitchFamily="34" charset="0"/>
                <a:cs typeface="Segoe UI" pitchFamily="34" charset="0"/>
              </a:rPr>
            </a:br>
            <a:r>
              <a:rPr lang="en-US" sz="1100">
                <a:solidFill>
                  <a:schemeClr val="bg1">
                    <a:lumMod val="50000"/>
                  </a:schemeClr>
                </a:solidFill>
                <a:ea typeface="Segoe UI" pitchFamily="34" charset="0"/>
                <a:cs typeface="Segoe UI" pitchFamily="34" charset="0"/>
              </a:rPr>
              <a:t> &amp; Subscriptions…</a:t>
            </a:r>
            <a:endParaRPr lang="en-US" sz="110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4800729" cy="710908"/>
          </a:xfrm>
        </p:spPr>
        <p:txBody>
          <a:bodyPr anchor="t"/>
          <a:lstStyle/>
          <a:p>
            <a:r>
              <a:rPr lang="en-US" sz="3264"/>
              <a:t>SOC Architecture for MSSP</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388884"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MSSP Technologies</a:t>
            </a:r>
          </a:p>
        </p:txBody>
      </p:sp>
      <p:sp>
        <p:nvSpPr>
          <p:cNvPr id="17" name="Rectangle 16">
            <a:extLst>
              <a:ext uri="{FF2B5EF4-FFF2-40B4-BE49-F238E27FC236}">
                <a16:creationId xmlns:a16="http://schemas.microsoft.com/office/drawing/2014/main" id="{AC25B733-738D-4254-B746-33FE819FAC0A}"/>
              </a:ext>
            </a:extLst>
          </p:cNvPr>
          <p:cNvSpPr/>
          <p:nvPr/>
        </p:nvSpPr>
        <p:spPr bwMode="auto">
          <a:xfrm>
            <a:off x="2468048" y="1663286"/>
            <a:ext cx="1806927" cy="255628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SOC Collaboration</a:t>
            </a:r>
          </a:p>
          <a:p>
            <a:pPr algn="ctr" defTabSz="932472" fontAlgn="base">
              <a:lnSpc>
                <a:spcPct val="90000"/>
              </a:lnSpc>
              <a:spcBef>
                <a:spcPct val="0"/>
              </a:spcBef>
              <a:spcAft>
                <a:spcPct val="0"/>
              </a:spcAft>
            </a:pPr>
            <a:r>
              <a:rPr lang="en-US" sz="1100">
                <a:solidFill>
                  <a:schemeClr val="bg1">
                    <a:lumMod val="50000"/>
                  </a:schemeClr>
                </a:solidFill>
                <a:cs typeface="Segoe UI" pitchFamily="34" charset="0"/>
              </a:rPr>
              <a:t>M365 Subscription</a:t>
            </a:r>
          </a:p>
        </p:txBody>
      </p:sp>
      <p:sp>
        <p:nvSpPr>
          <p:cNvPr id="18" name="Rectangle 17">
            <a:extLst>
              <a:ext uri="{FF2B5EF4-FFF2-40B4-BE49-F238E27FC236}">
                <a16:creationId xmlns:a16="http://schemas.microsoft.com/office/drawing/2014/main" id="{8C3697AA-31F6-45AA-BF97-B2255C14FB1B}"/>
              </a:ext>
            </a:extLst>
          </p:cNvPr>
          <p:cNvSpPr/>
          <p:nvPr/>
        </p:nvSpPr>
        <p:spPr bwMode="auto">
          <a:xfrm>
            <a:off x="4853953" y="1650769"/>
            <a:ext cx="2066757" cy="402992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MSSP SOC Operations</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Azure Subscription 1</a:t>
            </a:r>
            <a:endParaRPr lang="en-US" sz="1100">
              <a:solidFill>
                <a:schemeClr val="tx1"/>
              </a:solidFill>
              <a:ea typeface="Segoe UI" pitchFamily="34" charset="0"/>
              <a:cs typeface="Segoe UI" pitchFamily="34" charset="0"/>
            </a:endParaRPr>
          </a:p>
        </p:txBody>
      </p:sp>
      <p:cxnSp>
        <p:nvCxnSpPr>
          <p:cNvPr id="51" name="Straight Arrow Connector 68">
            <a:extLst>
              <a:ext uri="{FF2B5EF4-FFF2-40B4-BE49-F238E27FC236}">
                <a16:creationId xmlns:a16="http://schemas.microsoft.com/office/drawing/2014/main" id="{01642EE3-0BB9-458C-ADBD-16A082802109}"/>
              </a:ext>
            </a:extLst>
          </p:cNvPr>
          <p:cNvCxnSpPr>
            <a:cxnSpLocks/>
          </p:cNvCxnSpPr>
          <p:nvPr/>
        </p:nvCxnSpPr>
        <p:spPr>
          <a:xfrm flipH="1" flipV="1">
            <a:off x="9830713" y="1156128"/>
            <a:ext cx="9825" cy="5764169"/>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C6644C0E-EBAC-4507-91CC-2D84D86DA691}"/>
              </a:ext>
            </a:extLst>
          </p:cNvPr>
          <p:cNvSpPr/>
          <p:nvPr/>
        </p:nvSpPr>
        <p:spPr>
          <a:xfrm>
            <a:off x="5083199" y="1146167"/>
            <a:ext cx="2435603" cy="338554"/>
          </a:xfrm>
          <a:prstGeom prst="rect">
            <a:avLst/>
          </a:prstGeom>
        </p:spPr>
        <p:txBody>
          <a:bodyPr wrap="none">
            <a:spAutoFit/>
          </a:bodyPr>
          <a:lstStyle/>
          <a:p>
            <a:r>
              <a:rPr lang="en-US" sz="1600">
                <a:solidFill>
                  <a:srgbClr val="4078CC"/>
                </a:solidFill>
                <a:ea typeface="Segoe UI" pitchFamily="34" charset="0"/>
                <a:cs typeface="Segoe UI" pitchFamily="34" charset="0"/>
              </a:rPr>
              <a:t>Partner SOC Architecture</a:t>
            </a:r>
            <a:endParaRPr lang="en-US" sz="1600">
              <a:solidFill>
                <a:srgbClr val="4078CC"/>
              </a:solidFill>
            </a:endParaRPr>
          </a:p>
        </p:txBody>
      </p:sp>
      <p:sp>
        <p:nvSpPr>
          <p:cNvPr id="53" name="Rectangle 52">
            <a:extLst>
              <a:ext uri="{FF2B5EF4-FFF2-40B4-BE49-F238E27FC236}">
                <a16:creationId xmlns:a16="http://schemas.microsoft.com/office/drawing/2014/main" id="{87B9FB73-85EE-4CDC-B245-A57E88C259AE}"/>
              </a:ext>
            </a:extLst>
          </p:cNvPr>
          <p:cNvSpPr/>
          <p:nvPr/>
        </p:nvSpPr>
        <p:spPr>
          <a:xfrm>
            <a:off x="10033098" y="1146167"/>
            <a:ext cx="1796967" cy="338554"/>
          </a:xfrm>
          <a:prstGeom prst="rect">
            <a:avLst/>
          </a:prstGeom>
        </p:spPr>
        <p:txBody>
          <a:bodyPr wrap="none">
            <a:spAutoFit/>
          </a:bodyPr>
          <a:lstStyle/>
          <a:p>
            <a:r>
              <a:rPr lang="en-US" sz="1600">
                <a:solidFill>
                  <a:srgbClr val="4078CC"/>
                </a:solidFill>
                <a:ea typeface="Segoe UI" pitchFamily="34" charset="0"/>
                <a:cs typeface="Segoe UI" pitchFamily="34" charset="0"/>
              </a:rPr>
              <a:t>Customer Tenants</a:t>
            </a:r>
            <a:endParaRPr lang="en-US" sz="1600">
              <a:solidFill>
                <a:srgbClr val="4078CC"/>
              </a:solidFill>
            </a:endParaRPr>
          </a:p>
        </p:txBody>
      </p:sp>
      <p:sp>
        <p:nvSpPr>
          <p:cNvPr id="12" name="Rectangle 11">
            <a:extLst>
              <a:ext uri="{FF2B5EF4-FFF2-40B4-BE49-F238E27FC236}">
                <a16:creationId xmlns:a16="http://schemas.microsoft.com/office/drawing/2014/main" id="{A5B7D065-2AD5-4F4F-9A1A-B7AC38B048CF}"/>
              </a:ext>
            </a:extLst>
          </p:cNvPr>
          <p:cNvSpPr/>
          <p:nvPr/>
        </p:nvSpPr>
        <p:spPr bwMode="auto">
          <a:xfrm>
            <a:off x="10392837" y="1968086"/>
            <a:ext cx="1806927" cy="58056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3F8EEA2-7476-40DB-A50D-C4A982FC9872}"/>
              </a:ext>
            </a:extLst>
          </p:cNvPr>
          <p:cNvSpPr/>
          <p:nvPr/>
        </p:nvSpPr>
        <p:spPr bwMode="auto">
          <a:xfrm>
            <a:off x="10240437" y="1815686"/>
            <a:ext cx="1806927" cy="58056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DB4ED6D1-9E97-412F-B5C1-C089D1FEFDCD}"/>
              </a:ext>
            </a:extLst>
          </p:cNvPr>
          <p:cNvSpPr/>
          <p:nvPr/>
        </p:nvSpPr>
        <p:spPr bwMode="auto">
          <a:xfrm>
            <a:off x="10088037" y="1663286"/>
            <a:ext cx="1806927" cy="58056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Azure Subscription</a:t>
            </a:r>
            <a:endParaRPr lang="en-US" sz="1100">
              <a:solidFill>
                <a:schemeClr val="tx1"/>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4B04098-8E78-4213-ABF2-61C9B6EE0FAB}"/>
              </a:ext>
            </a:extLst>
          </p:cNvPr>
          <p:cNvSpPr/>
          <p:nvPr/>
        </p:nvSpPr>
        <p:spPr bwMode="auto">
          <a:xfrm>
            <a:off x="7346926" y="1657753"/>
            <a:ext cx="1806927" cy="115254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err="1">
                <a:solidFill>
                  <a:schemeClr val="tx1"/>
                </a:solidFill>
                <a:ea typeface="Segoe UI" pitchFamily="34" charset="0"/>
                <a:cs typeface="Segoe UI" pitchFamily="34" charset="0"/>
              </a:rPr>
              <a:t>ServiceNOW</a:t>
            </a:r>
            <a:endParaRPr lang="en-US" sz="110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1100">
                <a:solidFill>
                  <a:schemeClr val="bg1">
                    <a:lumMod val="50000"/>
                  </a:schemeClr>
                </a:solidFill>
                <a:cs typeface="Segoe UI" pitchFamily="34" charset="0"/>
              </a:rPr>
              <a:t>SaaS Subscription</a:t>
            </a:r>
          </a:p>
        </p:txBody>
      </p:sp>
      <p:sp>
        <p:nvSpPr>
          <p:cNvPr id="29" name="Rectangle 28">
            <a:extLst>
              <a:ext uri="{FF2B5EF4-FFF2-40B4-BE49-F238E27FC236}">
                <a16:creationId xmlns:a16="http://schemas.microsoft.com/office/drawing/2014/main" id="{DA6C17F1-945C-4355-AB1F-120C52C74763}"/>
              </a:ext>
            </a:extLst>
          </p:cNvPr>
          <p:cNvSpPr/>
          <p:nvPr/>
        </p:nvSpPr>
        <p:spPr bwMode="auto">
          <a:xfrm>
            <a:off x="2612171" y="3185649"/>
            <a:ext cx="1511954"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Teams for secure</a:t>
            </a:r>
            <a:br>
              <a:rPr lang="en-US" sz="900">
                <a:solidFill>
                  <a:schemeClr val="bg1"/>
                </a:solidFill>
                <a:ea typeface="Segoe UI" pitchFamily="34" charset="0"/>
                <a:cs typeface="Segoe UI" pitchFamily="34" charset="0"/>
              </a:rPr>
            </a:br>
            <a:r>
              <a:rPr lang="en-US" sz="900">
                <a:solidFill>
                  <a:schemeClr val="bg1"/>
                </a:solidFill>
                <a:ea typeface="Segoe UI" pitchFamily="34" charset="0"/>
                <a:cs typeface="Segoe UI" pitchFamily="34" charset="0"/>
              </a:rPr>
              <a:t>SOC communications</a:t>
            </a:r>
            <a:endParaRPr lang="en-US" sz="700">
              <a:solidFill>
                <a:schemeClr val="bg1">
                  <a:lumMod val="50000"/>
                </a:schemeClr>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ED7E5293-8248-4AB8-B345-1D6C4B83D0F4}"/>
              </a:ext>
            </a:extLst>
          </p:cNvPr>
          <p:cNvSpPr/>
          <p:nvPr/>
        </p:nvSpPr>
        <p:spPr bwMode="auto">
          <a:xfrm>
            <a:off x="2611216" y="2631798"/>
            <a:ext cx="1511954" cy="495275"/>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SOC Identity</a:t>
            </a:r>
          </a:p>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Azure AD for IAM (</a:t>
            </a:r>
            <a:r>
              <a:rPr lang="en-US" sz="900" err="1">
                <a:solidFill>
                  <a:schemeClr val="bg1"/>
                </a:solidFill>
                <a:ea typeface="Segoe UI" pitchFamily="34" charset="0"/>
                <a:cs typeface="Segoe UI" pitchFamily="34" charset="0"/>
              </a:rPr>
              <a:t>passwordless</a:t>
            </a:r>
            <a:r>
              <a:rPr lang="en-US" sz="900">
                <a:solidFill>
                  <a:schemeClr val="bg1"/>
                </a:solidFill>
                <a:ea typeface="Segoe UI" pitchFamily="34" charset="0"/>
                <a:cs typeface="Segoe UI" pitchFamily="34" charset="0"/>
              </a:rPr>
              <a:t>)</a:t>
            </a:r>
            <a:endParaRPr lang="en-US" sz="700">
              <a:solidFill>
                <a:schemeClr val="bg1">
                  <a:lumMod val="50000"/>
                </a:schemeClr>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0BFB432-7E08-43DE-803A-E6749ACDCCB2}"/>
              </a:ext>
            </a:extLst>
          </p:cNvPr>
          <p:cNvSpPr/>
          <p:nvPr/>
        </p:nvSpPr>
        <p:spPr bwMode="auto">
          <a:xfrm>
            <a:off x="327449" y="5140497"/>
            <a:ext cx="1511954"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Corporate Office 365</a:t>
            </a:r>
          </a:p>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(email + collaboration)</a:t>
            </a:r>
            <a:endParaRPr lang="en-US" sz="700">
              <a:solidFill>
                <a:schemeClr val="bg1">
                  <a:lumMod val="50000"/>
                </a:schemeClr>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D90A9E7E-6C83-4618-BCF1-9C9A5F4FDC9E}"/>
              </a:ext>
            </a:extLst>
          </p:cNvPr>
          <p:cNvSpPr/>
          <p:nvPr/>
        </p:nvSpPr>
        <p:spPr bwMode="auto">
          <a:xfrm>
            <a:off x="327449" y="5527223"/>
            <a:ext cx="1511954"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Company Identity</a:t>
            </a:r>
            <a:endParaRPr lang="en-US" sz="700">
              <a:solidFill>
                <a:schemeClr val="bg1">
                  <a:lumMod val="50000"/>
                </a:schemeClr>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C4A94CFE-0928-463E-811F-F2CFCC089E46}"/>
              </a:ext>
            </a:extLst>
          </p:cNvPr>
          <p:cNvSpPr/>
          <p:nvPr/>
        </p:nvSpPr>
        <p:spPr bwMode="auto">
          <a:xfrm>
            <a:off x="327449" y="5920343"/>
            <a:ext cx="1511954"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Windows Virtual Desktop</a:t>
            </a:r>
            <a:endParaRPr lang="en-US" sz="700">
              <a:solidFill>
                <a:schemeClr val="bg1">
                  <a:lumMod val="50000"/>
                </a:schemeClr>
              </a:soli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8A6A283D-845D-40BC-89E2-F5EC8DD6AA97}"/>
              </a:ext>
            </a:extLst>
          </p:cNvPr>
          <p:cNvSpPr/>
          <p:nvPr/>
        </p:nvSpPr>
        <p:spPr bwMode="auto">
          <a:xfrm>
            <a:off x="5022647" y="2288064"/>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Azure Lighthouse</a:t>
            </a:r>
            <a:endParaRPr lang="en-US" sz="700">
              <a:solidFill>
                <a:schemeClr val="bg1">
                  <a:lumMod val="50000"/>
                </a:schemeClr>
              </a:soli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C2607CAF-9AAD-43D6-825D-5437C781E70B}"/>
              </a:ext>
            </a:extLst>
          </p:cNvPr>
          <p:cNvSpPr/>
          <p:nvPr/>
        </p:nvSpPr>
        <p:spPr bwMode="auto">
          <a:xfrm>
            <a:off x="5022647" y="2573543"/>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Microsoft Sentinel</a:t>
            </a:r>
            <a:endParaRPr lang="en-US" sz="700">
              <a:solidFill>
                <a:schemeClr val="bg1">
                  <a:lumMod val="50000"/>
                </a:schemeClr>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99D1B583-2C11-4F11-A87D-C9133971B59D}"/>
              </a:ext>
            </a:extLst>
          </p:cNvPr>
          <p:cNvSpPr/>
          <p:nvPr/>
        </p:nvSpPr>
        <p:spPr bwMode="auto">
          <a:xfrm>
            <a:off x="7491049" y="2189789"/>
            <a:ext cx="1511954" cy="25024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Case Management</a:t>
            </a:r>
            <a:endParaRPr lang="en-US" sz="700">
              <a:solidFill>
                <a:schemeClr val="bg1">
                  <a:lumMod val="50000"/>
                </a:schemeClr>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A9FD8A2D-D3EE-4C88-A487-DC6B2AA1E65A}"/>
              </a:ext>
            </a:extLst>
          </p:cNvPr>
          <p:cNvSpPr/>
          <p:nvPr/>
        </p:nvSpPr>
        <p:spPr bwMode="auto">
          <a:xfrm>
            <a:off x="7491049" y="2479811"/>
            <a:ext cx="1511954" cy="25024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SecOps (optional)</a:t>
            </a:r>
            <a:endParaRPr lang="en-US" sz="700">
              <a:solidFill>
                <a:schemeClr val="bg1">
                  <a:lumMod val="50000"/>
                </a:schemeClr>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C01BD16A-91EB-4B82-8D62-6B4EBB2B47DF}"/>
              </a:ext>
            </a:extLst>
          </p:cNvPr>
          <p:cNvSpPr/>
          <p:nvPr/>
        </p:nvSpPr>
        <p:spPr bwMode="auto">
          <a:xfrm>
            <a:off x="10133218" y="2917487"/>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Identity &amp; Access Management</a:t>
            </a:r>
            <a:endParaRPr lang="en-US" sz="700">
              <a:solidFill>
                <a:schemeClr val="bg1">
                  <a:lumMod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D71F43-8F4E-4D18-A230-D63937ACADD8}"/>
              </a:ext>
            </a:extLst>
          </p:cNvPr>
          <p:cNvSpPr/>
          <p:nvPr/>
        </p:nvSpPr>
        <p:spPr bwMode="auto">
          <a:xfrm>
            <a:off x="10133217" y="3214170"/>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Subscription and resources</a:t>
            </a:r>
            <a:endParaRPr lang="en-US" sz="700">
              <a:solidFill>
                <a:schemeClr val="bg1">
                  <a:lumMod val="50000"/>
                </a:schemeClr>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DB62AE6-B96A-4E6C-A80C-EDA77E9BF3F7}"/>
              </a:ext>
            </a:extLst>
          </p:cNvPr>
          <p:cNvSpPr/>
          <p:nvPr/>
        </p:nvSpPr>
        <p:spPr bwMode="auto">
          <a:xfrm>
            <a:off x="10133216" y="3510853"/>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Alert forwarding to MSSP SOC</a:t>
            </a:r>
            <a:endParaRPr lang="en-US" sz="700">
              <a:solidFill>
                <a:schemeClr val="bg1">
                  <a:lumMod val="50000"/>
                </a:schemeClr>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9CD84D1-DD87-4152-B35C-9984A722BF50}"/>
              </a:ext>
            </a:extLst>
          </p:cNvPr>
          <p:cNvSpPr/>
          <p:nvPr/>
        </p:nvSpPr>
        <p:spPr bwMode="auto">
          <a:xfrm>
            <a:off x="10133215" y="3812359"/>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Ticketing integration</a:t>
            </a:r>
            <a:endParaRPr lang="en-US" sz="700">
              <a:solidFill>
                <a:schemeClr val="bg1">
                  <a:lumMod val="50000"/>
                </a:schemeClr>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3025A7C-83F7-4724-9EDA-ACCDB4AEB133}"/>
              </a:ext>
            </a:extLst>
          </p:cNvPr>
          <p:cNvSpPr/>
          <p:nvPr/>
        </p:nvSpPr>
        <p:spPr bwMode="auto">
          <a:xfrm>
            <a:off x="10133214" y="4113865"/>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Security protection enablement</a:t>
            </a:r>
            <a:endParaRPr lang="en-US" sz="700">
              <a:solidFill>
                <a:schemeClr val="bg1">
                  <a:lumMod val="50000"/>
                </a:schemeClr>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E92E2C2D-4347-4BFB-9345-D4B09C30BA30}"/>
              </a:ext>
            </a:extLst>
          </p:cNvPr>
          <p:cNvSpPr/>
          <p:nvPr/>
        </p:nvSpPr>
        <p:spPr bwMode="auto">
          <a:xfrm>
            <a:off x="5022647" y="3725978"/>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Analytics Rule</a:t>
            </a:r>
            <a:endParaRPr lang="en-US" sz="700">
              <a:solidFill>
                <a:schemeClr val="bg1">
                  <a:lumMod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9F8ED8D-1BC0-49C3-B94E-D95416CC99CA}"/>
              </a:ext>
            </a:extLst>
          </p:cNvPr>
          <p:cNvSpPr/>
          <p:nvPr/>
        </p:nvSpPr>
        <p:spPr bwMode="auto">
          <a:xfrm>
            <a:off x="5022647" y="3994252"/>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Workbooks</a:t>
            </a:r>
            <a:endParaRPr lang="en-US" sz="700">
              <a:solidFill>
                <a:schemeClr val="bg1">
                  <a:lumMod val="50000"/>
                </a:schemeClr>
              </a:soli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7C5CC72D-51DA-49DD-9A11-3DF77A3567C6}"/>
              </a:ext>
            </a:extLst>
          </p:cNvPr>
          <p:cNvCxnSpPr>
            <a:cxnSpLocks/>
          </p:cNvCxnSpPr>
          <p:nvPr/>
        </p:nvCxnSpPr>
        <p:spPr>
          <a:xfrm>
            <a:off x="1661424" y="2409778"/>
            <a:ext cx="9507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D0CBCF-E420-4B0A-8571-C2A48C80D059}"/>
              </a:ext>
            </a:extLst>
          </p:cNvPr>
          <p:cNvCxnSpPr>
            <a:cxnSpLocks/>
            <a:stCxn id="17" idx="2"/>
            <a:endCxn id="46" idx="3"/>
          </p:cNvCxnSpPr>
          <p:nvPr/>
        </p:nvCxnSpPr>
        <p:spPr>
          <a:xfrm rot="5400000">
            <a:off x="1665866" y="4393110"/>
            <a:ext cx="1879184" cy="153210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A9B5A7-440D-4FDF-9DCE-C851DA3F3C6B}"/>
              </a:ext>
            </a:extLst>
          </p:cNvPr>
          <p:cNvCxnSpPr>
            <a:cxnSpLocks/>
            <a:stCxn id="30" idx="3"/>
          </p:cNvCxnSpPr>
          <p:nvPr/>
        </p:nvCxnSpPr>
        <p:spPr>
          <a:xfrm>
            <a:off x="4123170" y="2879436"/>
            <a:ext cx="7298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B13CF8E-5AF4-48B6-8294-159E33CDE850}"/>
              </a:ext>
            </a:extLst>
          </p:cNvPr>
          <p:cNvSpPr/>
          <p:nvPr/>
        </p:nvSpPr>
        <p:spPr bwMode="auto">
          <a:xfrm>
            <a:off x="2612171" y="2220030"/>
            <a:ext cx="1511954"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Windows 10 PAW (Physical device)</a:t>
            </a:r>
            <a:endParaRPr lang="en-US" sz="700">
              <a:solidFill>
                <a:schemeClr val="bg1">
                  <a:lumMod val="50000"/>
                </a:schemeClr>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BF16CFDA-C1F9-4D11-ACC4-467E894E6268}"/>
              </a:ext>
            </a:extLst>
          </p:cNvPr>
          <p:cNvSpPr/>
          <p:nvPr/>
        </p:nvSpPr>
        <p:spPr bwMode="auto">
          <a:xfrm>
            <a:off x="5007201" y="5758684"/>
            <a:ext cx="1806927" cy="112362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DEV / TEST</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Azure Subscription 2</a:t>
            </a:r>
            <a:endParaRPr lang="en-US" sz="1100">
              <a:solidFill>
                <a:schemeClr val="tx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1B67EEAF-2F53-4E68-B91B-108EBB3332EA}"/>
              </a:ext>
            </a:extLst>
          </p:cNvPr>
          <p:cNvSpPr/>
          <p:nvPr/>
        </p:nvSpPr>
        <p:spPr bwMode="auto">
          <a:xfrm>
            <a:off x="5182995" y="6301378"/>
            <a:ext cx="1476574" cy="2256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Microsoft Sentinel</a:t>
            </a:r>
            <a:endParaRPr lang="en-US" sz="700">
              <a:solidFill>
                <a:schemeClr val="bg1">
                  <a:lumMod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9F102DC-4870-4A05-B1B7-03D86B4A8D85}"/>
              </a:ext>
            </a:extLst>
          </p:cNvPr>
          <p:cNvSpPr/>
          <p:nvPr/>
        </p:nvSpPr>
        <p:spPr bwMode="auto">
          <a:xfrm>
            <a:off x="7551612" y="5770010"/>
            <a:ext cx="1806927" cy="1103983"/>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SALES DEMO</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Azure Subscription 3</a:t>
            </a:r>
            <a:endParaRPr lang="en-US" sz="1100">
              <a:solidFill>
                <a:schemeClr val="tx1"/>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DECCF821-6E59-4580-B0F0-5CDB1CC76DEB}"/>
              </a:ext>
            </a:extLst>
          </p:cNvPr>
          <p:cNvSpPr/>
          <p:nvPr/>
        </p:nvSpPr>
        <p:spPr bwMode="auto">
          <a:xfrm>
            <a:off x="7727406" y="6276158"/>
            <a:ext cx="1476574"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Microsoft Sentinel</a:t>
            </a:r>
            <a:endParaRPr lang="en-US" sz="700">
              <a:solidFill>
                <a:schemeClr val="bg1">
                  <a:lumMod val="50000"/>
                </a:schemeClr>
              </a:solidFill>
              <a:ea typeface="Segoe UI" pitchFamily="34" charset="0"/>
              <a:cs typeface="Segoe UI" pitchFamily="34" charset="0"/>
            </a:endParaRPr>
          </a:p>
        </p:txBody>
      </p:sp>
      <p:cxnSp>
        <p:nvCxnSpPr>
          <p:cNvPr id="67" name="Straight Arrow Connector 66">
            <a:extLst>
              <a:ext uri="{FF2B5EF4-FFF2-40B4-BE49-F238E27FC236}">
                <a16:creationId xmlns:a16="http://schemas.microsoft.com/office/drawing/2014/main" id="{DCAFF166-E067-40FB-9702-6B90573EE015}"/>
              </a:ext>
            </a:extLst>
          </p:cNvPr>
          <p:cNvCxnSpPr>
            <a:cxnSpLocks/>
            <a:stCxn id="58" idx="3"/>
            <a:endCxn id="65" idx="3"/>
          </p:cNvCxnSpPr>
          <p:nvPr/>
        </p:nvCxnSpPr>
        <p:spPr>
          <a:xfrm flipH="1">
            <a:off x="6659569" y="5308795"/>
            <a:ext cx="90145" cy="1105415"/>
          </a:xfrm>
          <a:prstGeom prst="bentConnector3">
            <a:avLst>
              <a:gd name="adj1" fmla="val -41648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66">
            <a:extLst>
              <a:ext uri="{FF2B5EF4-FFF2-40B4-BE49-F238E27FC236}">
                <a16:creationId xmlns:a16="http://schemas.microsoft.com/office/drawing/2014/main" id="{A30DFC47-3612-403D-9A36-2132EEC60011}"/>
              </a:ext>
            </a:extLst>
          </p:cNvPr>
          <p:cNvCxnSpPr>
            <a:cxnSpLocks/>
            <a:stCxn id="58" idx="3"/>
            <a:endCxn id="66" idx="1"/>
          </p:cNvCxnSpPr>
          <p:nvPr/>
        </p:nvCxnSpPr>
        <p:spPr>
          <a:xfrm>
            <a:off x="6749714" y="5308795"/>
            <a:ext cx="977692" cy="109234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3C85475-1D3B-4170-B85B-E8C289D9593A}"/>
              </a:ext>
            </a:extLst>
          </p:cNvPr>
          <p:cNvSpPr/>
          <p:nvPr/>
        </p:nvSpPr>
        <p:spPr bwMode="auto">
          <a:xfrm>
            <a:off x="5020346" y="5130382"/>
            <a:ext cx="1729368"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Azure DevOps + </a:t>
            </a:r>
            <a:r>
              <a:rPr lang="en-US" sz="900" err="1">
                <a:solidFill>
                  <a:schemeClr val="bg1"/>
                </a:solidFill>
                <a:ea typeface="Segoe UI" pitchFamily="34" charset="0"/>
                <a:cs typeface="Segoe UI" pitchFamily="34" charset="0"/>
              </a:rPr>
              <a:t>Github</a:t>
            </a:r>
            <a:endParaRPr lang="en-US" sz="900">
              <a:solidFill>
                <a:schemeClr val="bg1"/>
              </a:solidFill>
              <a:ea typeface="Segoe UI" pitchFamily="34" charset="0"/>
              <a:cs typeface="Segoe UI" pitchFamily="34" charset="0"/>
            </a:endParaRPr>
          </a:p>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(CI/CD Pipeline)</a:t>
            </a:r>
            <a:endParaRPr lang="en-US" sz="700">
              <a:solidFill>
                <a:schemeClr val="bg1">
                  <a:lumMod val="50000"/>
                </a:schemeClr>
              </a:solidFill>
              <a:ea typeface="Segoe UI" pitchFamily="34" charset="0"/>
              <a:cs typeface="Segoe UI" pitchFamily="34" charset="0"/>
            </a:endParaRPr>
          </a:p>
        </p:txBody>
      </p:sp>
      <p:cxnSp>
        <p:nvCxnSpPr>
          <p:cNvPr id="74" name="Straight Arrow Connector 66">
            <a:extLst>
              <a:ext uri="{FF2B5EF4-FFF2-40B4-BE49-F238E27FC236}">
                <a16:creationId xmlns:a16="http://schemas.microsoft.com/office/drawing/2014/main" id="{5BF9BE26-386A-4A04-B575-2E1A7DE77784}"/>
              </a:ext>
            </a:extLst>
          </p:cNvPr>
          <p:cNvCxnSpPr>
            <a:cxnSpLocks/>
            <a:stCxn id="58" idx="3"/>
          </p:cNvCxnSpPr>
          <p:nvPr/>
        </p:nvCxnSpPr>
        <p:spPr>
          <a:xfrm>
            <a:off x="6749714" y="5308795"/>
            <a:ext cx="2942318" cy="83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66">
            <a:extLst>
              <a:ext uri="{FF2B5EF4-FFF2-40B4-BE49-F238E27FC236}">
                <a16:creationId xmlns:a16="http://schemas.microsoft.com/office/drawing/2014/main" id="{A35B61DD-2628-4FEA-8048-F2A2A0DC0A3D}"/>
              </a:ext>
            </a:extLst>
          </p:cNvPr>
          <p:cNvCxnSpPr>
            <a:cxnSpLocks/>
          </p:cNvCxnSpPr>
          <p:nvPr/>
        </p:nvCxnSpPr>
        <p:spPr>
          <a:xfrm rot="10800000">
            <a:off x="8496418" y="2810299"/>
            <a:ext cx="1212126" cy="456177"/>
          </a:xfrm>
          <a:prstGeom prst="bentConnector3">
            <a:avLst>
              <a:gd name="adj1" fmla="val 10016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66">
            <a:extLst>
              <a:ext uri="{FF2B5EF4-FFF2-40B4-BE49-F238E27FC236}">
                <a16:creationId xmlns:a16="http://schemas.microsoft.com/office/drawing/2014/main" id="{AA8B09E8-D72E-4B49-8F1D-3E15346C8273}"/>
              </a:ext>
            </a:extLst>
          </p:cNvPr>
          <p:cNvCxnSpPr>
            <a:cxnSpLocks/>
            <a:stCxn id="24" idx="3"/>
          </p:cNvCxnSpPr>
          <p:nvPr/>
        </p:nvCxnSpPr>
        <p:spPr>
          <a:xfrm flipV="1">
            <a:off x="6752015" y="4117507"/>
            <a:ext cx="2979051" cy="17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66">
            <a:extLst>
              <a:ext uri="{FF2B5EF4-FFF2-40B4-BE49-F238E27FC236}">
                <a16:creationId xmlns:a16="http://schemas.microsoft.com/office/drawing/2014/main" id="{05D84D4B-0CF3-4D49-BA0B-027695984EC6}"/>
              </a:ext>
            </a:extLst>
          </p:cNvPr>
          <p:cNvCxnSpPr>
            <a:cxnSpLocks/>
            <a:stCxn id="23" idx="3"/>
          </p:cNvCxnSpPr>
          <p:nvPr/>
        </p:nvCxnSpPr>
        <p:spPr>
          <a:xfrm>
            <a:off x="6752015" y="3850957"/>
            <a:ext cx="2979051" cy="270353"/>
          </a:xfrm>
          <a:prstGeom prst="bentConnector3">
            <a:avLst>
              <a:gd name="adj1" fmla="val 5008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F63F9251-071B-430D-81CE-FEBB4C1DF4A3}"/>
              </a:ext>
            </a:extLst>
          </p:cNvPr>
          <p:cNvSpPr/>
          <p:nvPr/>
        </p:nvSpPr>
        <p:spPr bwMode="auto">
          <a:xfrm>
            <a:off x="10136246" y="4415371"/>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Data retention / warehouse</a:t>
            </a:r>
            <a:endParaRPr lang="en-US" sz="700">
              <a:solidFill>
                <a:schemeClr val="bg1">
                  <a:lumMod val="50000"/>
                </a:schemeClr>
              </a:soli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D713FD73-1601-451A-B8A0-7BB5DA1806DA}"/>
              </a:ext>
            </a:extLst>
          </p:cNvPr>
          <p:cNvSpPr/>
          <p:nvPr/>
        </p:nvSpPr>
        <p:spPr bwMode="auto">
          <a:xfrm>
            <a:off x="10008383" y="2730056"/>
            <a:ext cx="2289119" cy="41902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a:extLst>
              <a:ext uri="{FF2B5EF4-FFF2-40B4-BE49-F238E27FC236}">
                <a16:creationId xmlns:a16="http://schemas.microsoft.com/office/drawing/2014/main" id="{D34F9F74-797E-421F-9979-F649F7585E69}"/>
              </a:ext>
            </a:extLst>
          </p:cNvPr>
          <p:cNvSpPr/>
          <p:nvPr/>
        </p:nvSpPr>
        <p:spPr bwMode="auto">
          <a:xfrm>
            <a:off x="2611217" y="3600974"/>
            <a:ext cx="1511953" cy="49527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PowerBI </a:t>
            </a:r>
            <a:br>
              <a:rPr lang="en-US" sz="900">
                <a:solidFill>
                  <a:schemeClr val="bg1"/>
                </a:solidFill>
                <a:ea typeface="Segoe UI" pitchFamily="34" charset="0"/>
                <a:cs typeface="Segoe UI" pitchFamily="34" charset="0"/>
              </a:rPr>
            </a:br>
            <a:r>
              <a:rPr lang="en-US" sz="900">
                <a:solidFill>
                  <a:schemeClr val="bg1"/>
                </a:solidFill>
                <a:ea typeface="Segoe UI" pitchFamily="34" charset="0"/>
                <a:cs typeface="Segoe UI" pitchFamily="34" charset="0"/>
              </a:rPr>
              <a:t>Internal &amp; Customer Reporting</a:t>
            </a:r>
            <a:endParaRPr lang="en-US" sz="700">
              <a:solidFill>
                <a:schemeClr val="bg1">
                  <a:lumMod val="50000"/>
                </a:schemeClr>
              </a:soli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E9148BC8-EC53-478F-8DA3-4E9BA764A603}"/>
              </a:ext>
            </a:extLst>
          </p:cNvPr>
          <p:cNvSpPr/>
          <p:nvPr/>
        </p:nvSpPr>
        <p:spPr bwMode="auto">
          <a:xfrm>
            <a:off x="5026765" y="2863141"/>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Jupyter Notebooks</a:t>
            </a:r>
            <a:endParaRPr lang="en-US" sz="700">
              <a:solidFill>
                <a:schemeClr val="bg1">
                  <a:lumMod val="50000"/>
                </a:schemeClr>
              </a:soli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ECEFC5E5-DF71-472A-A3A8-A561A81E4335}"/>
              </a:ext>
            </a:extLst>
          </p:cNvPr>
          <p:cNvSpPr/>
          <p:nvPr/>
        </p:nvSpPr>
        <p:spPr bwMode="auto">
          <a:xfrm>
            <a:off x="10133214" y="4718134"/>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Security Posture Management</a:t>
            </a:r>
          </a:p>
        </p:txBody>
      </p:sp>
      <p:sp>
        <p:nvSpPr>
          <p:cNvPr id="146" name="Rectangle 145">
            <a:extLst>
              <a:ext uri="{FF2B5EF4-FFF2-40B4-BE49-F238E27FC236}">
                <a16:creationId xmlns:a16="http://schemas.microsoft.com/office/drawing/2014/main" id="{00DC8617-4672-4C78-B619-92843F060185}"/>
              </a:ext>
            </a:extLst>
          </p:cNvPr>
          <p:cNvSpPr/>
          <p:nvPr/>
        </p:nvSpPr>
        <p:spPr bwMode="auto">
          <a:xfrm>
            <a:off x="10136550" y="5020897"/>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Vulnerability &amp; Risk Assessments</a:t>
            </a:r>
          </a:p>
        </p:txBody>
      </p:sp>
      <p:sp>
        <p:nvSpPr>
          <p:cNvPr id="148" name="Rectangle 147">
            <a:extLst>
              <a:ext uri="{FF2B5EF4-FFF2-40B4-BE49-F238E27FC236}">
                <a16:creationId xmlns:a16="http://schemas.microsoft.com/office/drawing/2014/main" id="{68311973-68AA-460F-B38F-3B46D4494979}"/>
              </a:ext>
            </a:extLst>
          </p:cNvPr>
          <p:cNvSpPr/>
          <p:nvPr/>
        </p:nvSpPr>
        <p:spPr bwMode="auto">
          <a:xfrm>
            <a:off x="10133213" y="5327284"/>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Incident Response</a:t>
            </a:r>
          </a:p>
        </p:txBody>
      </p:sp>
      <p:sp>
        <p:nvSpPr>
          <p:cNvPr id="151" name="Rectangle 150">
            <a:extLst>
              <a:ext uri="{FF2B5EF4-FFF2-40B4-BE49-F238E27FC236}">
                <a16:creationId xmlns:a16="http://schemas.microsoft.com/office/drawing/2014/main" id="{8FC389C6-8309-4FFD-938D-380AB7642704}"/>
              </a:ext>
            </a:extLst>
          </p:cNvPr>
          <p:cNvSpPr/>
          <p:nvPr/>
        </p:nvSpPr>
        <p:spPr bwMode="auto">
          <a:xfrm>
            <a:off x="10133213" y="5633671"/>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Red/Blue Team Exercises</a:t>
            </a:r>
          </a:p>
        </p:txBody>
      </p:sp>
      <p:sp>
        <p:nvSpPr>
          <p:cNvPr id="153" name="Rectangle 152">
            <a:extLst>
              <a:ext uri="{FF2B5EF4-FFF2-40B4-BE49-F238E27FC236}">
                <a16:creationId xmlns:a16="http://schemas.microsoft.com/office/drawing/2014/main" id="{BED6EBF4-86B4-4BAA-9CFD-82404BACC557}"/>
              </a:ext>
            </a:extLst>
          </p:cNvPr>
          <p:cNvSpPr/>
          <p:nvPr/>
        </p:nvSpPr>
        <p:spPr bwMode="auto">
          <a:xfrm>
            <a:off x="10133213" y="5941444"/>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Exec / Employee Training</a:t>
            </a:r>
          </a:p>
        </p:txBody>
      </p:sp>
      <p:sp>
        <p:nvSpPr>
          <p:cNvPr id="155" name="Rectangle 154">
            <a:extLst>
              <a:ext uri="{FF2B5EF4-FFF2-40B4-BE49-F238E27FC236}">
                <a16:creationId xmlns:a16="http://schemas.microsoft.com/office/drawing/2014/main" id="{F325B70D-77FD-4F9F-A543-B5E6532E1722}"/>
              </a:ext>
            </a:extLst>
          </p:cNvPr>
          <p:cNvSpPr/>
          <p:nvPr/>
        </p:nvSpPr>
        <p:spPr bwMode="auto">
          <a:xfrm>
            <a:off x="10133212" y="6245208"/>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Insider Risk Management</a:t>
            </a:r>
          </a:p>
        </p:txBody>
      </p:sp>
      <p:sp>
        <p:nvSpPr>
          <p:cNvPr id="158" name="Rectangle 157">
            <a:extLst>
              <a:ext uri="{FF2B5EF4-FFF2-40B4-BE49-F238E27FC236}">
                <a16:creationId xmlns:a16="http://schemas.microsoft.com/office/drawing/2014/main" id="{6C8268E4-0205-4DAE-8AE0-810D21498CD4}"/>
              </a:ext>
            </a:extLst>
          </p:cNvPr>
          <p:cNvSpPr/>
          <p:nvPr/>
        </p:nvSpPr>
        <p:spPr bwMode="auto">
          <a:xfrm>
            <a:off x="10133212" y="6547971"/>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Data Loss Prevention</a:t>
            </a:r>
          </a:p>
        </p:txBody>
      </p:sp>
      <p:cxnSp>
        <p:nvCxnSpPr>
          <p:cNvPr id="160" name="Straight Arrow Connector 66">
            <a:extLst>
              <a:ext uri="{FF2B5EF4-FFF2-40B4-BE49-F238E27FC236}">
                <a16:creationId xmlns:a16="http://schemas.microsoft.com/office/drawing/2014/main" id="{CB69FB35-8AAA-44F7-ABD1-042A384A90F0}"/>
              </a:ext>
            </a:extLst>
          </p:cNvPr>
          <p:cNvCxnSpPr>
            <a:cxnSpLocks/>
            <a:endCxn id="140" idx="3"/>
          </p:cNvCxnSpPr>
          <p:nvPr/>
        </p:nvCxnSpPr>
        <p:spPr>
          <a:xfrm flipH="1">
            <a:off x="4123170" y="3848612"/>
            <a:ext cx="7298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01F24832-AA8C-411F-AD99-06DA9F9D6099}"/>
              </a:ext>
            </a:extLst>
          </p:cNvPr>
          <p:cNvGrpSpPr/>
          <p:nvPr/>
        </p:nvGrpSpPr>
        <p:grpSpPr>
          <a:xfrm>
            <a:off x="746170" y="1832054"/>
            <a:ext cx="1052999" cy="1057073"/>
            <a:chOff x="7192554" y="2262151"/>
            <a:chExt cx="1475012" cy="1499879"/>
          </a:xfrm>
        </p:grpSpPr>
        <p:sp>
          <p:nvSpPr>
            <p:cNvPr id="80" name="Oval 79">
              <a:extLst>
                <a:ext uri="{FF2B5EF4-FFF2-40B4-BE49-F238E27FC236}">
                  <a16:creationId xmlns:a16="http://schemas.microsoft.com/office/drawing/2014/main" id="{06EB1B89-B620-4766-BCC1-F7BAAB8C4BA5}"/>
                </a:ext>
              </a:extLst>
            </p:cNvPr>
            <p:cNvSpPr/>
            <p:nvPr/>
          </p:nvSpPr>
          <p:spPr bwMode="auto">
            <a:xfrm>
              <a:off x="7192554"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F39341AD-36B8-418C-BA25-2EBC05DBA625}"/>
                </a:ext>
              </a:extLst>
            </p:cNvPr>
            <p:cNvSpPr/>
            <p:nvPr/>
          </p:nvSpPr>
          <p:spPr>
            <a:xfrm>
              <a:off x="7331554" y="2336395"/>
              <a:ext cx="1200812" cy="469820"/>
            </a:xfrm>
            <a:prstGeom prst="rect">
              <a:avLst/>
            </a:prstGeom>
          </p:spPr>
          <p:txBody>
            <a:bodyPr wrap="square">
              <a:spAutoFit/>
            </a:bodyPr>
            <a:lstStyle/>
            <a:p>
              <a:pPr algn="ctr" defTabSz="932597">
                <a:lnSpc>
                  <a:spcPct val="97000"/>
                </a:lnSpc>
                <a:defRPr/>
              </a:pPr>
              <a:r>
                <a:rPr lang="en-US" sz="800" b="1" i="1" kern="0">
                  <a:solidFill>
                    <a:schemeClr val="accent1">
                      <a:lumMod val="75000"/>
                    </a:schemeClr>
                  </a:solidFill>
                  <a:latin typeface="Segoe UI" panose="020B0502040204020203" pitchFamily="34" charset="0"/>
                  <a:cs typeface="Segoe UI" panose="020B0502040204020203" pitchFamily="34" charset="0"/>
                </a:rPr>
                <a:t>Analysts</a:t>
              </a:r>
              <a:br>
                <a:rPr lang="en-US" sz="800" b="1" i="1" kern="0">
                  <a:solidFill>
                    <a:schemeClr val="accent1">
                      <a:lumMod val="75000"/>
                    </a:schemeClr>
                  </a:solidFill>
                  <a:latin typeface="Segoe UI" panose="020B0502040204020203" pitchFamily="34" charset="0"/>
                  <a:cs typeface="Segoe UI" panose="020B0502040204020203" pitchFamily="34" charset="0"/>
                </a:rPr>
              </a:br>
              <a:r>
                <a:rPr lang="en-US" sz="800" b="1" i="1" kern="0">
                  <a:solidFill>
                    <a:schemeClr val="accent1">
                      <a:lumMod val="75000"/>
                    </a:schemeClr>
                  </a:solidFill>
                  <a:latin typeface="Segoe UI" panose="020B0502040204020203" pitchFamily="34" charset="0"/>
                  <a:cs typeface="Segoe UI" panose="020B0502040204020203" pitchFamily="34" charset="0"/>
                </a:rPr>
                <a:t>and Hunters</a:t>
              </a:r>
            </a:p>
          </p:txBody>
        </p:sp>
        <p:grpSp>
          <p:nvGrpSpPr>
            <p:cNvPr id="82" name="Group 81">
              <a:extLst>
                <a:ext uri="{FF2B5EF4-FFF2-40B4-BE49-F238E27FC236}">
                  <a16:creationId xmlns:a16="http://schemas.microsoft.com/office/drawing/2014/main" id="{82927F2B-91AB-4598-8B89-8F44ED9D3AD0}"/>
                </a:ext>
              </a:extLst>
            </p:cNvPr>
            <p:cNvGrpSpPr/>
            <p:nvPr/>
          </p:nvGrpSpPr>
          <p:grpSpPr>
            <a:xfrm>
              <a:off x="7598077" y="2787666"/>
              <a:ext cx="686640" cy="737232"/>
              <a:chOff x="5387169" y="1276544"/>
              <a:chExt cx="474140" cy="509075"/>
            </a:xfrm>
            <a:solidFill>
              <a:schemeClr val="accent1"/>
            </a:solidFill>
          </p:grpSpPr>
          <p:sp>
            <p:nvSpPr>
              <p:cNvPr id="83" name="Oval 1124">
                <a:extLst>
                  <a:ext uri="{FF2B5EF4-FFF2-40B4-BE49-F238E27FC236}">
                    <a16:creationId xmlns:a16="http://schemas.microsoft.com/office/drawing/2014/main" id="{41FAEA4F-512D-4A38-9B5C-41DA50ADFB2C}"/>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4" name="Freeform 1125">
                <a:extLst>
                  <a:ext uri="{FF2B5EF4-FFF2-40B4-BE49-F238E27FC236}">
                    <a16:creationId xmlns:a16="http://schemas.microsoft.com/office/drawing/2014/main" id="{CFD937A7-8CE2-4BC7-BA8B-880EAC1C0436}"/>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5" name="Oval 1126">
                <a:extLst>
                  <a:ext uri="{FF2B5EF4-FFF2-40B4-BE49-F238E27FC236}">
                    <a16:creationId xmlns:a16="http://schemas.microsoft.com/office/drawing/2014/main" id="{D53CBF44-D627-4D85-8EE6-51F7D7D6906E}"/>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6" name="Oval 1127">
                <a:extLst>
                  <a:ext uri="{FF2B5EF4-FFF2-40B4-BE49-F238E27FC236}">
                    <a16:creationId xmlns:a16="http://schemas.microsoft.com/office/drawing/2014/main" id="{908BF47B-A8E0-4760-BB9C-9BCE7FFC10AF}"/>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8" name="Oval 1128">
                <a:extLst>
                  <a:ext uri="{FF2B5EF4-FFF2-40B4-BE49-F238E27FC236}">
                    <a16:creationId xmlns:a16="http://schemas.microsoft.com/office/drawing/2014/main" id="{9F52C905-1B11-4B29-B985-5449E6511DCA}"/>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9" name="Oval 1129">
                <a:extLst>
                  <a:ext uri="{FF2B5EF4-FFF2-40B4-BE49-F238E27FC236}">
                    <a16:creationId xmlns:a16="http://schemas.microsoft.com/office/drawing/2014/main" id="{7DFF078F-A086-4C2B-8639-174B7CBED8FC}"/>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90" name="Oval 1130">
                <a:extLst>
                  <a:ext uri="{FF2B5EF4-FFF2-40B4-BE49-F238E27FC236}">
                    <a16:creationId xmlns:a16="http://schemas.microsoft.com/office/drawing/2014/main" id="{35BE70B0-1771-4943-9E3C-13B226C373CC}"/>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92" name="Oval 1131">
                <a:extLst>
                  <a:ext uri="{FF2B5EF4-FFF2-40B4-BE49-F238E27FC236}">
                    <a16:creationId xmlns:a16="http://schemas.microsoft.com/office/drawing/2014/main" id="{E60D7CD3-8EFD-4AED-949A-BF0B5551AC70}"/>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93" name="Oval 1132">
                <a:extLst>
                  <a:ext uri="{FF2B5EF4-FFF2-40B4-BE49-F238E27FC236}">
                    <a16:creationId xmlns:a16="http://schemas.microsoft.com/office/drawing/2014/main" id="{BF280309-F923-4E53-96E8-5A28FCAF93E8}"/>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grpSp>
      </p:grpSp>
      <p:sp>
        <p:nvSpPr>
          <p:cNvPr id="21" name="Rectangle 20">
            <a:extLst>
              <a:ext uri="{FF2B5EF4-FFF2-40B4-BE49-F238E27FC236}">
                <a16:creationId xmlns:a16="http://schemas.microsoft.com/office/drawing/2014/main" id="{3E11EFAA-8516-4FAD-A8AB-29D4D7EFBCDD}"/>
              </a:ext>
            </a:extLst>
          </p:cNvPr>
          <p:cNvSpPr/>
          <p:nvPr/>
        </p:nvSpPr>
        <p:spPr bwMode="auto">
          <a:xfrm>
            <a:off x="5022647" y="3152739"/>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Alert management</a:t>
            </a:r>
            <a:endParaRPr lang="en-US" sz="700">
              <a:solidFill>
                <a:schemeClr val="bg1">
                  <a:lumMod val="50000"/>
                </a:schemeClr>
              </a:solidFill>
              <a:ea typeface="Segoe UI" pitchFamily="34" charset="0"/>
              <a:cs typeface="Segoe UI" pitchFamily="34" charset="0"/>
            </a:endParaRPr>
          </a:p>
        </p:txBody>
      </p:sp>
      <p:cxnSp>
        <p:nvCxnSpPr>
          <p:cNvPr id="22" name="Straight Arrow Connector 66">
            <a:extLst>
              <a:ext uri="{FF2B5EF4-FFF2-40B4-BE49-F238E27FC236}">
                <a16:creationId xmlns:a16="http://schemas.microsoft.com/office/drawing/2014/main" id="{0D9DE0E3-947C-4B95-82E2-EC629386AC3D}"/>
              </a:ext>
            </a:extLst>
          </p:cNvPr>
          <p:cNvCxnSpPr>
            <a:cxnSpLocks/>
            <a:stCxn id="21" idx="3"/>
          </p:cNvCxnSpPr>
          <p:nvPr/>
        </p:nvCxnSpPr>
        <p:spPr>
          <a:xfrm flipV="1">
            <a:off x="6752015" y="2810300"/>
            <a:ext cx="1262404" cy="467418"/>
          </a:xfrm>
          <a:prstGeom prst="bentConnector3">
            <a:avLst>
              <a:gd name="adj1" fmla="val 10000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53F7255-A2BF-4713-832C-D5AAE7CB0E9C}"/>
              </a:ext>
            </a:extLst>
          </p:cNvPr>
          <p:cNvSpPr/>
          <p:nvPr/>
        </p:nvSpPr>
        <p:spPr bwMode="auto">
          <a:xfrm>
            <a:off x="5022647" y="3455215"/>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Cross workspace Incidents</a:t>
            </a:r>
            <a:endParaRPr lang="en-US" sz="700">
              <a:solidFill>
                <a:schemeClr val="bg1">
                  <a:lumMod val="50000"/>
                </a:schemeClr>
              </a:solidFill>
              <a:ea typeface="Segoe UI" pitchFamily="34" charset="0"/>
              <a:cs typeface="Segoe UI" pitchFamily="34" charset="0"/>
            </a:endParaRPr>
          </a:p>
        </p:txBody>
      </p:sp>
      <p:cxnSp>
        <p:nvCxnSpPr>
          <p:cNvPr id="57" name="Straight Arrow Connector 66">
            <a:extLst>
              <a:ext uri="{FF2B5EF4-FFF2-40B4-BE49-F238E27FC236}">
                <a16:creationId xmlns:a16="http://schemas.microsoft.com/office/drawing/2014/main" id="{4F727F65-DD51-4C72-B9C1-F9299154482A}"/>
              </a:ext>
            </a:extLst>
          </p:cNvPr>
          <p:cNvCxnSpPr>
            <a:cxnSpLocks/>
            <a:stCxn id="56" idx="3"/>
          </p:cNvCxnSpPr>
          <p:nvPr/>
        </p:nvCxnSpPr>
        <p:spPr>
          <a:xfrm>
            <a:off x="6752015" y="3580194"/>
            <a:ext cx="2979051" cy="536903"/>
          </a:xfrm>
          <a:prstGeom prst="bentConnector3">
            <a:avLst>
              <a:gd name="adj1" fmla="val 5016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58A12A8-44E2-4244-93F5-3F188203AADC}"/>
              </a:ext>
            </a:extLst>
          </p:cNvPr>
          <p:cNvSpPr/>
          <p:nvPr/>
        </p:nvSpPr>
        <p:spPr bwMode="auto">
          <a:xfrm>
            <a:off x="5022647" y="4271032"/>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Logic Apps</a:t>
            </a:r>
            <a:endParaRPr lang="en-US" sz="700">
              <a:solidFill>
                <a:schemeClr val="bg1">
                  <a:lumMod val="50000"/>
                </a:schemeClr>
              </a:solidFill>
              <a:ea typeface="Segoe UI" pitchFamily="34" charset="0"/>
              <a:cs typeface="Segoe UI" pitchFamily="34" charset="0"/>
            </a:endParaRPr>
          </a:p>
        </p:txBody>
      </p:sp>
      <p:cxnSp>
        <p:nvCxnSpPr>
          <p:cNvPr id="91" name="Straight Arrow Connector 66">
            <a:extLst>
              <a:ext uri="{FF2B5EF4-FFF2-40B4-BE49-F238E27FC236}">
                <a16:creationId xmlns:a16="http://schemas.microsoft.com/office/drawing/2014/main" id="{8E23782D-18C2-47AF-B19B-678B165FB490}"/>
              </a:ext>
            </a:extLst>
          </p:cNvPr>
          <p:cNvCxnSpPr>
            <a:cxnSpLocks/>
            <a:stCxn id="73" idx="3"/>
          </p:cNvCxnSpPr>
          <p:nvPr/>
        </p:nvCxnSpPr>
        <p:spPr>
          <a:xfrm flipV="1">
            <a:off x="6752015" y="4121720"/>
            <a:ext cx="2979051" cy="274291"/>
          </a:xfrm>
          <a:prstGeom prst="bentConnector3">
            <a:avLst>
              <a:gd name="adj1" fmla="val 5008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B65CC67-AE93-42C3-A2E4-0F1C88C14A76}"/>
              </a:ext>
            </a:extLst>
          </p:cNvPr>
          <p:cNvSpPr/>
          <p:nvPr/>
        </p:nvSpPr>
        <p:spPr bwMode="auto">
          <a:xfrm>
            <a:off x="5026765" y="4547177"/>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Cross-tenant search</a:t>
            </a:r>
            <a:endParaRPr lang="en-US" sz="700">
              <a:solidFill>
                <a:schemeClr val="bg1">
                  <a:lumMod val="50000"/>
                </a:schemeClr>
              </a:solidFill>
              <a:ea typeface="Segoe UI" pitchFamily="34" charset="0"/>
              <a:cs typeface="Segoe UI" pitchFamily="34" charset="0"/>
            </a:endParaRPr>
          </a:p>
        </p:txBody>
      </p:sp>
      <p:cxnSp>
        <p:nvCxnSpPr>
          <p:cNvPr id="125" name="Straight Arrow Connector 66">
            <a:extLst>
              <a:ext uri="{FF2B5EF4-FFF2-40B4-BE49-F238E27FC236}">
                <a16:creationId xmlns:a16="http://schemas.microsoft.com/office/drawing/2014/main" id="{8FC6203E-BA8C-4944-A778-938E67701CC5}"/>
              </a:ext>
            </a:extLst>
          </p:cNvPr>
          <p:cNvCxnSpPr>
            <a:cxnSpLocks/>
            <a:stCxn id="124" idx="3"/>
          </p:cNvCxnSpPr>
          <p:nvPr/>
        </p:nvCxnSpPr>
        <p:spPr>
          <a:xfrm flipV="1">
            <a:off x="6756133" y="4116268"/>
            <a:ext cx="2974933" cy="555888"/>
          </a:xfrm>
          <a:prstGeom prst="bentConnector3">
            <a:avLst>
              <a:gd name="adj1" fmla="val 4992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68">
            <a:extLst>
              <a:ext uri="{FF2B5EF4-FFF2-40B4-BE49-F238E27FC236}">
                <a16:creationId xmlns:a16="http://schemas.microsoft.com/office/drawing/2014/main" id="{C1F16CCA-5EB2-44D9-8713-B762794F013E}"/>
              </a:ext>
            </a:extLst>
          </p:cNvPr>
          <p:cNvCxnSpPr>
            <a:cxnSpLocks/>
          </p:cNvCxnSpPr>
          <p:nvPr/>
        </p:nvCxnSpPr>
        <p:spPr>
          <a:xfrm flipV="1">
            <a:off x="2231050" y="1329773"/>
            <a:ext cx="33094" cy="5374143"/>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09F0426-0E61-4CB1-ADD0-08E2D42D21B0}"/>
              </a:ext>
            </a:extLst>
          </p:cNvPr>
          <p:cNvSpPr/>
          <p:nvPr/>
        </p:nvSpPr>
        <p:spPr>
          <a:xfrm>
            <a:off x="37991" y="1290733"/>
            <a:ext cx="2206373" cy="338554"/>
          </a:xfrm>
          <a:prstGeom prst="rect">
            <a:avLst/>
          </a:prstGeom>
        </p:spPr>
        <p:txBody>
          <a:bodyPr wrap="none">
            <a:spAutoFit/>
          </a:bodyPr>
          <a:lstStyle/>
          <a:p>
            <a:r>
              <a:rPr lang="en-US" sz="1600">
                <a:solidFill>
                  <a:srgbClr val="4078CC"/>
                </a:solidFill>
                <a:ea typeface="Segoe UI" pitchFamily="34" charset="0"/>
                <a:cs typeface="Segoe UI" pitchFamily="34" charset="0"/>
              </a:rPr>
              <a:t>Partner IT Architecture</a:t>
            </a:r>
            <a:endParaRPr lang="en-US" sz="1600">
              <a:solidFill>
                <a:srgbClr val="4078CC"/>
              </a:solidFill>
            </a:endParaRPr>
          </a:p>
        </p:txBody>
      </p:sp>
      <p:sp>
        <p:nvSpPr>
          <p:cNvPr id="25" name="Rectangle 24">
            <a:extLst>
              <a:ext uri="{FF2B5EF4-FFF2-40B4-BE49-F238E27FC236}">
                <a16:creationId xmlns:a16="http://schemas.microsoft.com/office/drawing/2014/main" id="{22B3B989-0F2F-4303-89EC-6BB8478323CF}"/>
              </a:ext>
            </a:extLst>
          </p:cNvPr>
          <p:cNvSpPr/>
          <p:nvPr/>
        </p:nvSpPr>
        <p:spPr bwMode="auto">
          <a:xfrm>
            <a:off x="5182995" y="6560939"/>
            <a:ext cx="1476574" cy="2256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Microsoft 365 E5</a:t>
            </a:r>
            <a:endParaRPr lang="en-US" sz="700">
              <a:solidFill>
                <a:schemeClr val="bg1">
                  <a:lumMod val="50000"/>
                </a:schemeClr>
              </a:solidFill>
              <a:ea typeface="Segoe UI" pitchFamily="34" charset="0"/>
              <a:cs typeface="Segoe UI" pitchFamily="34" charset="0"/>
            </a:endParaRPr>
          </a:p>
        </p:txBody>
      </p:sp>
      <p:cxnSp>
        <p:nvCxnSpPr>
          <p:cNvPr id="32" name="Straight Arrow Connector 66">
            <a:extLst>
              <a:ext uri="{FF2B5EF4-FFF2-40B4-BE49-F238E27FC236}">
                <a16:creationId xmlns:a16="http://schemas.microsoft.com/office/drawing/2014/main" id="{B1F466E4-E36A-4A16-B623-72156A7DA3AE}"/>
              </a:ext>
            </a:extLst>
          </p:cNvPr>
          <p:cNvCxnSpPr>
            <a:cxnSpLocks/>
            <a:stCxn id="58" idx="3"/>
            <a:endCxn id="25" idx="3"/>
          </p:cNvCxnSpPr>
          <p:nvPr/>
        </p:nvCxnSpPr>
        <p:spPr>
          <a:xfrm flipH="1">
            <a:off x="6659569" y="5308795"/>
            <a:ext cx="90145" cy="1364976"/>
          </a:xfrm>
          <a:prstGeom prst="bentConnector3">
            <a:avLst>
              <a:gd name="adj1" fmla="val -41560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F5469F-F23B-4F9D-B078-FFB89FCB8CC1}"/>
              </a:ext>
            </a:extLst>
          </p:cNvPr>
          <p:cNvSpPr/>
          <p:nvPr/>
        </p:nvSpPr>
        <p:spPr bwMode="auto">
          <a:xfrm>
            <a:off x="7731108" y="6560118"/>
            <a:ext cx="1476574" cy="2256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Microsoft 365 E5</a:t>
            </a:r>
            <a:endParaRPr lang="en-US" sz="700">
              <a:solidFill>
                <a:schemeClr val="bg1">
                  <a:lumMod val="50000"/>
                </a:schemeClr>
              </a:solidFill>
              <a:ea typeface="Segoe UI" pitchFamily="34" charset="0"/>
              <a:cs typeface="Segoe UI" pitchFamily="34" charset="0"/>
            </a:endParaRPr>
          </a:p>
        </p:txBody>
      </p:sp>
      <p:cxnSp>
        <p:nvCxnSpPr>
          <p:cNvPr id="41" name="Straight Arrow Connector 66">
            <a:extLst>
              <a:ext uri="{FF2B5EF4-FFF2-40B4-BE49-F238E27FC236}">
                <a16:creationId xmlns:a16="http://schemas.microsoft.com/office/drawing/2014/main" id="{0080EB45-4769-4D3F-9405-024215A259C4}"/>
              </a:ext>
            </a:extLst>
          </p:cNvPr>
          <p:cNvCxnSpPr>
            <a:cxnSpLocks/>
            <a:stCxn id="58" idx="3"/>
            <a:endCxn id="39" idx="1"/>
          </p:cNvCxnSpPr>
          <p:nvPr/>
        </p:nvCxnSpPr>
        <p:spPr>
          <a:xfrm>
            <a:off x="6749714" y="5308795"/>
            <a:ext cx="981394" cy="136415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433731C-DFF7-4F1B-9E73-DB2069C48F71}"/>
              </a:ext>
            </a:extLst>
          </p:cNvPr>
          <p:cNvSpPr/>
          <p:nvPr/>
        </p:nvSpPr>
        <p:spPr bwMode="auto">
          <a:xfrm>
            <a:off x="5018645" y="4830939"/>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Azure </a:t>
            </a:r>
            <a:r>
              <a:rPr lang="en-US" sz="900" err="1">
                <a:solidFill>
                  <a:schemeClr val="bg1"/>
                </a:solidFill>
                <a:ea typeface="Segoe UI" pitchFamily="34" charset="0"/>
                <a:cs typeface="Segoe UI" pitchFamily="34" charset="0"/>
              </a:rPr>
              <a:t>KeyVault</a:t>
            </a:r>
            <a:endParaRPr lang="en-US" sz="700">
              <a:solidFill>
                <a:schemeClr val="bg1">
                  <a:lumMod val="50000"/>
                </a:schemeClr>
              </a:solidFill>
              <a:ea typeface="Segoe UI" pitchFamily="34" charset="0"/>
              <a:cs typeface="Segoe UI" pitchFamily="34" charset="0"/>
            </a:endParaRPr>
          </a:p>
        </p:txBody>
      </p:sp>
      <p:cxnSp>
        <p:nvCxnSpPr>
          <p:cNvPr id="33" name="Straight Arrow Connector 66">
            <a:extLst>
              <a:ext uri="{FF2B5EF4-FFF2-40B4-BE49-F238E27FC236}">
                <a16:creationId xmlns:a16="http://schemas.microsoft.com/office/drawing/2014/main" id="{1A17F5C7-2006-4A31-989B-D784574A6CDE}"/>
              </a:ext>
            </a:extLst>
          </p:cNvPr>
          <p:cNvCxnSpPr>
            <a:cxnSpLocks/>
            <a:stCxn id="31" idx="3"/>
          </p:cNvCxnSpPr>
          <p:nvPr/>
        </p:nvCxnSpPr>
        <p:spPr>
          <a:xfrm flipV="1">
            <a:off x="6748013" y="4121310"/>
            <a:ext cx="2983053" cy="834608"/>
          </a:xfrm>
          <a:prstGeom prst="bentConnector3">
            <a:avLst>
              <a:gd name="adj1" fmla="val 5008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847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nodeType="withEffect">
                                  <p:stCondLst>
                                    <p:cond delay="0"/>
                                  </p:stCondLst>
                                  <p:childTnLst>
                                    <p:animMotion origin="layout" path="M 3.38269E-6 -4.32592E-6 L 3.38269E-6 0.11326 " pathEditMode="relative" rAng="0" ptsTypes="AA">
                                      <p:cBhvr>
                                        <p:cTn id="9" dur="750" spd="-100000" fill="hold"/>
                                        <p:tgtEl>
                                          <p:spTgt spid="79"/>
                                        </p:tgtEl>
                                        <p:attrNameLst>
                                          <p:attrName>ppt_x</p:attrName>
                                          <p:attrName>ppt_y</p:attrName>
                                        </p:attrNameLst>
                                      </p:cBhvr>
                                      <p:rCtr x="0" y="5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E67F0DC-7F57-4CDD-8217-6920660A081D}"/>
              </a:ext>
            </a:extLst>
          </p:cNvPr>
          <p:cNvSpPr/>
          <p:nvPr/>
        </p:nvSpPr>
        <p:spPr bwMode="auto">
          <a:xfrm>
            <a:off x="3393297" y="889150"/>
            <a:ext cx="3268980" cy="2322087"/>
          </a:xfrm>
          <a:prstGeom prst="rect">
            <a:avLst/>
          </a:prstGeom>
          <a:solidFill>
            <a:schemeClr val="accent1">
              <a:lumMod val="20000"/>
              <a:lumOff val="80000"/>
            </a:schemeClr>
          </a:solidFill>
          <a:ln w="12700">
            <a:solidFill>
              <a:schemeClr val="accent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88802189-43DC-4FE9-818C-DF28CCF658CE}"/>
              </a:ext>
            </a:extLst>
          </p:cNvPr>
          <p:cNvSpPr/>
          <p:nvPr/>
        </p:nvSpPr>
        <p:spPr bwMode="auto">
          <a:xfrm>
            <a:off x="3359897" y="5297696"/>
            <a:ext cx="3268980" cy="1309137"/>
          </a:xfrm>
          <a:prstGeom prst="rect">
            <a:avLst/>
          </a:prstGeom>
          <a:solidFill>
            <a:schemeClr val="accent1">
              <a:lumMod val="20000"/>
              <a:lumOff val="80000"/>
            </a:schemeClr>
          </a:solidFill>
          <a:ln w="12700">
            <a:solidFill>
              <a:schemeClr val="accent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D5389912-456B-4120-8197-87D59FA38CB0}"/>
              </a:ext>
            </a:extLst>
          </p:cNvPr>
          <p:cNvSpPr/>
          <p:nvPr/>
        </p:nvSpPr>
        <p:spPr bwMode="auto">
          <a:xfrm>
            <a:off x="3398051" y="3267856"/>
            <a:ext cx="3268980" cy="1926274"/>
          </a:xfrm>
          <a:prstGeom prst="rect">
            <a:avLst/>
          </a:prstGeom>
          <a:solidFill>
            <a:schemeClr val="accent1">
              <a:lumMod val="20000"/>
              <a:lumOff val="80000"/>
            </a:schemeClr>
          </a:solidFill>
          <a:ln w="12700">
            <a:solidFill>
              <a:schemeClr val="accent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880" y="83147"/>
            <a:ext cx="10555419" cy="1354321"/>
          </a:xfrm>
        </p:spPr>
        <p:txBody>
          <a:bodyPr/>
          <a:lstStyle/>
          <a:p>
            <a:r>
              <a:rPr lang="en-US" sz="3264"/>
              <a:t>Mapping to Industry Trends &amp; Terminology</a:t>
            </a:r>
            <a:endParaRPr lang="en-IN" sz="3264"/>
          </a:p>
        </p:txBody>
      </p:sp>
      <p:sp>
        <p:nvSpPr>
          <p:cNvPr id="37" name="Rectangle 36">
            <a:extLst>
              <a:ext uri="{FF2B5EF4-FFF2-40B4-BE49-F238E27FC236}">
                <a16:creationId xmlns:a16="http://schemas.microsoft.com/office/drawing/2014/main" id="{A4D7EB38-6E9F-497A-81A0-CD71AD8D9357}"/>
              </a:ext>
            </a:extLst>
          </p:cNvPr>
          <p:cNvSpPr/>
          <p:nvPr/>
        </p:nvSpPr>
        <p:spPr bwMode="auto">
          <a:xfrm>
            <a:off x="3528009" y="4257507"/>
            <a:ext cx="2990138" cy="3979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Cloud Security Posture Management (CSPM)</a:t>
            </a:r>
          </a:p>
        </p:txBody>
      </p:sp>
      <p:sp>
        <p:nvSpPr>
          <p:cNvPr id="38" name="Rectangle 37">
            <a:extLst>
              <a:ext uri="{FF2B5EF4-FFF2-40B4-BE49-F238E27FC236}">
                <a16:creationId xmlns:a16="http://schemas.microsoft.com/office/drawing/2014/main" id="{A6D8A28D-AF66-4FDD-B174-277CF023C4E2}"/>
              </a:ext>
            </a:extLst>
          </p:cNvPr>
          <p:cNvSpPr/>
          <p:nvPr/>
        </p:nvSpPr>
        <p:spPr bwMode="auto">
          <a:xfrm>
            <a:off x="3528009" y="4701490"/>
            <a:ext cx="2990138" cy="3979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Cloud Workload Protection Platform (CWPP)</a:t>
            </a:r>
          </a:p>
        </p:txBody>
      </p:sp>
      <p:sp>
        <p:nvSpPr>
          <p:cNvPr id="41" name="Rectangle 40">
            <a:hlinkClick r:id="" action="ppaction://noaction"/>
            <a:extLst>
              <a:ext uri="{FF2B5EF4-FFF2-40B4-BE49-F238E27FC236}">
                <a16:creationId xmlns:a16="http://schemas.microsoft.com/office/drawing/2014/main" id="{99037B01-8B45-4B98-AEE5-2816BC4F3CCA}"/>
              </a:ext>
            </a:extLst>
          </p:cNvPr>
          <p:cNvSpPr/>
          <p:nvPr/>
        </p:nvSpPr>
        <p:spPr bwMode="auto">
          <a:xfrm>
            <a:off x="224062" y="1018292"/>
            <a:ext cx="2700507" cy="412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Cloud Security Operations</a:t>
            </a:r>
          </a:p>
        </p:txBody>
      </p:sp>
      <p:sp>
        <p:nvSpPr>
          <p:cNvPr id="42" name="Rectangle 41">
            <a:extLst>
              <a:ext uri="{FF2B5EF4-FFF2-40B4-BE49-F238E27FC236}">
                <a16:creationId xmlns:a16="http://schemas.microsoft.com/office/drawing/2014/main" id="{0CCF3890-AFD1-472F-AF10-F186E4918072}"/>
              </a:ext>
            </a:extLst>
          </p:cNvPr>
          <p:cNvSpPr/>
          <p:nvPr/>
        </p:nvSpPr>
        <p:spPr bwMode="auto">
          <a:xfrm>
            <a:off x="3843276" y="6049116"/>
            <a:ext cx="2359604" cy="3979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Cloud Access Security Broker</a:t>
            </a:r>
          </a:p>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(CASB)</a:t>
            </a:r>
          </a:p>
        </p:txBody>
      </p:sp>
      <p:sp>
        <p:nvSpPr>
          <p:cNvPr id="43" name="Rectangle 42">
            <a:extLst>
              <a:ext uri="{FF2B5EF4-FFF2-40B4-BE49-F238E27FC236}">
                <a16:creationId xmlns:a16="http://schemas.microsoft.com/office/drawing/2014/main" id="{D608EDDB-6AF9-4ABD-A14E-1B440A5809A9}"/>
              </a:ext>
            </a:extLst>
          </p:cNvPr>
          <p:cNvSpPr/>
          <p:nvPr/>
        </p:nvSpPr>
        <p:spPr bwMode="auto">
          <a:xfrm>
            <a:off x="3843276" y="5598741"/>
            <a:ext cx="2359604" cy="3979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Endpoint Detection &amp; Response (EDR)</a:t>
            </a:r>
          </a:p>
        </p:txBody>
      </p:sp>
      <p:sp>
        <p:nvSpPr>
          <p:cNvPr id="53" name="Rectangle 52">
            <a:extLst>
              <a:ext uri="{FF2B5EF4-FFF2-40B4-BE49-F238E27FC236}">
                <a16:creationId xmlns:a16="http://schemas.microsoft.com/office/drawing/2014/main" id="{B5EA03C1-DFDA-44D0-B212-E32E04BBDDD7}"/>
              </a:ext>
            </a:extLst>
          </p:cNvPr>
          <p:cNvSpPr/>
          <p:nvPr/>
        </p:nvSpPr>
        <p:spPr bwMode="auto">
          <a:xfrm>
            <a:off x="3500692" y="1337721"/>
            <a:ext cx="2990138" cy="3979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Security Information &amp; Event Management (SIEM)</a:t>
            </a:r>
          </a:p>
        </p:txBody>
      </p:sp>
      <p:sp>
        <p:nvSpPr>
          <p:cNvPr id="54" name="Rectangle 53">
            <a:extLst>
              <a:ext uri="{FF2B5EF4-FFF2-40B4-BE49-F238E27FC236}">
                <a16:creationId xmlns:a16="http://schemas.microsoft.com/office/drawing/2014/main" id="{A3EE38F6-9D45-44F6-864B-5B18F35342FD}"/>
              </a:ext>
            </a:extLst>
          </p:cNvPr>
          <p:cNvSpPr/>
          <p:nvPr/>
        </p:nvSpPr>
        <p:spPr bwMode="auto">
          <a:xfrm>
            <a:off x="3500692" y="1785664"/>
            <a:ext cx="2990138" cy="3979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Threat Intelligence (TI)</a:t>
            </a:r>
          </a:p>
        </p:txBody>
      </p:sp>
      <p:sp>
        <p:nvSpPr>
          <p:cNvPr id="34" name="Rectangle 33">
            <a:extLst>
              <a:ext uri="{FF2B5EF4-FFF2-40B4-BE49-F238E27FC236}">
                <a16:creationId xmlns:a16="http://schemas.microsoft.com/office/drawing/2014/main" id="{76089950-4697-4D01-8226-664DE517E7E8}"/>
              </a:ext>
            </a:extLst>
          </p:cNvPr>
          <p:cNvSpPr/>
          <p:nvPr/>
        </p:nvSpPr>
        <p:spPr bwMode="auto">
          <a:xfrm>
            <a:off x="7217222" y="4674908"/>
            <a:ext cx="2990138" cy="39795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Azure Security Center</a:t>
            </a:r>
            <a:br>
              <a:rPr lang="en-US" sz="1100">
                <a:gradFill>
                  <a:gsLst>
                    <a:gs pos="0">
                      <a:srgbClr val="FFFFFF"/>
                    </a:gs>
                    <a:gs pos="100000">
                      <a:srgbClr val="FFFFFF"/>
                    </a:gs>
                  </a:gsLst>
                  <a:lin ang="5400000" scaled="0"/>
                </a:gradFill>
                <a:ea typeface="Segoe UI" pitchFamily="34" charset="0"/>
                <a:cs typeface="Segoe UI" pitchFamily="34" charset="0"/>
              </a:rPr>
            </a:br>
            <a:r>
              <a:rPr lang="en-US" sz="1100">
                <a:gradFill>
                  <a:gsLst>
                    <a:gs pos="0">
                      <a:srgbClr val="FFFFFF"/>
                    </a:gs>
                    <a:gs pos="100000">
                      <a:srgbClr val="FFFFFF"/>
                    </a:gs>
                  </a:gsLst>
                  <a:lin ang="5400000" scaled="0"/>
                </a:gradFill>
                <a:ea typeface="Segoe UI" pitchFamily="34" charset="0"/>
                <a:cs typeface="Segoe UI" pitchFamily="34" charset="0"/>
              </a:rPr>
              <a:t>Microsoft Defender for Cloud</a:t>
            </a:r>
          </a:p>
        </p:txBody>
      </p:sp>
      <p:sp>
        <p:nvSpPr>
          <p:cNvPr id="35" name="Rectangle 34">
            <a:extLst>
              <a:ext uri="{FF2B5EF4-FFF2-40B4-BE49-F238E27FC236}">
                <a16:creationId xmlns:a16="http://schemas.microsoft.com/office/drawing/2014/main" id="{FDE4BD13-59E8-408A-A517-79F84ACB9315}"/>
              </a:ext>
            </a:extLst>
          </p:cNvPr>
          <p:cNvSpPr/>
          <p:nvPr/>
        </p:nvSpPr>
        <p:spPr bwMode="auto">
          <a:xfrm>
            <a:off x="7211819" y="6042465"/>
            <a:ext cx="2990138" cy="39795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Defender for Cloud Apps</a:t>
            </a:r>
          </a:p>
        </p:txBody>
      </p:sp>
      <p:sp>
        <p:nvSpPr>
          <p:cNvPr id="36" name="Rectangle 35">
            <a:extLst>
              <a:ext uri="{FF2B5EF4-FFF2-40B4-BE49-F238E27FC236}">
                <a16:creationId xmlns:a16="http://schemas.microsoft.com/office/drawing/2014/main" id="{43B254EF-054C-480C-98B7-7EEB5EE7DAAB}"/>
              </a:ext>
            </a:extLst>
          </p:cNvPr>
          <p:cNvSpPr/>
          <p:nvPr/>
        </p:nvSpPr>
        <p:spPr bwMode="auto">
          <a:xfrm>
            <a:off x="7211819" y="5588463"/>
            <a:ext cx="2990138" cy="39795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Defender for Endpoint </a:t>
            </a:r>
            <a:br>
              <a:rPr lang="en-US" sz="1100">
                <a:gradFill>
                  <a:gsLst>
                    <a:gs pos="0">
                      <a:srgbClr val="FFFFFF"/>
                    </a:gs>
                    <a:gs pos="100000">
                      <a:srgbClr val="FFFFFF"/>
                    </a:gs>
                  </a:gsLst>
                  <a:lin ang="5400000" scaled="0"/>
                </a:gradFill>
                <a:ea typeface="Segoe UI" pitchFamily="34" charset="0"/>
                <a:cs typeface="Segoe UI" pitchFamily="34" charset="0"/>
              </a:rPr>
            </a:br>
            <a:r>
              <a:rPr lang="en-US" sz="1000">
                <a:gradFill>
                  <a:gsLst>
                    <a:gs pos="0">
                      <a:srgbClr val="FFFFFF"/>
                    </a:gs>
                    <a:gs pos="100000">
                      <a:srgbClr val="FFFFFF"/>
                    </a:gs>
                  </a:gsLst>
                  <a:lin ang="5400000" scaled="0"/>
                </a:gradFill>
                <a:ea typeface="Segoe UI" pitchFamily="34" charset="0"/>
                <a:cs typeface="Segoe UI" pitchFamily="34" charset="0"/>
              </a:rPr>
              <a:t>(client and server)</a:t>
            </a:r>
            <a:endParaRPr lang="en-US" sz="110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CEFBFFC7-273E-4443-A0E1-95CC0B79D857}"/>
              </a:ext>
            </a:extLst>
          </p:cNvPr>
          <p:cNvSpPr/>
          <p:nvPr/>
        </p:nvSpPr>
        <p:spPr bwMode="auto">
          <a:xfrm>
            <a:off x="7214702" y="1340140"/>
            <a:ext cx="2990138" cy="39795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Microsoft Sentinel</a:t>
            </a:r>
          </a:p>
        </p:txBody>
      </p:sp>
      <p:sp>
        <p:nvSpPr>
          <p:cNvPr id="48" name="Rectangle 47">
            <a:extLst>
              <a:ext uri="{FF2B5EF4-FFF2-40B4-BE49-F238E27FC236}">
                <a16:creationId xmlns:a16="http://schemas.microsoft.com/office/drawing/2014/main" id="{22D23A4E-C3BF-4952-9EF3-7F70EC9659F8}"/>
              </a:ext>
            </a:extLst>
          </p:cNvPr>
          <p:cNvSpPr/>
          <p:nvPr/>
        </p:nvSpPr>
        <p:spPr bwMode="auto">
          <a:xfrm>
            <a:off x="7214702" y="1785663"/>
            <a:ext cx="2990138" cy="39795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Microsoft Sentinel + 3</a:t>
            </a:r>
            <a:r>
              <a:rPr lang="en-US" sz="1100" baseline="30000">
                <a:gradFill>
                  <a:gsLst>
                    <a:gs pos="0">
                      <a:srgbClr val="FFFFFF"/>
                    </a:gs>
                    <a:gs pos="100000">
                      <a:srgbClr val="FFFFFF"/>
                    </a:gs>
                  </a:gsLst>
                  <a:lin ang="5400000" scaled="0"/>
                </a:gradFill>
                <a:ea typeface="Segoe UI" pitchFamily="34" charset="0"/>
                <a:cs typeface="Segoe UI" pitchFamily="34" charset="0"/>
              </a:rPr>
              <a:t>rd</a:t>
            </a:r>
            <a:r>
              <a:rPr lang="en-US" sz="1100">
                <a:gradFill>
                  <a:gsLst>
                    <a:gs pos="0">
                      <a:srgbClr val="FFFFFF"/>
                    </a:gs>
                    <a:gs pos="100000">
                      <a:srgbClr val="FFFFFF"/>
                    </a:gs>
                  </a:gsLst>
                  <a:lin ang="5400000" scaled="0"/>
                </a:gradFill>
                <a:ea typeface="Segoe UI" pitchFamily="34" charset="0"/>
                <a:cs typeface="Segoe UI" pitchFamily="34" charset="0"/>
              </a:rPr>
              <a:t> Party</a:t>
            </a:r>
          </a:p>
        </p:txBody>
      </p:sp>
      <p:cxnSp>
        <p:nvCxnSpPr>
          <p:cNvPr id="49" name="Straight Connector 10">
            <a:extLst>
              <a:ext uri="{FF2B5EF4-FFF2-40B4-BE49-F238E27FC236}">
                <a16:creationId xmlns:a16="http://schemas.microsoft.com/office/drawing/2014/main" id="{470959B4-0432-4931-B6D0-619E037D4B8C}"/>
              </a:ext>
            </a:extLst>
          </p:cNvPr>
          <p:cNvCxnSpPr>
            <a:cxnSpLocks/>
            <a:stCxn id="42" idx="3"/>
            <a:endCxn id="35" idx="1"/>
          </p:cNvCxnSpPr>
          <p:nvPr/>
        </p:nvCxnSpPr>
        <p:spPr>
          <a:xfrm flipV="1">
            <a:off x="6202880" y="6241444"/>
            <a:ext cx="1008939" cy="6651"/>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10">
            <a:extLst>
              <a:ext uri="{FF2B5EF4-FFF2-40B4-BE49-F238E27FC236}">
                <a16:creationId xmlns:a16="http://schemas.microsoft.com/office/drawing/2014/main" id="{16C55B2C-6083-4847-B235-273E72D48DE2}"/>
              </a:ext>
            </a:extLst>
          </p:cNvPr>
          <p:cNvCxnSpPr>
            <a:cxnSpLocks/>
            <a:stCxn id="43" idx="3"/>
            <a:endCxn id="36" idx="1"/>
          </p:cNvCxnSpPr>
          <p:nvPr/>
        </p:nvCxnSpPr>
        <p:spPr>
          <a:xfrm flipV="1">
            <a:off x="6202880" y="5787442"/>
            <a:ext cx="1008939" cy="10278"/>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10">
            <a:extLst>
              <a:ext uri="{FF2B5EF4-FFF2-40B4-BE49-F238E27FC236}">
                <a16:creationId xmlns:a16="http://schemas.microsoft.com/office/drawing/2014/main" id="{7E6E66F8-8854-415B-9841-4438EDFAD592}"/>
              </a:ext>
            </a:extLst>
          </p:cNvPr>
          <p:cNvCxnSpPr>
            <a:cxnSpLocks/>
            <a:stCxn id="53" idx="3"/>
            <a:endCxn id="46" idx="1"/>
          </p:cNvCxnSpPr>
          <p:nvPr/>
        </p:nvCxnSpPr>
        <p:spPr>
          <a:xfrm>
            <a:off x="6490830" y="1536700"/>
            <a:ext cx="723872" cy="2419"/>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10">
            <a:extLst>
              <a:ext uri="{FF2B5EF4-FFF2-40B4-BE49-F238E27FC236}">
                <a16:creationId xmlns:a16="http://schemas.microsoft.com/office/drawing/2014/main" id="{C4CD26C0-EBAD-46F6-923D-C001C7ACC57F}"/>
              </a:ext>
            </a:extLst>
          </p:cNvPr>
          <p:cNvCxnSpPr>
            <a:cxnSpLocks/>
            <a:stCxn id="54" idx="3"/>
            <a:endCxn id="48" idx="1"/>
          </p:cNvCxnSpPr>
          <p:nvPr/>
        </p:nvCxnSpPr>
        <p:spPr>
          <a:xfrm flipV="1">
            <a:off x="6490830" y="1984642"/>
            <a:ext cx="723872" cy="1"/>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67FAE6B-D8E7-44FC-BCD4-C32BC1384AB7}"/>
              </a:ext>
            </a:extLst>
          </p:cNvPr>
          <p:cNvSpPr/>
          <p:nvPr/>
        </p:nvSpPr>
        <p:spPr bwMode="auto">
          <a:xfrm>
            <a:off x="3529357" y="3807522"/>
            <a:ext cx="2990138" cy="3979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Cloud Infrastructure Entitlement Management (CIEM)</a:t>
            </a:r>
          </a:p>
        </p:txBody>
      </p:sp>
      <p:cxnSp>
        <p:nvCxnSpPr>
          <p:cNvPr id="13" name="Connector: Elbow 12">
            <a:extLst>
              <a:ext uri="{FF2B5EF4-FFF2-40B4-BE49-F238E27FC236}">
                <a16:creationId xmlns:a16="http://schemas.microsoft.com/office/drawing/2014/main" id="{827D5AF3-9E63-4A55-BBA3-A78160CF0FBF}"/>
              </a:ext>
            </a:extLst>
          </p:cNvPr>
          <p:cNvCxnSpPr>
            <a:cxnSpLocks/>
            <a:stCxn id="43" idx="1"/>
            <a:endCxn id="41" idx="2"/>
          </p:cNvCxnSpPr>
          <p:nvPr/>
        </p:nvCxnSpPr>
        <p:spPr>
          <a:xfrm rot="10800000">
            <a:off x="1574316" y="1430658"/>
            <a:ext cx="2268960" cy="4367063"/>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602B07E-D9A8-4A51-A8D0-59EC787B3198}"/>
              </a:ext>
            </a:extLst>
          </p:cNvPr>
          <p:cNvCxnSpPr>
            <a:cxnSpLocks/>
            <a:stCxn id="42" idx="1"/>
            <a:endCxn id="41" idx="2"/>
          </p:cNvCxnSpPr>
          <p:nvPr/>
        </p:nvCxnSpPr>
        <p:spPr>
          <a:xfrm rot="10800000">
            <a:off x="1574316" y="1430657"/>
            <a:ext cx="2268960" cy="4817438"/>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56D8621-70D2-4DEC-A64C-F0D9A1C1639E}"/>
              </a:ext>
            </a:extLst>
          </p:cNvPr>
          <p:cNvCxnSpPr>
            <a:cxnSpLocks/>
            <a:stCxn id="37" idx="1"/>
            <a:endCxn id="41" idx="2"/>
          </p:cNvCxnSpPr>
          <p:nvPr/>
        </p:nvCxnSpPr>
        <p:spPr>
          <a:xfrm rot="10800000">
            <a:off x="1574317" y="1430658"/>
            <a:ext cx="1953693" cy="3025829"/>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3CD50E4-61B6-4893-A290-F7AF9A34C454}"/>
              </a:ext>
            </a:extLst>
          </p:cNvPr>
          <p:cNvCxnSpPr>
            <a:cxnSpLocks/>
            <a:stCxn id="38" idx="1"/>
            <a:endCxn id="41" idx="2"/>
          </p:cNvCxnSpPr>
          <p:nvPr/>
        </p:nvCxnSpPr>
        <p:spPr>
          <a:xfrm rot="10800000">
            <a:off x="1574317" y="1430657"/>
            <a:ext cx="1953693" cy="3469812"/>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AF5138F-9983-422E-9E5D-8F3986E91424}"/>
              </a:ext>
            </a:extLst>
          </p:cNvPr>
          <p:cNvCxnSpPr>
            <a:cxnSpLocks/>
            <a:stCxn id="53" idx="1"/>
            <a:endCxn id="41" idx="2"/>
          </p:cNvCxnSpPr>
          <p:nvPr/>
        </p:nvCxnSpPr>
        <p:spPr>
          <a:xfrm rot="10800000">
            <a:off x="1574316" y="1430658"/>
            <a:ext cx="1926376" cy="106043"/>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0CADE1C-4E0F-44A9-9F87-FB119FBB81D2}"/>
              </a:ext>
            </a:extLst>
          </p:cNvPr>
          <p:cNvCxnSpPr>
            <a:cxnSpLocks/>
            <a:stCxn id="54" idx="1"/>
            <a:endCxn id="41" idx="2"/>
          </p:cNvCxnSpPr>
          <p:nvPr/>
        </p:nvCxnSpPr>
        <p:spPr>
          <a:xfrm rot="10800000">
            <a:off x="1574316" y="1430657"/>
            <a:ext cx="1926376" cy="553986"/>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BAB4A3B-2FD2-45D7-9338-DB271E20A0AB}"/>
              </a:ext>
            </a:extLst>
          </p:cNvPr>
          <p:cNvCxnSpPr>
            <a:cxnSpLocks/>
            <a:stCxn id="3" idx="1"/>
            <a:endCxn id="41" idx="2"/>
          </p:cNvCxnSpPr>
          <p:nvPr/>
        </p:nvCxnSpPr>
        <p:spPr>
          <a:xfrm rot="10800000">
            <a:off x="1574317" y="1430657"/>
            <a:ext cx="1955041" cy="2575844"/>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7F77E10B-D79D-4A67-9908-43E2ABD9DF02}"/>
              </a:ext>
            </a:extLst>
          </p:cNvPr>
          <p:cNvSpPr/>
          <p:nvPr/>
        </p:nvSpPr>
        <p:spPr bwMode="auto">
          <a:xfrm>
            <a:off x="7214701" y="3670664"/>
            <a:ext cx="2992659" cy="31710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CloudKnox (new for 2022)</a:t>
            </a:r>
          </a:p>
        </p:txBody>
      </p:sp>
      <p:cxnSp>
        <p:nvCxnSpPr>
          <p:cNvPr id="63" name="Straight Connector 10">
            <a:extLst>
              <a:ext uri="{FF2B5EF4-FFF2-40B4-BE49-F238E27FC236}">
                <a16:creationId xmlns:a16="http://schemas.microsoft.com/office/drawing/2014/main" id="{55D41190-4E67-4EFE-A15A-C44BED1AEBA9}"/>
              </a:ext>
            </a:extLst>
          </p:cNvPr>
          <p:cNvCxnSpPr>
            <a:cxnSpLocks/>
            <a:stCxn id="70" idx="3"/>
            <a:endCxn id="62" idx="1"/>
          </p:cNvCxnSpPr>
          <p:nvPr/>
        </p:nvCxnSpPr>
        <p:spPr>
          <a:xfrm flipV="1">
            <a:off x="6667031" y="3829215"/>
            <a:ext cx="547670" cy="40177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2CED92F-EBA6-440F-81CD-EB0E306D0D99}"/>
              </a:ext>
            </a:extLst>
          </p:cNvPr>
          <p:cNvSpPr txBox="1"/>
          <p:nvPr/>
        </p:nvSpPr>
        <p:spPr>
          <a:xfrm>
            <a:off x="3518326" y="3271437"/>
            <a:ext cx="2990138" cy="600164"/>
          </a:xfrm>
          <a:prstGeom prst="rect">
            <a:avLst/>
          </a:prstGeom>
          <a:noFill/>
        </p:spPr>
        <p:txBody>
          <a:bodyPr wrap="square" lIns="182880" tIns="146304" rIns="182880" bIns="146304" rtlCol="0">
            <a:spAutoFit/>
          </a:bodyPr>
          <a:lstStyle/>
          <a:p>
            <a:pPr algn="ctr">
              <a:lnSpc>
                <a:spcPct val="90000"/>
              </a:lnSpc>
            </a:pPr>
            <a:r>
              <a:rPr lang="en-US" sz="1100" b="1">
                <a:gradFill>
                  <a:gsLst>
                    <a:gs pos="2917">
                      <a:schemeClr val="tx1"/>
                    </a:gs>
                    <a:gs pos="30000">
                      <a:schemeClr val="tx1"/>
                    </a:gs>
                  </a:gsLst>
                  <a:lin ang="5400000" scaled="0"/>
                </a:gradFill>
              </a:rPr>
              <a:t>Cloud Native Application Platform Protection (CNAPP)</a:t>
            </a:r>
          </a:p>
        </p:txBody>
      </p:sp>
      <p:cxnSp>
        <p:nvCxnSpPr>
          <p:cNvPr id="76" name="Connector: Elbow 75">
            <a:extLst>
              <a:ext uri="{FF2B5EF4-FFF2-40B4-BE49-F238E27FC236}">
                <a16:creationId xmlns:a16="http://schemas.microsoft.com/office/drawing/2014/main" id="{FA705ED8-163E-4FF8-9A72-536DC99F3090}"/>
              </a:ext>
            </a:extLst>
          </p:cNvPr>
          <p:cNvCxnSpPr>
            <a:cxnSpLocks/>
            <a:stCxn id="34" idx="1"/>
            <a:endCxn id="70" idx="3"/>
          </p:cNvCxnSpPr>
          <p:nvPr/>
        </p:nvCxnSpPr>
        <p:spPr>
          <a:xfrm rot="10800000">
            <a:off x="6667032" y="4230993"/>
            <a:ext cx="550191" cy="6428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D7D4786-06FF-4C77-9C20-216106AA5D67}"/>
              </a:ext>
            </a:extLst>
          </p:cNvPr>
          <p:cNvSpPr/>
          <p:nvPr/>
        </p:nvSpPr>
        <p:spPr bwMode="auto">
          <a:xfrm>
            <a:off x="3509509" y="2240344"/>
            <a:ext cx="2990138" cy="3979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External Attack Surface Management (EASM)</a:t>
            </a:r>
          </a:p>
        </p:txBody>
      </p:sp>
      <p:sp>
        <p:nvSpPr>
          <p:cNvPr id="45" name="Rectangle 44">
            <a:extLst>
              <a:ext uri="{FF2B5EF4-FFF2-40B4-BE49-F238E27FC236}">
                <a16:creationId xmlns:a16="http://schemas.microsoft.com/office/drawing/2014/main" id="{82DA2153-AAC4-4104-BFB1-EB2743B28B9F}"/>
              </a:ext>
            </a:extLst>
          </p:cNvPr>
          <p:cNvSpPr/>
          <p:nvPr/>
        </p:nvSpPr>
        <p:spPr bwMode="auto">
          <a:xfrm>
            <a:off x="7208405" y="2240343"/>
            <a:ext cx="2990138" cy="39795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RiskIQ (new for 2022)</a:t>
            </a:r>
          </a:p>
        </p:txBody>
      </p:sp>
      <p:cxnSp>
        <p:nvCxnSpPr>
          <p:cNvPr id="47" name="Straight Connector 10">
            <a:extLst>
              <a:ext uri="{FF2B5EF4-FFF2-40B4-BE49-F238E27FC236}">
                <a16:creationId xmlns:a16="http://schemas.microsoft.com/office/drawing/2014/main" id="{C41DC292-9A83-47A9-951A-A2C3AF6C2D2E}"/>
              </a:ext>
            </a:extLst>
          </p:cNvPr>
          <p:cNvCxnSpPr>
            <a:cxnSpLocks/>
            <a:stCxn id="44" idx="3"/>
            <a:endCxn id="45" idx="1"/>
          </p:cNvCxnSpPr>
          <p:nvPr/>
        </p:nvCxnSpPr>
        <p:spPr>
          <a:xfrm flipV="1">
            <a:off x="6499647" y="2439322"/>
            <a:ext cx="708758" cy="1"/>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339D537-9B10-43E5-8FBB-A50122DB975A}"/>
              </a:ext>
            </a:extLst>
          </p:cNvPr>
          <p:cNvCxnSpPr>
            <a:cxnSpLocks/>
            <a:stCxn id="44" idx="1"/>
            <a:endCxn id="41" idx="2"/>
          </p:cNvCxnSpPr>
          <p:nvPr/>
        </p:nvCxnSpPr>
        <p:spPr>
          <a:xfrm rot="10800000">
            <a:off x="1574317" y="1430657"/>
            <a:ext cx="1935193" cy="1008666"/>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5FB5A364-5B72-4D9F-9BA3-C620DF32B2E0}"/>
              </a:ext>
            </a:extLst>
          </p:cNvPr>
          <p:cNvSpPr/>
          <p:nvPr/>
        </p:nvSpPr>
        <p:spPr bwMode="auto">
          <a:xfrm>
            <a:off x="3518326" y="2710138"/>
            <a:ext cx="2990138" cy="3979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Security Orchestration &amp; Automated Response (SOAR)</a:t>
            </a:r>
          </a:p>
        </p:txBody>
      </p:sp>
      <p:sp>
        <p:nvSpPr>
          <p:cNvPr id="65" name="Rectangle 64">
            <a:extLst>
              <a:ext uri="{FF2B5EF4-FFF2-40B4-BE49-F238E27FC236}">
                <a16:creationId xmlns:a16="http://schemas.microsoft.com/office/drawing/2014/main" id="{9BB8422F-A7F2-407C-ADE3-BAE5828C929C}"/>
              </a:ext>
            </a:extLst>
          </p:cNvPr>
          <p:cNvSpPr/>
          <p:nvPr/>
        </p:nvSpPr>
        <p:spPr bwMode="auto">
          <a:xfrm>
            <a:off x="7217222" y="2710137"/>
            <a:ext cx="2990138" cy="39795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Azure Logic Apps</a:t>
            </a:r>
          </a:p>
        </p:txBody>
      </p:sp>
      <p:cxnSp>
        <p:nvCxnSpPr>
          <p:cNvPr id="66" name="Straight Connector 10">
            <a:extLst>
              <a:ext uri="{FF2B5EF4-FFF2-40B4-BE49-F238E27FC236}">
                <a16:creationId xmlns:a16="http://schemas.microsoft.com/office/drawing/2014/main" id="{631A557C-2F71-444E-B4B0-61675A690720}"/>
              </a:ext>
            </a:extLst>
          </p:cNvPr>
          <p:cNvCxnSpPr>
            <a:cxnSpLocks/>
            <a:stCxn id="64" idx="3"/>
            <a:endCxn id="65" idx="1"/>
          </p:cNvCxnSpPr>
          <p:nvPr/>
        </p:nvCxnSpPr>
        <p:spPr>
          <a:xfrm flipV="1">
            <a:off x="6508464" y="2909116"/>
            <a:ext cx="708758" cy="1"/>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0291A98-4F66-4E4D-B43B-71BACCE5EE62}"/>
              </a:ext>
            </a:extLst>
          </p:cNvPr>
          <p:cNvCxnSpPr>
            <a:cxnSpLocks/>
            <a:stCxn id="64" idx="1"/>
            <a:endCxn id="41" idx="2"/>
          </p:cNvCxnSpPr>
          <p:nvPr/>
        </p:nvCxnSpPr>
        <p:spPr>
          <a:xfrm rot="10800000">
            <a:off x="1574316" y="1430657"/>
            <a:ext cx="1944010" cy="1478460"/>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512019FC-C7F3-433A-921D-8401CA96AB9D}"/>
              </a:ext>
            </a:extLst>
          </p:cNvPr>
          <p:cNvPicPr>
            <a:picLocks noChangeAspect="1"/>
          </p:cNvPicPr>
          <p:nvPr/>
        </p:nvPicPr>
        <p:blipFill>
          <a:blip r:embed="rId3"/>
          <a:stretch>
            <a:fillRect/>
          </a:stretch>
        </p:blipFill>
        <p:spPr>
          <a:xfrm>
            <a:off x="8068408" y="7125221"/>
            <a:ext cx="3600531" cy="2080536"/>
          </a:xfrm>
          <a:prstGeom prst="rect">
            <a:avLst/>
          </a:prstGeom>
        </p:spPr>
      </p:pic>
      <p:pic>
        <p:nvPicPr>
          <p:cNvPr id="73" name="Picture 72">
            <a:extLst>
              <a:ext uri="{FF2B5EF4-FFF2-40B4-BE49-F238E27FC236}">
                <a16:creationId xmlns:a16="http://schemas.microsoft.com/office/drawing/2014/main" id="{764DDD92-2CDF-437F-A08E-DEB66939816E}"/>
              </a:ext>
            </a:extLst>
          </p:cNvPr>
          <p:cNvPicPr>
            <a:picLocks noChangeAspect="1"/>
          </p:cNvPicPr>
          <p:nvPr/>
        </p:nvPicPr>
        <p:blipFill>
          <a:blip r:embed="rId4"/>
          <a:stretch>
            <a:fillRect/>
          </a:stretch>
        </p:blipFill>
        <p:spPr>
          <a:xfrm>
            <a:off x="3131511" y="7125221"/>
            <a:ext cx="4364898" cy="1952986"/>
          </a:xfrm>
          <a:prstGeom prst="rect">
            <a:avLst/>
          </a:prstGeom>
        </p:spPr>
      </p:pic>
      <p:sp>
        <p:nvSpPr>
          <p:cNvPr id="50" name="Rectangle 49">
            <a:extLst>
              <a:ext uri="{FF2B5EF4-FFF2-40B4-BE49-F238E27FC236}">
                <a16:creationId xmlns:a16="http://schemas.microsoft.com/office/drawing/2014/main" id="{549E541B-7685-40D7-94B8-BEB2CE00FCF8}"/>
              </a:ext>
            </a:extLst>
          </p:cNvPr>
          <p:cNvSpPr/>
          <p:nvPr/>
        </p:nvSpPr>
        <p:spPr bwMode="auto">
          <a:xfrm>
            <a:off x="7217222" y="4074342"/>
            <a:ext cx="2990138" cy="51607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Azure AD:  Entitlement Management, Identity Governance, Privileged Identity Management, Access Reviews</a:t>
            </a:r>
          </a:p>
        </p:txBody>
      </p:sp>
      <p:cxnSp>
        <p:nvCxnSpPr>
          <p:cNvPr id="56" name="Straight Connector 10">
            <a:extLst>
              <a:ext uri="{FF2B5EF4-FFF2-40B4-BE49-F238E27FC236}">
                <a16:creationId xmlns:a16="http://schemas.microsoft.com/office/drawing/2014/main" id="{95C3F11D-5850-407B-BE7E-8DE01DE4079E}"/>
              </a:ext>
            </a:extLst>
          </p:cNvPr>
          <p:cNvCxnSpPr>
            <a:cxnSpLocks/>
            <a:stCxn id="70" idx="3"/>
            <a:endCxn id="50" idx="1"/>
          </p:cNvCxnSpPr>
          <p:nvPr/>
        </p:nvCxnSpPr>
        <p:spPr>
          <a:xfrm>
            <a:off x="6667031" y="4230993"/>
            <a:ext cx="550191" cy="10138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92A1584-3C79-42EC-BB83-D4C77E416410}"/>
              </a:ext>
            </a:extLst>
          </p:cNvPr>
          <p:cNvSpPr txBox="1"/>
          <p:nvPr/>
        </p:nvSpPr>
        <p:spPr>
          <a:xfrm>
            <a:off x="3390020" y="802132"/>
            <a:ext cx="2990138" cy="447815"/>
          </a:xfrm>
          <a:prstGeom prst="rect">
            <a:avLst/>
          </a:prstGeom>
          <a:noFill/>
        </p:spPr>
        <p:txBody>
          <a:bodyPr wrap="square" lIns="182880" tIns="146304" rIns="182880" bIns="146304" rtlCol="0">
            <a:spAutoFit/>
          </a:bodyPr>
          <a:lstStyle/>
          <a:p>
            <a:pPr algn="ctr">
              <a:lnSpc>
                <a:spcPct val="90000"/>
              </a:lnSpc>
            </a:pPr>
            <a:r>
              <a:rPr lang="en-US" sz="1100" b="1">
                <a:gradFill>
                  <a:gsLst>
                    <a:gs pos="2917">
                      <a:schemeClr val="tx1"/>
                    </a:gs>
                    <a:gs pos="30000">
                      <a:schemeClr val="tx1"/>
                    </a:gs>
                  </a:gsLst>
                  <a:lin ang="5400000" scaled="0"/>
                </a:gradFill>
              </a:rPr>
              <a:t>Security Operation Center (SOC)</a:t>
            </a:r>
          </a:p>
        </p:txBody>
      </p:sp>
      <p:sp>
        <p:nvSpPr>
          <p:cNvPr id="61" name="TextBox 60">
            <a:extLst>
              <a:ext uri="{FF2B5EF4-FFF2-40B4-BE49-F238E27FC236}">
                <a16:creationId xmlns:a16="http://schemas.microsoft.com/office/drawing/2014/main" id="{AB001AE9-BABA-473B-A31C-52A2CB6025ED}"/>
              </a:ext>
            </a:extLst>
          </p:cNvPr>
          <p:cNvSpPr txBox="1"/>
          <p:nvPr/>
        </p:nvSpPr>
        <p:spPr>
          <a:xfrm>
            <a:off x="3500692" y="5238021"/>
            <a:ext cx="2990138" cy="447815"/>
          </a:xfrm>
          <a:prstGeom prst="rect">
            <a:avLst/>
          </a:prstGeom>
          <a:noFill/>
        </p:spPr>
        <p:txBody>
          <a:bodyPr wrap="square" lIns="182880" tIns="146304" rIns="182880" bIns="146304" rtlCol="0">
            <a:spAutoFit/>
          </a:bodyPr>
          <a:lstStyle/>
          <a:p>
            <a:pPr algn="ctr">
              <a:lnSpc>
                <a:spcPct val="90000"/>
              </a:lnSpc>
            </a:pPr>
            <a:r>
              <a:rPr lang="en-US" sz="1100" b="1">
                <a:gradFill>
                  <a:gsLst>
                    <a:gs pos="2917">
                      <a:schemeClr val="tx1"/>
                    </a:gs>
                    <a:gs pos="30000">
                      <a:schemeClr val="tx1"/>
                    </a:gs>
                  </a:gsLst>
                  <a:lin ang="5400000" scaled="0"/>
                </a:gradFill>
              </a:rPr>
              <a:t>Extended Detection &amp; Response (XDR)</a:t>
            </a:r>
          </a:p>
        </p:txBody>
      </p:sp>
    </p:spTree>
    <p:extLst>
      <p:ext uri="{BB962C8B-B14F-4D97-AF65-F5344CB8AC3E}">
        <p14:creationId xmlns:p14="http://schemas.microsoft.com/office/powerpoint/2010/main" val="252190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par>
                                <p:cTn id="50" presetID="10" presetClass="entr" presetSubtype="0" fill="hold"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46" grpId="0" animBg="1"/>
      <p:bldP spid="48" grpId="0" animBg="1"/>
      <p:bldP spid="62" grpId="0" animBg="1"/>
      <p:bldP spid="45" grpId="0" animBg="1"/>
      <p:bldP spid="65" grpId="0" animBg="1"/>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tial Circle 5">
            <a:extLst>
              <a:ext uri="{FF2B5EF4-FFF2-40B4-BE49-F238E27FC236}">
                <a16:creationId xmlns:a16="http://schemas.microsoft.com/office/drawing/2014/main" id="{92D2926D-0DF6-459D-BDC3-E241F11C3E38}"/>
              </a:ext>
            </a:extLst>
          </p:cNvPr>
          <p:cNvSpPr/>
          <p:nvPr/>
        </p:nvSpPr>
        <p:spPr bwMode="auto">
          <a:xfrm>
            <a:off x="7125506" y="2135740"/>
            <a:ext cx="1884114" cy="1884118"/>
          </a:xfrm>
          <a:prstGeom prst="pie">
            <a:avLst>
              <a:gd name="adj1" fmla="val 5386901"/>
              <a:gd name="adj2" fmla="val 10804703"/>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6" name="Rectangle 435">
            <a:extLst>
              <a:ext uri="{FF2B5EF4-FFF2-40B4-BE49-F238E27FC236}">
                <a16:creationId xmlns:a16="http://schemas.microsoft.com/office/drawing/2014/main" id="{E971A6DB-262A-4D5E-A331-5B01656C363E}"/>
              </a:ext>
            </a:extLst>
          </p:cNvPr>
          <p:cNvSpPr/>
          <p:nvPr/>
        </p:nvSpPr>
        <p:spPr bwMode="auto">
          <a:xfrm>
            <a:off x="883" y="4221067"/>
            <a:ext cx="12434710" cy="12729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42" name="Rectangle 641">
            <a:extLst>
              <a:ext uri="{FF2B5EF4-FFF2-40B4-BE49-F238E27FC236}">
                <a16:creationId xmlns:a16="http://schemas.microsoft.com/office/drawing/2014/main" id="{9A231465-F50B-4452-A6AF-0FEA89D36E2F}"/>
              </a:ext>
            </a:extLst>
          </p:cNvPr>
          <p:cNvSpPr/>
          <p:nvPr/>
        </p:nvSpPr>
        <p:spPr bwMode="auto">
          <a:xfrm rot="5400000">
            <a:off x="6561521" y="2265449"/>
            <a:ext cx="269298" cy="1428482"/>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419" name="Straight Arrow Connector 418">
            <a:extLst>
              <a:ext uri="{FF2B5EF4-FFF2-40B4-BE49-F238E27FC236}">
                <a16:creationId xmlns:a16="http://schemas.microsoft.com/office/drawing/2014/main" id="{FC165758-3CC4-4BFB-960E-2CE4E7904E64}"/>
              </a:ext>
            </a:extLst>
          </p:cNvPr>
          <p:cNvCxnSpPr>
            <a:cxnSpLocks/>
          </p:cNvCxnSpPr>
          <p:nvPr/>
        </p:nvCxnSpPr>
        <p:spPr>
          <a:xfrm flipH="1" flipV="1">
            <a:off x="6048408" y="2967372"/>
            <a:ext cx="1378297"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6" name="Straight Arrow Connector 585">
            <a:extLst>
              <a:ext uri="{FF2B5EF4-FFF2-40B4-BE49-F238E27FC236}">
                <a16:creationId xmlns:a16="http://schemas.microsoft.com/office/drawing/2014/main" id="{E5659E8D-5BF7-4188-9134-F0C74F81155C}"/>
              </a:ext>
            </a:extLst>
          </p:cNvPr>
          <p:cNvCxnSpPr>
            <a:cxnSpLocks/>
          </p:cNvCxnSpPr>
          <p:nvPr/>
        </p:nvCxnSpPr>
        <p:spPr>
          <a:xfrm flipH="1">
            <a:off x="2849445" y="3415906"/>
            <a:ext cx="4642990"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12" name="Arrow: Bent 611">
            <a:extLst>
              <a:ext uri="{FF2B5EF4-FFF2-40B4-BE49-F238E27FC236}">
                <a16:creationId xmlns:a16="http://schemas.microsoft.com/office/drawing/2014/main" id="{510A614B-60CC-4DC5-993B-CC84F4E22622}"/>
              </a:ext>
            </a:extLst>
          </p:cNvPr>
          <p:cNvSpPr/>
          <p:nvPr/>
        </p:nvSpPr>
        <p:spPr>
          <a:xfrm rot="16200000" flipV="1">
            <a:off x="2306222" y="2812218"/>
            <a:ext cx="1766787" cy="388024"/>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B0E2EA4-B32B-4DB3-A0D5-D682ADA1EE7E}"/>
              </a:ext>
            </a:extLst>
          </p:cNvPr>
          <p:cNvSpPr txBox="1"/>
          <p:nvPr/>
        </p:nvSpPr>
        <p:spPr>
          <a:xfrm>
            <a:off x="895993" y="1853331"/>
            <a:ext cx="2382366" cy="480272"/>
          </a:xfrm>
          <a:prstGeom prst="rect">
            <a:avLst/>
          </a:prstGeom>
          <a:noFill/>
        </p:spPr>
        <p:txBody>
          <a:bodyPr wrap="square" lIns="186521"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Broad Enterprise View</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918"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18"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8" name="Group 7">
            <a:extLst>
              <a:ext uri="{FF2B5EF4-FFF2-40B4-BE49-F238E27FC236}">
                <a16:creationId xmlns:a16="http://schemas.microsoft.com/office/drawing/2014/main" id="{7A547BD6-5399-4DD9-A6BC-A8CBFB5FE6E3}"/>
              </a:ext>
            </a:extLst>
          </p:cNvPr>
          <p:cNvGrpSpPr/>
          <p:nvPr/>
        </p:nvGrpSpPr>
        <p:grpSpPr>
          <a:xfrm>
            <a:off x="538611" y="1864373"/>
            <a:ext cx="427867" cy="427867"/>
            <a:chOff x="8564293" y="6421758"/>
            <a:chExt cx="812414" cy="812410"/>
          </a:xfrm>
        </p:grpSpPr>
        <p:sp>
          <p:nvSpPr>
            <p:cNvPr id="9" name="Oval 8">
              <a:extLst>
                <a:ext uri="{FF2B5EF4-FFF2-40B4-BE49-F238E27FC236}">
                  <a16:creationId xmlns:a16="http://schemas.microsoft.com/office/drawing/2014/main" id="{1BB983F1-F4DE-48D1-86F9-57FC09D7BC36}"/>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224"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5818682B-5BCA-48D4-AED1-9ABCD3566748}"/>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9" name="Rectangle 378">
            <a:extLst>
              <a:ext uri="{FF2B5EF4-FFF2-40B4-BE49-F238E27FC236}">
                <a16:creationId xmlns:a16="http://schemas.microsoft.com/office/drawing/2014/main" id="{C0F55E5B-56DB-4E4F-B7CA-6030CDA4FCD1}"/>
              </a:ext>
            </a:extLst>
          </p:cNvPr>
          <p:cNvSpPr/>
          <p:nvPr/>
        </p:nvSpPr>
        <p:spPr>
          <a:xfrm>
            <a:off x="504704" y="997295"/>
            <a:ext cx="3649588" cy="382308"/>
          </a:xfrm>
          <a:prstGeom prst="rect">
            <a:avLst/>
          </a:prstGeom>
        </p:spPr>
        <p:txBody>
          <a:bodyPr wrap="non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Microsoft Reference Architecture</a:t>
            </a:r>
          </a:p>
        </p:txBody>
      </p:sp>
      <p:sp>
        <p:nvSpPr>
          <p:cNvPr id="573" name="TextBox 572">
            <a:extLst>
              <a:ext uri="{FF2B5EF4-FFF2-40B4-BE49-F238E27FC236}">
                <a16:creationId xmlns:a16="http://schemas.microsoft.com/office/drawing/2014/main" id="{E852D892-6323-41F0-8089-420E74F190D7}"/>
              </a:ext>
            </a:extLst>
          </p:cNvPr>
          <p:cNvSpPr txBox="1"/>
          <p:nvPr/>
        </p:nvSpPr>
        <p:spPr>
          <a:xfrm>
            <a:off x="9755639" y="1776168"/>
            <a:ext cx="2155963" cy="336204"/>
          </a:xfrm>
          <a:prstGeom prst="rect">
            <a:avLst/>
          </a:prstGeom>
          <a:noFill/>
        </p:spPr>
        <p:txBody>
          <a:bodyPr wrap="square" lIns="186521"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a:ln>
                  <a:noFill/>
                </a:ln>
                <a:gradFill>
                  <a:gsLst>
                    <a:gs pos="2917">
                      <a:srgbClr val="00B050"/>
                    </a:gs>
                    <a:gs pos="30000">
                      <a:srgbClr val="00B050"/>
                    </a:gs>
                  </a:gsLst>
                  <a:lin ang="5400000" scaled="0"/>
                </a:gradFill>
                <a:effectLst/>
                <a:uLnTx/>
                <a:uFillTx/>
                <a:latin typeface="Segoe UI" panose="020B0502040204020203" pitchFamily="34" charset="0"/>
                <a:ea typeface="+mn-ea"/>
                <a:cs typeface="Segoe UI" panose="020B0502040204020203" pitchFamily="34" charset="0"/>
              </a:rPr>
              <a:t>Expert Assistance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sp>
        <p:nvSpPr>
          <p:cNvPr id="12" name="TextBox 11">
            <a:extLst>
              <a:ext uri="{FF2B5EF4-FFF2-40B4-BE49-F238E27FC236}">
                <a16:creationId xmlns:a16="http://schemas.microsoft.com/office/drawing/2014/main" id="{7ABDBB40-F0A8-4299-8B8D-C9202FC6CD32}"/>
              </a:ext>
            </a:extLst>
          </p:cNvPr>
          <p:cNvSpPr txBox="1"/>
          <p:nvPr/>
        </p:nvSpPr>
        <p:spPr>
          <a:xfrm>
            <a:off x="890431" y="4496946"/>
            <a:ext cx="1486257" cy="768409"/>
          </a:xfrm>
          <a:prstGeom prst="rect">
            <a:avLst/>
          </a:prstGeom>
          <a:noFill/>
        </p:spPr>
        <p:txBody>
          <a:bodyPr wrap="square" lIns="186521"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224"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br>
            <a:r>
              <a:rPr kumimoji="0" lang="en-US" sz="918"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from an XDR tool with deep knowledge of assets </a:t>
            </a:r>
            <a:br>
              <a:rPr kumimoji="0" lang="en-US" sz="918"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18"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and ML/UEBA</a:t>
            </a:r>
            <a:endParaRPr kumimoji="0" lang="en-US" sz="102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 name="TextBox 18">
            <a:extLst>
              <a:ext uri="{FF2B5EF4-FFF2-40B4-BE49-F238E27FC236}">
                <a16:creationId xmlns:a16="http://schemas.microsoft.com/office/drawing/2014/main" id="{B562237C-5D0E-4088-B174-0A149A2A6F1D}"/>
              </a:ext>
            </a:extLst>
          </p:cNvPr>
          <p:cNvSpPr txBox="1"/>
          <p:nvPr/>
        </p:nvSpPr>
        <p:spPr>
          <a:xfrm>
            <a:off x="895993" y="5874025"/>
            <a:ext cx="1416510" cy="480272"/>
          </a:xfrm>
          <a:prstGeom prst="rect">
            <a:avLst/>
          </a:prstGeom>
          <a:noFill/>
        </p:spPr>
        <p:txBody>
          <a:bodyPr wrap="square" lIns="186521"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Data</a:t>
            </a:r>
            <a:br>
              <a:rPr kumimoji="0" lang="en-US" sz="1428" b="0" i="0" u="none" strike="noStrike" kern="1200" cap="none" spc="0" normalizeH="0" baseline="0" noProof="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918"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918"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18"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sz="1224"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513" name="Group 512">
            <a:extLst>
              <a:ext uri="{FF2B5EF4-FFF2-40B4-BE49-F238E27FC236}">
                <a16:creationId xmlns:a16="http://schemas.microsoft.com/office/drawing/2014/main" id="{1F11148C-BCB1-455A-AFA6-FD007C3CC08E}"/>
              </a:ext>
            </a:extLst>
          </p:cNvPr>
          <p:cNvGrpSpPr/>
          <p:nvPr/>
        </p:nvGrpSpPr>
        <p:grpSpPr>
          <a:xfrm>
            <a:off x="538611" y="5895519"/>
            <a:ext cx="427867" cy="427868"/>
            <a:chOff x="292136" y="5723519"/>
            <a:chExt cx="419516" cy="419517"/>
          </a:xfrm>
        </p:grpSpPr>
        <p:sp>
          <p:nvSpPr>
            <p:cNvPr id="21" name="Oval 20">
              <a:extLst>
                <a:ext uri="{FF2B5EF4-FFF2-40B4-BE49-F238E27FC236}">
                  <a16:creationId xmlns:a16="http://schemas.microsoft.com/office/drawing/2014/main" id="{4246CB7A-3548-4038-881D-FA38C8FD3B31}"/>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224"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00DF62AF-F436-48AD-97CF-EDBFACDB3966}"/>
                </a:ext>
              </a:extLst>
            </p:cNvPr>
            <p:cNvGrpSpPr/>
            <p:nvPr/>
          </p:nvGrpSpPr>
          <p:grpSpPr>
            <a:xfrm>
              <a:off x="366501" y="5820858"/>
              <a:ext cx="270785" cy="190718"/>
              <a:chOff x="1569824" y="2493431"/>
              <a:chExt cx="1534468" cy="1080738"/>
            </a:xfrm>
            <a:solidFill>
              <a:schemeClr val="bg1"/>
            </a:solidFill>
          </p:grpSpPr>
          <p:sp>
            <p:nvSpPr>
              <p:cNvPr id="23" name="Freeform: Shape 22">
                <a:extLst>
                  <a:ext uri="{FF2B5EF4-FFF2-40B4-BE49-F238E27FC236}">
                    <a16:creationId xmlns:a16="http://schemas.microsoft.com/office/drawing/2014/main" id="{D422E599-DD52-41AD-89BA-94C41C50E1B1}"/>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54D96B3-5E8D-4F99-A46D-593026EE1F15}"/>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1ADABB9E-9DDD-4016-95ED-D8BE543A21CA}"/>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86" name="Rectangle 385">
            <a:hlinkClick r:id="rId3"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940811EE-9689-4A49-BD2E-2E3C1C06861C}"/>
              </a:ext>
            </a:extLst>
          </p:cNvPr>
          <p:cNvSpPr/>
          <p:nvPr/>
        </p:nvSpPr>
        <p:spPr bwMode="auto">
          <a:xfrm>
            <a:off x="6287316" y="1536966"/>
            <a:ext cx="3468324" cy="68086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0" bIns="9326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ts val="306"/>
              </a:spcAft>
              <a:buClrTx/>
              <a:buSzTx/>
              <a:buFontTx/>
              <a:buNone/>
              <a:tabLst/>
              <a:defRPr/>
            </a:pPr>
            <a:r>
              <a:rPr kumimoji="0" lang="en-US" sz="1224"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rPr>
              <a:t>Align to Mission + Continuously Improve</a:t>
            </a:r>
          </a:p>
          <a:p>
            <a:pPr marL="58287" marR="0" lvl="0" indent="0" algn="ctr" defTabSz="951028" rtl="0" eaLnBrk="1" fontAlgn="base" latinLnBrk="0" hangingPunct="1">
              <a:lnSpc>
                <a:spcPct val="100000"/>
              </a:lnSpc>
              <a:spcBef>
                <a:spcPct val="0"/>
              </a:spcBef>
              <a:spcAft>
                <a:spcPts val="306"/>
              </a:spcAft>
              <a:buClrTx/>
              <a:buSzTx/>
              <a:buFontTx/>
              <a:buNone/>
              <a:tabLst/>
              <a:defRPr/>
            </a:pPr>
            <a:r>
              <a:rPr kumimoji="0" lang="en-US" sz="918" b="1" i="0" u="none" strike="noStrike" kern="1200" cap="none" spc="0" normalizeH="0" baseline="0" noProof="0">
                <a:ln>
                  <a:noFill/>
                </a:ln>
                <a:solidFill>
                  <a:srgbClr val="0078D4">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18" b="0" i="0" u="none" strike="noStrike" kern="120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Time to Acknowledge (MTTA)</a:t>
            </a:r>
          </a:p>
          <a:p>
            <a:pPr marL="58287" marR="0" lvl="0" indent="0" algn="ctr" defTabSz="951028" rtl="0" eaLnBrk="1" fontAlgn="base" latinLnBrk="0" hangingPunct="1">
              <a:lnSpc>
                <a:spcPct val="100000"/>
              </a:lnSpc>
              <a:spcBef>
                <a:spcPct val="0"/>
              </a:spcBef>
              <a:spcAft>
                <a:spcPts val="306"/>
              </a:spcAft>
              <a:buClrTx/>
              <a:buSzTx/>
              <a:buFontTx/>
              <a:buNone/>
              <a:tabLst/>
              <a:defRPr/>
            </a:pPr>
            <a:r>
              <a:rPr kumimoji="0" lang="en-US" sz="918" b="1" i="0" u="none" strike="noStrike" kern="1200" cap="none" spc="0" normalizeH="0" baseline="0" noProof="0">
                <a:ln>
                  <a:noFill/>
                </a:ln>
                <a:solidFill>
                  <a:srgbClr val="0078D4">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Effectiveness - </a:t>
            </a:r>
            <a:r>
              <a:rPr kumimoji="0" lang="en-US" sz="918" b="0" i="0" u="none" strike="noStrike" kern="120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Time to Remediate (MTTR)</a:t>
            </a:r>
          </a:p>
        </p:txBody>
      </p:sp>
      <p:grpSp>
        <p:nvGrpSpPr>
          <p:cNvPr id="41" name="Group 40">
            <a:extLst>
              <a:ext uri="{FF2B5EF4-FFF2-40B4-BE49-F238E27FC236}">
                <a16:creationId xmlns:a16="http://schemas.microsoft.com/office/drawing/2014/main" id="{85E09154-AFE6-4444-858D-FF41D8B1EDC6}"/>
              </a:ext>
            </a:extLst>
          </p:cNvPr>
          <p:cNvGrpSpPr/>
          <p:nvPr/>
        </p:nvGrpSpPr>
        <p:grpSpPr>
          <a:xfrm>
            <a:off x="1090708" y="3188944"/>
            <a:ext cx="1692022" cy="544026"/>
            <a:chOff x="1068554" y="3698600"/>
            <a:chExt cx="1658996" cy="533407"/>
          </a:xfrm>
        </p:grpSpPr>
        <p:sp>
          <p:nvSpPr>
            <p:cNvPr id="505" name="Rectangle 504">
              <a:extLst>
                <a:ext uri="{FF2B5EF4-FFF2-40B4-BE49-F238E27FC236}">
                  <a16:creationId xmlns:a16="http://schemas.microsoft.com/office/drawing/2014/main" id="{2A4707A0-2212-45A0-A9F8-9A7F4CDB480F}"/>
                </a:ext>
              </a:extLst>
            </p:cNvPr>
            <p:cNvSpPr/>
            <p:nvPr/>
          </p:nvSpPr>
          <p:spPr>
            <a:xfrm>
              <a:off x="1068554" y="3698600"/>
              <a:ext cx="1658996" cy="533407"/>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6411" tIns="93260" rIns="46630" rtlCol="0" anchor="t" anchorCtr="0"/>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2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Classic SIEM</a:t>
              </a:r>
            </a:p>
          </p:txBody>
        </p:sp>
        <p:grpSp>
          <p:nvGrpSpPr>
            <p:cNvPr id="507" name="Group 506">
              <a:extLst>
                <a:ext uri="{FF2B5EF4-FFF2-40B4-BE49-F238E27FC236}">
                  <a16:creationId xmlns:a16="http://schemas.microsoft.com/office/drawing/2014/main" id="{7CE7EEE5-1851-4F46-B1D2-2F3FED61D4C6}"/>
                </a:ext>
              </a:extLst>
            </p:cNvPr>
            <p:cNvGrpSpPr/>
            <p:nvPr/>
          </p:nvGrpSpPr>
          <p:grpSpPr>
            <a:xfrm>
              <a:off x="1175899" y="3800677"/>
              <a:ext cx="178885" cy="141617"/>
              <a:chOff x="6923299" y="4036815"/>
              <a:chExt cx="389108" cy="308044"/>
            </a:xfrm>
          </p:grpSpPr>
          <p:sp>
            <p:nvSpPr>
              <p:cNvPr id="509" name="Freeform: Shape 508">
                <a:extLst>
                  <a:ext uri="{FF2B5EF4-FFF2-40B4-BE49-F238E27FC236}">
                    <a16:creationId xmlns:a16="http://schemas.microsoft.com/office/drawing/2014/main" id="{396E7D65-E39D-4247-8C66-B42AAFDE28A6}"/>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Shape 510">
                <a:extLst>
                  <a:ext uri="{FF2B5EF4-FFF2-40B4-BE49-F238E27FC236}">
                    <a16:creationId xmlns:a16="http://schemas.microsoft.com/office/drawing/2014/main" id="{FABDAF80-26E5-41E3-A537-5ABAE3016628}"/>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Shape 514">
                <a:extLst>
                  <a:ext uri="{FF2B5EF4-FFF2-40B4-BE49-F238E27FC236}">
                    <a16:creationId xmlns:a16="http://schemas.microsoft.com/office/drawing/2014/main" id="{510CF752-DAB0-45D0-8021-6EAC81C391CD}"/>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Shape 517">
                <a:extLst>
                  <a:ext uri="{FF2B5EF4-FFF2-40B4-BE49-F238E27FC236}">
                    <a16:creationId xmlns:a16="http://schemas.microsoft.com/office/drawing/2014/main" id="{9D66FE4D-258E-4BE7-9B33-580A77345757}"/>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Freeform: Shape 524">
                <a:extLst>
                  <a:ext uri="{FF2B5EF4-FFF2-40B4-BE49-F238E27FC236}">
                    <a16:creationId xmlns:a16="http://schemas.microsoft.com/office/drawing/2014/main" id="{E78B8F44-DDA1-46A0-A65A-FA6B64CEF6A8}"/>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7" name="Freeform: Shape 526">
                <a:extLst>
                  <a:ext uri="{FF2B5EF4-FFF2-40B4-BE49-F238E27FC236}">
                    <a16:creationId xmlns:a16="http://schemas.microsoft.com/office/drawing/2014/main" id="{1EDF7EC4-F0B6-4644-8147-C0222132C541}"/>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0" name="Picture 39" descr="A picture containing clipart&#10;&#10;Description automatically generated">
              <a:extLst>
                <a:ext uri="{FF2B5EF4-FFF2-40B4-BE49-F238E27FC236}">
                  <a16:creationId xmlns:a16="http://schemas.microsoft.com/office/drawing/2014/main" id="{98541869-7BFC-464E-BF83-89D7EB45D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42" name="Picture 41">
              <a:extLst>
                <a:ext uri="{FF2B5EF4-FFF2-40B4-BE49-F238E27FC236}">
                  <a16:creationId xmlns:a16="http://schemas.microsoft.com/office/drawing/2014/main" id="{62FB06DA-DA70-4586-8EAF-47AEC29DF76F}"/>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44" name="Picture 43" descr="A close up of a logo&#10;&#10;Description automatically generated">
              <a:extLst>
                <a:ext uri="{FF2B5EF4-FFF2-40B4-BE49-F238E27FC236}">
                  <a16:creationId xmlns:a16="http://schemas.microsoft.com/office/drawing/2014/main" id="{5D621469-3732-4DF1-A81C-9C62A617A0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528" name="Group 527">
              <a:extLst>
                <a:ext uri="{FF2B5EF4-FFF2-40B4-BE49-F238E27FC236}">
                  <a16:creationId xmlns:a16="http://schemas.microsoft.com/office/drawing/2014/main" id="{1C49FDAE-77FF-4E38-932D-F6E2B4DE4566}"/>
                </a:ext>
              </a:extLst>
            </p:cNvPr>
            <p:cNvGrpSpPr/>
            <p:nvPr/>
          </p:nvGrpSpPr>
          <p:grpSpPr>
            <a:xfrm>
              <a:off x="2434116" y="4066241"/>
              <a:ext cx="160817" cy="36587"/>
              <a:chOff x="3979178" y="6518937"/>
              <a:chExt cx="160817" cy="36587"/>
            </a:xfrm>
          </p:grpSpPr>
          <p:sp>
            <p:nvSpPr>
              <p:cNvPr id="530" name="Oval 529">
                <a:extLst>
                  <a:ext uri="{FF2B5EF4-FFF2-40B4-BE49-F238E27FC236}">
                    <a16:creationId xmlns:a16="http://schemas.microsoft.com/office/drawing/2014/main" id="{69C50F78-A9BB-429F-8F3A-E607A5FA616B}"/>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4" name="Oval 533">
                <a:extLst>
                  <a:ext uri="{FF2B5EF4-FFF2-40B4-BE49-F238E27FC236}">
                    <a16:creationId xmlns:a16="http://schemas.microsoft.com/office/drawing/2014/main" id="{90DF1251-CDD6-49BB-AFA4-DE38AFED3009}"/>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35" name="Oval 534">
                <a:extLst>
                  <a:ext uri="{FF2B5EF4-FFF2-40B4-BE49-F238E27FC236}">
                    <a16:creationId xmlns:a16="http://schemas.microsoft.com/office/drawing/2014/main" id="{DA9D1F91-C6D4-4CA4-A202-AC5653FCC66C}"/>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63" name="Group 562">
            <a:extLst>
              <a:ext uri="{FF2B5EF4-FFF2-40B4-BE49-F238E27FC236}">
                <a16:creationId xmlns:a16="http://schemas.microsoft.com/office/drawing/2014/main" id="{82E11852-10D7-4FA6-B266-318A380B1AC7}"/>
              </a:ext>
            </a:extLst>
          </p:cNvPr>
          <p:cNvGrpSpPr/>
          <p:nvPr/>
        </p:nvGrpSpPr>
        <p:grpSpPr>
          <a:xfrm>
            <a:off x="1090707" y="2444650"/>
            <a:ext cx="1690644" cy="325979"/>
            <a:chOff x="868163" y="3648976"/>
            <a:chExt cx="1657645" cy="319616"/>
          </a:xfrm>
        </p:grpSpPr>
        <p:sp>
          <p:nvSpPr>
            <p:cNvPr id="547" name="Rectangle 546">
              <a:hlinkClick r:id="rId7"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EA6D4892-F104-45D5-BDF8-8ADD0C736EC4}"/>
                </a:ext>
              </a:extLst>
            </p:cNvPr>
            <p:cNvSpPr/>
            <p:nvPr/>
          </p:nvSpPr>
          <p:spPr>
            <a:xfrm>
              <a:off x="868163" y="3648976"/>
              <a:ext cx="1657645" cy="319616"/>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6411" tIns="74608" rIns="46630" rtlCol="0" anchor="t" anchorCtr="0"/>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2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Case Management</a:t>
              </a:r>
            </a:p>
          </p:txBody>
        </p:sp>
        <p:sp>
          <p:nvSpPr>
            <p:cNvPr id="562" name="Commitments_EC4D">
              <a:extLst>
                <a:ext uri="{FF2B5EF4-FFF2-40B4-BE49-F238E27FC236}">
                  <a16:creationId xmlns:a16="http://schemas.microsoft.com/office/drawing/2014/main" id="{EBDE9F4A-7379-45A8-82DF-30A871697E94}"/>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84" name="Rectangle 483">
            <a:hlinkClick r:id="rId8"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23889AD8-5E00-459A-8EE5-2936051AFE9B}"/>
              </a:ext>
            </a:extLst>
          </p:cNvPr>
          <p:cNvSpPr/>
          <p:nvPr/>
        </p:nvSpPr>
        <p:spPr>
          <a:xfrm>
            <a:off x="4520448" y="3591379"/>
            <a:ext cx="1758307" cy="446397"/>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Microsoft Threat Intelligence </a:t>
            </a:r>
            <a:br>
              <a:rPr kumimoji="0" lang="en-US" sz="816"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714"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8+ Trillion signals per day of security context &amp; Human Expertise</a:t>
            </a:r>
            <a:endParaRPr kumimoji="0" lang="en-US" sz="612"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75" name="Group 4">
            <a:extLst>
              <a:ext uri="{FF2B5EF4-FFF2-40B4-BE49-F238E27FC236}">
                <a16:creationId xmlns:a16="http://schemas.microsoft.com/office/drawing/2014/main" id="{72521804-A921-44EF-891D-5AB5D9733B41}"/>
              </a:ext>
            </a:extLst>
          </p:cNvPr>
          <p:cNvGrpSpPr>
            <a:grpSpLocks noChangeAspect="1"/>
          </p:cNvGrpSpPr>
          <p:nvPr/>
        </p:nvGrpSpPr>
        <p:grpSpPr bwMode="auto">
          <a:xfrm>
            <a:off x="4253654" y="3666038"/>
            <a:ext cx="286967" cy="286967"/>
            <a:chOff x="380" y="3325"/>
            <a:chExt cx="286" cy="286"/>
          </a:xfrm>
          <a:solidFill>
            <a:srgbClr val="243A5E"/>
          </a:solidFill>
        </p:grpSpPr>
        <p:sp>
          <p:nvSpPr>
            <p:cNvPr id="476" name="Freeform 5">
              <a:extLst>
                <a:ext uri="{FF2B5EF4-FFF2-40B4-BE49-F238E27FC236}">
                  <a16:creationId xmlns:a16="http://schemas.microsoft.com/office/drawing/2014/main" id="{B5BAE5BC-E489-4108-ACC5-4853B11DA0A1}"/>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srgbClr val="000000"/>
                </a:solidFill>
                <a:effectLst/>
                <a:uLnTx/>
                <a:uFillTx/>
                <a:latin typeface="Segoe UI"/>
                <a:ea typeface="+mn-ea"/>
                <a:cs typeface="+mn-cs"/>
              </a:endParaRPr>
            </a:p>
          </p:txBody>
        </p:sp>
        <p:sp>
          <p:nvSpPr>
            <p:cNvPr id="477" name="Oval 6">
              <a:extLst>
                <a:ext uri="{FF2B5EF4-FFF2-40B4-BE49-F238E27FC236}">
                  <a16:creationId xmlns:a16="http://schemas.microsoft.com/office/drawing/2014/main" id="{560C0B5E-7135-45A8-9F62-3800E17BB983}"/>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srgbClr val="000000"/>
                </a:solidFill>
                <a:effectLst/>
                <a:uLnTx/>
                <a:uFillTx/>
                <a:latin typeface="Segoe UI"/>
                <a:ea typeface="+mn-ea"/>
                <a:cs typeface="+mn-cs"/>
              </a:endParaRPr>
            </a:p>
          </p:txBody>
        </p:sp>
        <p:sp>
          <p:nvSpPr>
            <p:cNvPr id="478" name="Oval 7">
              <a:extLst>
                <a:ext uri="{FF2B5EF4-FFF2-40B4-BE49-F238E27FC236}">
                  <a16:creationId xmlns:a16="http://schemas.microsoft.com/office/drawing/2014/main" id="{34A31975-0A55-4320-907E-406F70186908}"/>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srgbClr val="000000"/>
                </a:solidFill>
                <a:effectLst/>
                <a:uLnTx/>
                <a:uFillTx/>
                <a:latin typeface="Segoe UI"/>
                <a:ea typeface="+mn-ea"/>
                <a:cs typeface="+mn-cs"/>
              </a:endParaRPr>
            </a:p>
          </p:txBody>
        </p:sp>
        <p:sp>
          <p:nvSpPr>
            <p:cNvPr id="479" name="Oval 8">
              <a:extLst>
                <a:ext uri="{FF2B5EF4-FFF2-40B4-BE49-F238E27FC236}">
                  <a16:creationId xmlns:a16="http://schemas.microsoft.com/office/drawing/2014/main" id="{EB278A63-B72C-47C0-B17F-731BA2FDE609}"/>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srgbClr val="000000"/>
                </a:solidFill>
                <a:effectLst/>
                <a:uLnTx/>
                <a:uFillTx/>
                <a:latin typeface="Segoe UI"/>
                <a:ea typeface="+mn-ea"/>
                <a:cs typeface="+mn-cs"/>
              </a:endParaRPr>
            </a:p>
          </p:txBody>
        </p:sp>
        <p:sp>
          <p:nvSpPr>
            <p:cNvPr id="480" name="Oval 9">
              <a:extLst>
                <a:ext uri="{FF2B5EF4-FFF2-40B4-BE49-F238E27FC236}">
                  <a16:creationId xmlns:a16="http://schemas.microsoft.com/office/drawing/2014/main" id="{C180C6B3-141D-4DF3-B416-1FE094A31EE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srgbClr val="000000"/>
                </a:solidFill>
                <a:effectLst/>
                <a:uLnTx/>
                <a:uFillTx/>
                <a:latin typeface="Segoe UI"/>
                <a:ea typeface="+mn-ea"/>
                <a:cs typeface="+mn-cs"/>
              </a:endParaRPr>
            </a:p>
          </p:txBody>
        </p:sp>
        <p:sp>
          <p:nvSpPr>
            <p:cNvPr id="481" name="Oval 10">
              <a:extLst>
                <a:ext uri="{FF2B5EF4-FFF2-40B4-BE49-F238E27FC236}">
                  <a16:creationId xmlns:a16="http://schemas.microsoft.com/office/drawing/2014/main" id="{8CDA87B8-FBDF-40A7-BE9F-8AC46D18AF36}"/>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srgbClr val="000000"/>
                </a:solidFill>
                <a:effectLst/>
                <a:uLnTx/>
                <a:uFillTx/>
                <a:latin typeface="Segoe UI"/>
                <a:ea typeface="+mn-ea"/>
                <a:cs typeface="+mn-cs"/>
              </a:endParaRPr>
            </a:p>
          </p:txBody>
        </p:sp>
        <p:sp>
          <p:nvSpPr>
            <p:cNvPr id="482" name="Oval 11">
              <a:extLst>
                <a:ext uri="{FF2B5EF4-FFF2-40B4-BE49-F238E27FC236}">
                  <a16:creationId xmlns:a16="http://schemas.microsoft.com/office/drawing/2014/main" id="{52A85B32-29E1-4778-8BEF-D16E0C556196}"/>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srgbClr val="000000"/>
                </a:solidFill>
                <a:effectLst/>
                <a:uLnTx/>
                <a:uFillTx/>
                <a:latin typeface="Segoe UI"/>
                <a:ea typeface="+mn-ea"/>
                <a:cs typeface="+mn-cs"/>
              </a:endParaRPr>
            </a:p>
          </p:txBody>
        </p:sp>
        <p:sp>
          <p:nvSpPr>
            <p:cNvPr id="483" name="Oval 12">
              <a:extLst>
                <a:ext uri="{FF2B5EF4-FFF2-40B4-BE49-F238E27FC236}">
                  <a16:creationId xmlns:a16="http://schemas.microsoft.com/office/drawing/2014/main" id="{371555FD-6E4F-46D7-B2BE-07C55957E891}"/>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307" name="Straight Arrow Connector 306">
            <a:extLst>
              <a:ext uri="{FF2B5EF4-FFF2-40B4-BE49-F238E27FC236}">
                <a16:creationId xmlns:a16="http://schemas.microsoft.com/office/drawing/2014/main" id="{32D6A491-A845-4B4C-A825-181B5E155A65}"/>
              </a:ext>
            </a:extLst>
          </p:cNvPr>
          <p:cNvCxnSpPr>
            <a:cxnSpLocks/>
          </p:cNvCxnSpPr>
          <p:nvPr/>
        </p:nvCxnSpPr>
        <p:spPr>
          <a:xfrm flipV="1">
            <a:off x="5184736" y="3188944"/>
            <a:ext cx="0" cy="382848"/>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581" name="Group 580">
            <a:extLst>
              <a:ext uri="{FF2B5EF4-FFF2-40B4-BE49-F238E27FC236}">
                <a16:creationId xmlns:a16="http://schemas.microsoft.com/office/drawing/2014/main" id="{60C60A86-22D5-411C-9868-EB971DE93258}"/>
              </a:ext>
            </a:extLst>
          </p:cNvPr>
          <p:cNvGrpSpPr/>
          <p:nvPr/>
        </p:nvGrpSpPr>
        <p:grpSpPr>
          <a:xfrm>
            <a:off x="1086553" y="3727741"/>
            <a:ext cx="3881122" cy="2123098"/>
            <a:chOff x="1064480" y="3654980"/>
            <a:chExt cx="3805367" cy="2081658"/>
          </a:xfrm>
        </p:grpSpPr>
        <p:sp>
          <p:nvSpPr>
            <p:cNvPr id="611" name="Arrow: Bent 610">
              <a:extLst>
                <a:ext uri="{FF2B5EF4-FFF2-40B4-BE49-F238E27FC236}">
                  <a16:creationId xmlns:a16="http://schemas.microsoft.com/office/drawing/2014/main" id="{926E4F5C-C755-4E1B-9A57-3102279D0D0F}"/>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D97C0D44-5FFC-4E78-8874-4D0BA9FED8F7}"/>
                </a:ext>
              </a:extLst>
            </p:cNvPr>
            <p:cNvSpPr/>
            <p:nvPr/>
          </p:nvSpPr>
          <p:spPr>
            <a:xfrm>
              <a:off x="1064480" y="3654980"/>
              <a:ext cx="2091114" cy="178190"/>
            </a:xfrm>
            <a:prstGeom prst="rect">
              <a:avLst/>
            </a:prstGeom>
            <a:solidFill>
              <a:schemeClr val="tx1">
                <a:lumMod val="50000"/>
              </a:schemeClr>
            </a:solidFill>
            <a:ln w="38100">
              <a:noFill/>
            </a:ln>
          </p:spPr>
          <p:txBody>
            <a:bodyPr wrap="square" lIns="0" tIns="18652" rIns="0" bIns="18652" anchor="ctr" anchorCtr="0">
              <a:spAutoFit/>
            </a:bodyPr>
            <a:lstStyle/>
            <a:p>
              <a:pPr marL="114956"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rPr>
                <a:t>API integration</a:t>
              </a:r>
              <a:endParaRPr kumimoji="0" lang="en-US" sz="918"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pic>
          <p:nvPicPr>
            <p:cNvPr id="564" name="Graphic 563">
              <a:extLst>
                <a:ext uri="{FF2B5EF4-FFF2-40B4-BE49-F238E27FC236}">
                  <a16:creationId xmlns:a16="http://schemas.microsoft.com/office/drawing/2014/main" id="{F16213E5-53DE-4896-A148-E758265641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668" y="4004776"/>
              <a:ext cx="1677179" cy="548291"/>
            </a:xfrm>
            <a:prstGeom prst="rect">
              <a:avLst/>
            </a:prstGeom>
          </p:spPr>
        </p:pic>
      </p:grpSp>
      <p:grpSp>
        <p:nvGrpSpPr>
          <p:cNvPr id="568" name="Group 567">
            <a:extLst>
              <a:ext uri="{FF2B5EF4-FFF2-40B4-BE49-F238E27FC236}">
                <a16:creationId xmlns:a16="http://schemas.microsoft.com/office/drawing/2014/main" id="{10DFC7D9-B7D7-4055-AB7E-B3FD3FAABAAB}"/>
              </a:ext>
            </a:extLst>
          </p:cNvPr>
          <p:cNvGrpSpPr/>
          <p:nvPr/>
        </p:nvGrpSpPr>
        <p:grpSpPr>
          <a:xfrm>
            <a:off x="7591431" y="411788"/>
            <a:ext cx="4415091" cy="842910"/>
            <a:chOff x="7322232" y="422237"/>
            <a:chExt cx="4328914" cy="826457"/>
          </a:xfrm>
        </p:grpSpPr>
        <p:sp>
          <p:nvSpPr>
            <p:cNvPr id="508" name="Rectangle 507">
              <a:extLst>
                <a:ext uri="{FF2B5EF4-FFF2-40B4-BE49-F238E27FC236}">
                  <a16:creationId xmlns:a16="http://schemas.microsoft.com/office/drawing/2014/main" id="{B57ED0DC-03CA-497A-8F5D-865C8777F89E}"/>
                </a:ext>
              </a:extLst>
            </p:cNvPr>
            <p:cNvSpPr/>
            <p:nvPr/>
          </p:nvSpPr>
          <p:spPr bwMode="auto">
            <a:xfrm>
              <a:off x="7322232" y="422237"/>
              <a:ext cx="4328914" cy="826457"/>
            </a:xfrm>
            <a:prstGeom prst="rect">
              <a:avLst/>
            </a:prstGeom>
            <a:solidFill>
              <a:schemeClr val="bg1"/>
            </a:solidFill>
            <a:ln w="0">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186521" bIns="9326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224"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grpSp>
          <p:nvGrpSpPr>
            <p:cNvPr id="1038" name="Group 1037">
              <a:extLst>
                <a:ext uri="{FF2B5EF4-FFF2-40B4-BE49-F238E27FC236}">
                  <a16:creationId xmlns:a16="http://schemas.microsoft.com/office/drawing/2014/main" id="{C7F7D7A2-43CE-4C48-A6A7-325C40A19572}"/>
                </a:ext>
              </a:extLst>
            </p:cNvPr>
            <p:cNvGrpSpPr/>
            <p:nvPr/>
          </p:nvGrpSpPr>
          <p:grpSpPr>
            <a:xfrm>
              <a:off x="9724028" y="746227"/>
              <a:ext cx="1671516" cy="249395"/>
              <a:chOff x="9828657" y="764191"/>
              <a:chExt cx="1671516" cy="249395"/>
            </a:xfrm>
          </p:grpSpPr>
          <p:sp>
            <p:nvSpPr>
              <p:cNvPr id="401" name="Arrow: Right 400">
                <a:extLst>
                  <a:ext uri="{FF2B5EF4-FFF2-40B4-BE49-F238E27FC236}">
                    <a16:creationId xmlns:a16="http://schemas.microsoft.com/office/drawing/2014/main" id="{188E05E3-44D7-4192-90D0-21BC5A9BC115}"/>
                  </a:ext>
                </a:extLst>
              </p:cNvPr>
              <p:cNvSpPr/>
              <p:nvPr/>
            </p:nvSpPr>
            <p:spPr>
              <a:xfrm>
                <a:off x="9828657" y="851065"/>
                <a:ext cx="315746" cy="80173"/>
              </a:xfrm>
              <a:prstGeom prst="rightArrow">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1" name="Arrow: Right 520">
                <a:extLst>
                  <a:ext uri="{FF2B5EF4-FFF2-40B4-BE49-F238E27FC236}">
                    <a16:creationId xmlns:a16="http://schemas.microsoft.com/office/drawing/2014/main" id="{A211BD09-BAD3-4F2B-8886-8E953933666C}"/>
                  </a:ext>
                </a:extLst>
              </p:cNvPr>
              <p:cNvSpPr/>
              <p:nvPr/>
            </p:nvSpPr>
            <p:spPr>
              <a:xfrm>
                <a:off x="10219619" y="764191"/>
                <a:ext cx="1280554" cy="249395"/>
              </a:xfrm>
              <a:prstGeom prst="rightArrow">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Consulting and Escalation</a:t>
                </a:r>
              </a:p>
            </p:txBody>
          </p:sp>
        </p:grpSp>
        <p:grpSp>
          <p:nvGrpSpPr>
            <p:cNvPr id="1039" name="Group 1038">
              <a:extLst>
                <a:ext uri="{FF2B5EF4-FFF2-40B4-BE49-F238E27FC236}">
                  <a16:creationId xmlns:a16="http://schemas.microsoft.com/office/drawing/2014/main" id="{E301626F-8D60-4AE6-BDF2-4FC36A32C63B}"/>
                </a:ext>
              </a:extLst>
            </p:cNvPr>
            <p:cNvGrpSpPr/>
            <p:nvPr/>
          </p:nvGrpSpPr>
          <p:grpSpPr>
            <a:xfrm>
              <a:off x="9724028" y="564591"/>
              <a:ext cx="1038303" cy="249395"/>
              <a:chOff x="9828657" y="939673"/>
              <a:chExt cx="1038303" cy="249395"/>
            </a:xfrm>
          </p:grpSpPr>
          <p:sp>
            <p:nvSpPr>
              <p:cNvPr id="402" name="Arrow: Right 401">
                <a:extLst>
                  <a:ext uri="{FF2B5EF4-FFF2-40B4-BE49-F238E27FC236}">
                    <a16:creationId xmlns:a16="http://schemas.microsoft.com/office/drawing/2014/main" id="{243E70E6-9B13-4AB5-B142-CC0EB2A6A107}"/>
                  </a:ext>
                </a:extLst>
              </p:cNvPr>
              <p:cNvSpPr/>
              <p:nvPr/>
            </p:nvSpPr>
            <p:spPr>
              <a:xfrm>
                <a:off x="9828657" y="1015224"/>
                <a:ext cx="315746" cy="101800"/>
              </a:xfrm>
              <a:prstGeom prst="rightArrow">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2" name="Arrow: Right 521">
                <a:extLst>
                  <a:ext uri="{FF2B5EF4-FFF2-40B4-BE49-F238E27FC236}">
                    <a16:creationId xmlns:a16="http://schemas.microsoft.com/office/drawing/2014/main" id="{60BD7CA5-94B7-45F7-AF62-D61A3A70FE9F}"/>
                  </a:ext>
                </a:extLst>
              </p:cNvPr>
              <p:cNvSpPr/>
              <p:nvPr/>
            </p:nvSpPr>
            <p:spPr>
              <a:xfrm>
                <a:off x="10219619" y="939673"/>
                <a:ext cx="647341" cy="249395"/>
              </a:xfrm>
              <a:prstGeom prst="rightArrow">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Outsourcing</a:t>
                </a:r>
              </a:p>
            </p:txBody>
          </p:sp>
        </p:grpSp>
        <p:grpSp>
          <p:nvGrpSpPr>
            <p:cNvPr id="1036" name="Group 1035">
              <a:extLst>
                <a:ext uri="{FF2B5EF4-FFF2-40B4-BE49-F238E27FC236}">
                  <a16:creationId xmlns:a16="http://schemas.microsoft.com/office/drawing/2014/main" id="{D882C71A-BA6C-4130-86D1-D8D0A0317504}"/>
                </a:ext>
              </a:extLst>
            </p:cNvPr>
            <p:cNvGrpSpPr/>
            <p:nvPr/>
          </p:nvGrpSpPr>
          <p:grpSpPr>
            <a:xfrm>
              <a:off x="9724028" y="913277"/>
              <a:ext cx="1816363" cy="249395"/>
              <a:chOff x="7541203" y="939673"/>
              <a:chExt cx="1816363" cy="249395"/>
            </a:xfrm>
          </p:grpSpPr>
          <p:sp>
            <p:nvSpPr>
              <p:cNvPr id="265" name="Arrow: Right 264">
                <a:extLst>
                  <a:ext uri="{FF2B5EF4-FFF2-40B4-BE49-F238E27FC236}">
                    <a16:creationId xmlns:a16="http://schemas.microsoft.com/office/drawing/2014/main" id="{0C4CF5E8-B463-41A1-8437-1E5047687EC7}"/>
                  </a:ext>
                </a:extLst>
              </p:cNvPr>
              <p:cNvSpPr/>
              <p:nvPr/>
            </p:nvSpPr>
            <p:spPr>
              <a:xfrm>
                <a:off x="7937308" y="939673"/>
                <a:ext cx="1420258" cy="249395"/>
              </a:xfrm>
              <a:prstGeom prst="rightArrow">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Native Resource Monitoring </a:t>
                </a:r>
              </a:p>
            </p:txBody>
          </p:sp>
          <p:cxnSp>
            <p:nvCxnSpPr>
              <p:cNvPr id="280" name="Connector: Elbow 279">
                <a:extLst>
                  <a:ext uri="{FF2B5EF4-FFF2-40B4-BE49-F238E27FC236}">
                    <a16:creationId xmlns:a16="http://schemas.microsoft.com/office/drawing/2014/main" id="{4FEC8B9B-7442-4BA3-9197-A5A4E42FF322}"/>
                  </a:ext>
                </a:extLst>
              </p:cNvPr>
              <p:cNvCxnSpPr>
                <a:cxnSpLocks/>
              </p:cNvCxnSpPr>
              <p:nvPr/>
            </p:nvCxnSpPr>
            <p:spPr>
              <a:xfrm flipH="1">
                <a:off x="7541203" y="1063167"/>
                <a:ext cx="299602" cy="0"/>
              </a:xfrm>
              <a:prstGeom prst="straightConnector1">
                <a:avLst/>
              </a:prstGeom>
              <a:noFill/>
              <a:ln w="57150">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1037" name="Group 1036">
              <a:extLst>
                <a:ext uri="{FF2B5EF4-FFF2-40B4-BE49-F238E27FC236}">
                  <a16:creationId xmlns:a16="http://schemas.microsoft.com/office/drawing/2014/main" id="{1D6EBBBD-003B-4127-9A63-625A6D13B861}"/>
                </a:ext>
              </a:extLst>
            </p:cNvPr>
            <p:cNvGrpSpPr/>
            <p:nvPr/>
          </p:nvGrpSpPr>
          <p:grpSpPr>
            <a:xfrm>
              <a:off x="7538429" y="746227"/>
              <a:ext cx="1757221" cy="249395"/>
              <a:chOff x="9857680" y="591021"/>
              <a:chExt cx="1757221" cy="249395"/>
            </a:xfrm>
          </p:grpSpPr>
          <p:sp>
            <p:nvSpPr>
              <p:cNvPr id="275" name="Arrow: Right 274">
                <a:extLst>
                  <a:ext uri="{FF2B5EF4-FFF2-40B4-BE49-F238E27FC236}">
                    <a16:creationId xmlns:a16="http://schemas.microsoft.com/office/drawing/2014/main" id="{D3F06500-A71D-4DCB-9714-49174DD97FD1}"/>
                  </a:ext>
                </a:extLst>
              </p:cNvPr>
              <p:cNvSpPr/>
              <p:nvPr/>
            </p:nvSpPr>
            <p:spPr>
              <a:xfrm>
                <a:off x="10219619" y="591021"/>
                <a:ext cx="1395282" cy="249395"/>
              </a:xfrm>
              <a:prstGeom prst="rightArrow">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Event Log Based Monitoring</a:t>
                </a:r>
              </a:p>
            </p:txBody>
          </p:sp>
          <p:cxnSp>
            <p:nvCxnSpPr>
              <p:cNvPr id="282" name="Connector: Elbow 279">
                <a:extLst>
                  <a:ext uri="{FF2B5EF4-FFF2-40B4-BE49-F238E27FC236}">
                    <a16:creationId xmlns:a16="http://schemas.microsoft.com/office/drawing/2014/main" id="{4A9E69E1-FFBF-46DA-B075-69E564C080A8}"/>
                  </a:ext>
                </a:extLst>
              </p:cNvPr>
              <p:cNvCxnSpPr>
                <a:cxnSpLocks/>
              </p:cNvCxnSpPr>
              <p:nvPr/>
            </p:nvCxnSpPr>
            <p:spPr>
              <a:xfrm flipH="1">
                <a:off x="9857680" y="727468"/>
                <a:ext cx="295182" cy="0"/>
              </a:xfrm>
              <a:prstGeom prst="straightConnector1">
                <a:avLst/>
              </a:prstGeom>
              <a:ln w="28575">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35" name="Group 1034">
              <a:extLst>
                <a:ext uri="{FF2B5EF4-FFF2-40B4-BE49-F238E27FC236}">
                  <a16:creationId xmlns:a16="http://schemas.microsoft.com/office/drawing/2014/main" id="{D5922880-D4F5-406D-9BD6-E2D69A1AC632}"/>
                </a:ext>
              </a:extLst>
            </p:cNvPr>
            <p:cNvGrpSpPr/>
            <p:nvPr/>
          </p:nvGrpSpPr>
          <p:grpSpPr>
            <a:xfrm>
              <a:off x="7538429" y="913277"/>
              <a:ext cx="2021002" cy="249395"/>
              <a:chOff x="7538429" y="750123"/>
              <a:chExt cx="2021002" cy="249395"/>
            </a:xfrm>
          </p:grpSpPr>
          <p:sp>
            <p:nvSpPr>
              <p:cNvPr id="520" name="Arrow: Right 519">
                <a:extLst>
                  <a:ext uri="{FF2B5EF4-FFF2-40B4-BE49-F238E27FC236}">
                    <a16:creationId xmlns:a16="http://schemas.microsoft.com/office/drawing/2014/main" id="{3B115892-8532-417E-A086-0E483EC6DB53}"/>
                  </a:ext>
                </a:extLst>
              </p:cNvPr>
              <p:cNvSpPr/>
              <p:nvPr/>
            </p:nvSpPr>
            <p:spPr>
              <a:xfrm>
                <a:off x="7904970" y="750123"/>
                <a:ext cx="1654461" cy="249395"/>
              </a:xfrm>
              <a:prstGeom prst="rightArrow">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Investigation &amp; Proactive Hunting</a:t>
                </a:r>
              </a:p>
            </p:txBody>
          </p:sp>
          <p:cxnSp>
            <p:nvCxnSpPr>
              <p:cNvPr id="605" name="Straight Arrow Connector 604">
                <a:extLst>
                  <a:ext uri="{FF2B5EF4-FFF2-40B4-BE49-F238E27FC236}">
                    <a16:creationId xmlns:a16="http://schemas.microsoft.com/office/drawing/2014/main" id="{F3575696-C998-4972-BFE0-5DAE2A8FA8E1}"/>
                  </a:ext>
                </a:extLst>
              </p:cNvPr>
              <p:cNvCxnSpPr>
                <a:cxnSpLocks/>
              </p:cNvCxnSpPr>
              <p:nvPr/>
            </p:nvCxnSpPr>
            <p:spPr>
              <a:xfrm flipH="1">
                <a:off x="7538429" y="878645"/>
                <a:ext cx="283712" cy="0"/>
              </a:xfrm>
              <a:prstGeom prst="straightConnector1">
                <a:avLst/>
              </a:prstGeom>
              <a:ln w="317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16" name="Arrow: Bent 615">
            <a:extLst>
              <a:ext uri="{FF2B5EF4-FFF2-40B4-BE49-F238E27FC236}">
                <a16:creationId xmlns:a16="http://schemas.microsoft.com/office/drawing/2014/main" id="{019A5EE0-1F05-42B0-85B1-E61AC1832B3B}"/>
              </a:ext>
            </a:extLst>
          </p:cNvPr>
          <p:cNvSpPr/>
          <p:nvPr/>
        </p:nvSpPr>
        <p:spPr>
          <a:xfrm rot="10800000" flipH="1" flipV="1">
            <a:off x="8620416" y="2368029"/>
            <a:ext cx="1643983" cy="46827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Arrow: Bent 630">
            <a:extLst>
              <a:ext uri="{FF2B5EF4-FFF2-40B4-BE49-F238E27FC236}">
                <a16:creationId xmlns:a16="http://schemas.microsoft.com/office/drawing/2014/main" id="{36984D5A-7126-41AF-B20B-00A2BF29098A}"/>
              </a:ext>
            </a:extLst>
          </p:cNvPr>
          <p:cNvSpPr/>
          <p:nvPr/>
        </p:nvSpPr>
        <p:spPr>
          <a:xfrm rot="10800000" flipH="1">
            <a:off x="8198193" y="3077811"/>
            <a:ext cx="1449916" cy="468278"/>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5" name="Title 1024">
            <a:extLst>
              <a:ext uri="{FF2B5EF4-FFF2-40B4-BE49-F238E27FC236}">
                <a16:creationId xmlns:a16="http://schemas.microsoft.com/office/drawing/2014/main" id="{4202B954-DF6D-40CF-82BA-431AA42EC20B}"/>
              </a:ext>
            </a:extLst>
          </p:cNvPr>
          <p:cNvSpPr>
            <a:spLocks noGrp="1"/>
          </p:cNvSpPr>
          <p:nvPr>
            <p:ph type="title"/>
          </p:nvPr>
        </p:nvSpPr>
        <p:spPr>
          <a:xfrm>
            <a:off x="492064" y="464957"/>
            <a:ext cx="5873001" cy="565027"/>
          </a:xfrm>
        </p:spPr>
        <p:txBody>
          <a:bodyPr>
            <a:normAutofit fontScale="90000"/>
          </a:bodyPr>
          <a:lstStyle/>
          <a:p>
            <a:r>
              <a:rPr lang="en-US"/>
              <a:t>Security Operations</a:t>
            </a:r>
          </a:p>
        </p:txBody>
      </p:sp>
      <p:sp>
        <p:nvSpPr>
          <p:cNvPr id="1041" name="Rectangle 1040">
            <a:extLst>
              <a:ext uri="{FF2B5EF4-FFF2-40B4-BE49-F238E27FC236}">
                <a16:creationId xmlns:a16="http://schemas.microsoft.com/office/drawing/2014/main" id="{7DF3B4F6-B187-47D1-929A-FF019E5C11B9}"/>
              </a:ext>
            </a:extLst>
          </p:cNvPr>
          <p:cNvSpPr/>
          <p:nvPr/>
        </p:nvSpPr>
        <p:spPr bwMode="auto">
          <a:xfrm>
            <a:off x="7950660" y="3825174"/>
            <a:ext cx="269298" cy="681558"/>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428" name="Straight Arrow Connector 427">
            <a:extLst>
              <a:ext uri="{FF2B5EF4-FFF2-40B4-BE49-F238E27FC236}">
                <a16:creationId xmlns:a16="http://schemas.microsoft.com/office/drawing/2014/main" id="{44510AC1-FA3A-42B0-A9DB-A81BCF4010AC}"/>
              </a:ext>
            </a:extLst>
          </p:cNvPr>
          <p:cNvCxnSpPr>
            <a:cxnSpLocks/>
            <a:endCxn id="440" idx="0"/>
          </p:cNvCxnSpPr>
          <p:nvPr/>
        </p:nvCxnSpPr>
        <p:spPr>
          <a:xfrm>
            <a:off x="8085444" y="3407281"/>
            <a:ext cx="176" cy="1098059"/>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858A0450-5119-414B-83F1-F1FD24796479}"/>
              </a:ext>
            </a:extLst>
          </p:cNvPr>
          <p:cNvGrpSpPr/>
          <p:nvPr/>
        </p:nvGrpSpPr>
        <p:grpSpPr>
          <a:xfrm>
            <a:off x="7336619" y="2307184"/>
            <a:ext cx="1504376" cy="1529738"/>
            <a:chOff x="7192553" y="2262151"/>
            <a:chExt cx="1475012" cy="1499879"/>
          </a:xfrm>
        </p:grpSpPr>
        <p:sp>
          <p:nvSpPr>
            <p:cNvPr id="366" name="Oval 365">
              <a:extLst>
                <a:ext uri="{FF2B5EF4-FFF2-40B4-BE49-F238E27FC236}">
                  <a16:creationId xmlns:a16="http://schemas.microsoft.com/office/drawing/2014/main" id="{645FA7FD-B616-4C64-BB91-A453F2549962}"/>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2" name="Rectangle 571">
              <a:extLst>
                <a:ext uri="{FF2B5EF4-FFF2-40B4-BE49-F238E27FC236}">
                  <a16:creationId xmlns:a16="http://schemas.microsoft.com/office/drawing/2014/main" id="{FB1F60E9-5BE4-49A6-BDAF-7DCF165A35AF}"/>
                </a:ext>
              </a:extLst>
            </p:cNvPr>
            <p:cNvSpPr/>
            <p:nvPr/>
          </p:nvSpPr>
          <p:spPr>
            <a:xfrm>
              <a:off x="7331555" y="2336395"/>
              <a:ext cx="1200812" cy="427296"/>
            </a:xfrm>
            <a:prstGeom prst="rect">
              <a:avLst/>
            </a:prstGeom>
          </p:spPr>
          <p:txBody>
            <a:bodyPr wrap="square">
              <a:sp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1122"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Analysts</a:t>
              </a:r>
              <a:br>
                <a:rPr kumimoji="0" lang="en-US" sz="1122"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br>
              <a:r>
                <a:rPr kumimoji="0" lang="en-US" sz="1122"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and Hunters</a:t>
              </a:r>
            </a:p>
          </p:txBody>
        </p:sp>
        <p:grpSp>
          <p:nvGrpSpPr>
            <p:cNvPr id="310" name="Group 309">
              <a:extLst>
                <a:ext uri="{FF2B5EF4-FFF2-40B4-BE49-F238E27FC236}">
                  <a16:creationId xmlns:a16="http://schemas.microsoft.com/office/drawing/2014/main" id="{E8F7B2DF-F690-4370-84A7-112F7183D7DC}"/>
                </a:ext>
              </a:extLst>
            </p:cNvPr>
            <p:cNvGrpSpPr/>
            <p:nvPr/>
          </p:nvGrpSpPr>
          <p:grpSpPr>
            <a:xfrm>
              <a:off x="7598077" y="2787666"/>
              <a:ext cx="686640" cy="737232"/>
              <a:chOff x="5387169" y="1276544"/>
              <a:chExt cx="474140" cy="509075"/>
            </a:xfrm>
            <a:solidFill>
              <a:schemeClr val="accent1"/>
            </a:solidFill>
          </p:grpSpPr>
          <p:sp>
            <p:nvSpPr>
              <p:cNvPr id="326" name="Oval 1124">
                <a:extLst>
                  <a:ext uri="{FF2B5EF4-FFF2-40B4-BE49-F238E27FC236}">
                    <a16:creationId xmlns:a16="http://schemas.microsoft.com/office/drawing/2014/main" id="{D279C9F2-800D-40A6-8186-B6A29B52C2D8}"/>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328" name="Freeform 1125">
                <a:extLst>
                  <a:ext uri="{FF2B5EF4-FFF2-40B4-BE49-F238E27FC236}">
                    <a16:creationId xmlns:a16="http://schemas.microsoft.com/office/drawing/2014/main" id="{B399DEFD-CB3B-41C9-BAC9-47DC7C5F0339}"/>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329" name="Oval 1126">
                <a:extLst>
                  <a:ext uri="{FF2B5EF4-FFF2-40B4-BE49-F238E27FC236}">
                    <a16:creationId xmlns:a16="http://schemas.microsoft.com/office/drawing/2014/main" id="{3DD5598D-925A-476D-8EAA-7B299BFD4066}"/>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331" name="Oval 1127">
                <a:extLst>
                  <a:ext uri="{FF2B5EF4-FFF2-40B4-BE49-F238E27FC236}">
                    <a16:creationId xmlns:a16="http://schemas.microsoft.com/office/drawing/2014/main" id="{3DAD9A32-A31B-40A1-A55F-AC2E7AF218E1}"/>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332" name="Oval 1128">
                <a:extLst>
                  <a:ext uri="{FF2B5EF4-FFF2-40B4-BE49-F238E27FC236}">
                    <a16:creationId xmlns:a16="http://schemas.microsoft.com/office/drawing/2014/main" id="{4050E9E8-9136-4F64-8914-ED6BF53C87B7}"/>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333" name="Oval 1129">
                <a:extLst>
                  <a:ext uri="{FF2B5EF4-FFF2-40B4-BE49-F238E27FC236}">
                    <a16:creationId xmlns:a16="http://schemas.microsoft.com/office/drawing/2014/main" id="{B4D68E2C-BFE5-40DB-9F8C-801E5D1367DF}"/>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336" name="Oval 1130">
                <a:extLst>
                  <a:ext uri="{FF2B5EF4-FFF2-40B4-BE49-F238E27FC236}">
                    <a16:creationId xmlns:a16="http://schemas.microsoft.com/office/drawing/2014/main" id="{E49B99C8-9120-4A2C-A45A-5326E2FD9187}"/>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338" name="Oval 1131">
                <a:extLst>
                  <a:ext uri="{FF2B5EF4-FFF2-40B4-BE49-F238E27FC236}">
                    <a16:creationId xmlns:a16="http://schemas.microsoft.com/office/drawing/2014/main" id="{CFB2A31F-07E2-4772-92E8-E09F484DF3D4}"/>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339" name="Oval 1132">
                <a:extLst>
                  <a:ext uri="{FF2B5EF4-FFF2-40B4-BE49-F238E27FC236}">
                    <a16:creationId xmlns:a16="http://schemas.microsoft.com/office/drawing/2014/main" id="{5A4519E7-B12D-4754-AC3F-F051CE249B30}"/>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042" name="Isosceles Triangle 1041">
            <a:extLst>
              <a:ext uri="{FF2B5EF4-FFF2-40B4-BE49-F238E27FC236}">
                <a16:creationId xmlns:a16="http://schemas.microsoft.com/office/drawing/2014/main" id="{63640A0E-9C2F-4AF0-9FDF-13C415217186}"/>
              </a:ext>
            </a:extLst>
          </p:cNvPr>
          <p:cNvSpPr/>
          <p:nvPr/>
        </p:nvSpPr>
        <p:spPr bwMode="auto">
          <a:xfrm>
            <a:off x="6728942" y="3470043"/>
            <a:ext cx="180528" cy="441426"/>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0" i="0" u="none" strike="noStrike" kern="120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14" name="Speech Bubble: Rectangle 613">
            <a:extLst>
              <a:ext uri="{FF2B5EF4-FFF2-40B4-BE49-F238E27FC236}">
                <a16:creationId xmlns:a16="http://schemas.microsoft.com/office/drawing/2014/main" id="{A5FA23C0-F39F-4F51-82F3-6142092C9A78}"/>
              </a:ext>
            </a:extLst>
          </p:cNvPr>
          <p:cNvSpPr/>
          <p:nvPr/>
        </p:nvSpPr>
        <p:spPr bwMode="auto">
          <a:xfrm>
            <a:off x="6001939" y="3927451"/>
            <a:ext cx="1789638" cy="478311"/>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245" name="Connector: Elbow 244">
            <a:extLst>
              <a:ext uri="{FF2B5EF4-FFF2-40B4-BE49-F238E27FC236}">
                <a16:creationId xmlns:a16="http://schemas.microsoft.com/office/drawing/2014/main" id="{C316C453-A573-4918-BC4E-3C10F7A5411B}"/>
              </a:ext>
            </a:extLst>
          </p:cNvPr>
          <p:cNvCxnSpPr>
            <a:cxnSpLocks/>
          </p:cNvCxnSpPr>
          <p:nvPr/>
        </p:nvCxnSpPr>
        <p:spPr>
          <a:xfrm rot="16200000" flipV="1">
            <a:off x="3474750" y="3044892"/>
            <a:ext cx="1771946" cy="1398905"/>
          </a:xfrm>
          <a:prstGeom prst="bentConnector3">
            <a:avLst>
              <a:gd name="adj1" fmla="val 2316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68DD12E7-1A72-420D-83DF-FA89A690F8F3}"/>
              </a:ext>
            </a:extLst>
          </p:cNvPr>
          <p:cNvCxnSpPr/>
          <p:nvPr/>
        </p:nvCxnSpPr>
        <p:spPr>
          <a:xfrm>
            <a:off x="3661271" y="2865035"/>
            <a:ext cx="0" cy="1766979"/>
          </a:xfrm>
          <a:prstGeom prst="line">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536" name="Group 535">
            <a:extLst>
              <a:ext uri="{FF2B5EF4-FFF2-40B4-BE49-F238E27FC236}">
                <a16:creationId xmlns:a16="http://schemas.microsoft.com/office/drawing/2014/main" id="{71E37A1B-6F50-44CF-BB94-02D83045E033}"/>
              </a:ext>
            </a:extLst>
          </p:cNvPr>
          <p:cNvGrpSpPr/>
          <p:nvPr/>
        </p:nvGrpSpPr>
        <p:grpSpPr>
          <a:xfrm>
            <a:off x="2358474" y="4549638"/>
            <a:ext cx="1395415" cy="1961283"/>
            <a:chOff x="2578872" y="4553129"/>
            <a:chExt cx="1368178" cy="1923001"/>
          </a:xfrm>
        </p:grpSpPr>
        <p:sp>
          <p:nvSpPr>
            <p:cNvPr id="465" name="Rectangle 464">
              <a:extLst>
                <a:ext uri="{FF2B5EF4-FFF2-40B4-BE49-F238E27FC236}">
                  <a16:creationId xmlns:a16="http://schemas.microsoft.com/office/drawing/2014/main" id="{07541096-B553-4E40-B78F-59688089E845}"/>
                </a:ext>
              </a:extLst>
            </p:cNvPr>
            <p:cNvSpPr/>
            <p:nvPr/>
          </p:nvSpPr>
          <p:spPr>
            <a:xfrm>
              <a:off x="2580819" y="4697166"/>
              <a:ext cx="1364286" cy="177896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5" name="Rectangle 384">
              <a:extLst>
                <a:ext uri="{FF2B5EF4-FFF2-40B4-BE49-F238E27FC236}">
                  <a16:creationId xmlns:a16="http://schemas.microsoft.com/office/drawing/2014/main" id="{AA16B5A1-8CB5-4E3F-993D-772ABBC9C155}"/>
                </a:ext>
              </a:extLst>
            </p:cNvPr>
            <p:cNvSpPr/>
            <p:nvPr/>
          </p:nvSpPr>
          <p:spPr>
            <a:xfrm>
              <a:off x="2578873" y="4553129"/>
              <a:ext cx="1368176" cy="230832"/>
            </a:xfrm>
            <a:prstGeom prst="rect">
              <a:avLst/>
            </a:prstGeom>
            <a:solidFill>
              <a:srgbClr val="757575"/>
            </a:solidFill>
            <a:effectLst/>
          </p:spPr>
          <p:txBody>
            <a:bodyPr wrap="square" lIns="74608" tIns="46630" rIns="74608" bIns="46630" anchor="ctr"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Security &amp; Network</a:t>
              </a:r>
            </a:p>
          </p:txBody>
        </p:sp>
        <p:sp>
          <p:nvSpPr>
            <p:cNvPr id="464" name="Rectangle 463">
              <a:extLst>
                <a:ext uri="{FF2B5EF4-FFF2-40B4-BE49-F238E27FC236}">
                  <a16:creationId xmlns:a16="http://schemas.microsoft.com/office/drawing/2014/main" id="{A86164B3-F7E0-44B1-A36B-DA07594FD64B}"/>
                </a:ext>
              </a:extLst>
            </p:cNvPr>
            <p:cNvSpPr/>
            <p:nvPr/>
          </p:nvSpPr>
          <p:spPr>
            <a:xfrm>
              <a:off x="2578872" y="4783407"/>
              <a:ext cx="1368178" cy="343009"/>
            </a:xfrm>
            <a:prstGeom prst="rect">
              <a:avLst/>
            </a:prstGeom>
            <a:solidFill>
              <a:srgbClr val="C9E7FF"/>
            </a:solidFill>
            <a:ln>
              <a:noFill/>
            </a:ln>
          </p:spPr>
          <p:style>
            <a:lnRef idx="2">
              <a:schemeClr val="dk1"/>
            </a:lnRef>
            <a:fillRef idx="1">
              <a:schemeClr val="lt1"/>
            </a:fillRef>
            <a:effectRef idx="0">
              <a:schemeClr val="dk1"/>
            </a:effectRef>
            <a:fontRef idx="minor">
              <a:schemeClr val="dk1"/>
            </a:fontRef>
          </p:style>
          <p:txBody>
            <a:bodyPr lIns="74608" rIns="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prstClr val="black"/>
                  </a:solidFill>
                  <a:effectLst/>
                  <a:uLnTx/>
                  <a:uFillTx/>
                  <a:latin typeface="Calibri" panose="020F0502020204030204"/>
                  <a:ea typeface="+mn-ea"/>
                  <a:cs typeface="+mn-cs"/>
                </a:rPr>
                <a:t>Provide actionable security</a:t>
              </a:r>
              <a:br>
                <a:rPr kumimoji="0" lang="en-US" sz="816"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816" b="0" i="0" u="none" strike="noStrike" kern="1200" cap="none" spc="0" normalizeH="0" baseline="0" noProof="0">
                  <a:ln>
                    <a:noFill/>
                  </a:ln>
                  <a:solidFill>
                    <a:prstClr val="black"/>
                  </a:solidFill>
                  <a:effectLst/>
                  <a:uLnTx/>
                  <a:uFillTx/>
                  <a:latin typeface="Calibri" panose="020F0502020204030204"/>
                  <a:ea typeface="+mn-ea"/>
                  <a:cs typeface="+mn-cs"/>
                </a:rPr>
                <a:t>alerts, raw logs, or both</a:t>
              </a:r>
            </a:p>
          </p:txBody>
        </p:sp>
        <p:pic>
          <p:nvPicPr>
            <p:cNvPr id="168" name="Picture 167"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96183" y="6194208"/>
              <a:ext cx="259411" cy="173805"/>
            </a:xfrm>
            <a:prstGeom prst="rect">
              <a:avLst/>
            </a:prstGeom>
          </p:spPr>
        </p:pic>
        <p:pic>
          <p:nvPicPr>
            <p:cNvPr id="296" name="Picture 295"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1352" y="5855548"/>
              <a:ext cx="468737" cy="298287"/>
            </a:xfrm>
            <a:prstGeom prst="rect">
              <a:avLst/>
            </a:prstGeom>
            <a:effectLst>
              <a:outerShdw blurRad="50800" dist="38100" dir="2700000" algn="tl" rotWithShape="0">
                <a:schemeClr val="tx2">
                  <a:lumMod val="75000"/>
                  <a:alpha val="40000"/>
                </a:schemeClr>
              </a:outerShdw>
            </a:effectLst>
          </p:spPr>
        </p:pic>
        <p:pic>
          <p:nvPicPr>
            <p:cNvPr id="297" name="Picture 296">
              <a:extLst>
                <a:ext uri="{FF2B5EF4-FFF2-40B4-BE49-F238E27FC236}">
                  <a16:creationId xmlns:a16="http://schemas.microsoft.com/office/drawing/2014/main" id="{6BBFCC4F-C6F2-4DC6-8E80-04EE68BECE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0406" y="6193445"/>
              <a:ext cx="229854" cy="168560"/>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3378702" y="5713017"/>
              <a:ext cx="412029" cy="164476"/>
            </a:xfrm>
            <a:prstGeom prst="rect">
              <a:avLst/>
            </a:prstGeom>
          </p:spPr>
        </p:pic>
        <p:pic>
          <p:nvPicPr>
            <p:cNvPr id="300" name="Picture 299">
              <a:extLst>
                <a:ext uri="{FF2B5EF4-FFF2-40B4-BE49-F238E27FC236}">
                  <a16:creationId xmlns:a16="http://schemas.microsoft.com/office/drawing/2014/main" id="{6E5360EC-53B4-4E54-BA5D-88362F232820}"/>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2594857" y="5353844"/>
              <a:ext cx="671189" cy="153797"/>
            </a:xfrm>
            <a:prstGeom prst="rect">
              <a:avLst/>
            </a:prstGeom>
            <a:effectLst>
              <a:outerShdw blurRad="50800" dist="38100" dir="2700000" algn="tl" rotWithShape="0">
                <a:schemeClr val="tx2">
                  <a:lumMod val="75000"/>
                  <a:alpha val="40000"/>
                </a:schemeClr>
              </a:outerShdw>
            </a:effectLst>
          </p:spPr>
        </p:pic>
        <p:pic>
          <p:nvPicPr>
            <p:cNvPr id="301" name="Picture 300">
              <a:extLst>
                <a:ext uri="{FF2B5EF4-FFF2-40B4-BE49-F238E27FC236}">
                  <a16:creationId xmlns:a16="http://schemas.microsoft.com/office/drawing/2014/main" id="{3DC1E5A2-29BD-4DE8-922D-36DC210B4D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83790" y="5975439"/>
              <a:ext cx="249270" cy="80597"/>
            </a:xfrm>
            <a:prstGeom prst="rect">
              <a:avLst/>
            </a:prstGeom>
          </p:spPr>
        </p:pic>
        <p:pic>
          <p:nvPicPr>
            <p:cNvPr id="306" name="Picture 2"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322"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18"/>
            <a:srcRect t="21546" b="26174"/>
            <a:stretch/>
          </p:blipFill>
          <p:spPr>
            <a:xfrm>
              <a:off x="3360779" y="5534111"/>
              <a:ext cx="430409" cy="150010"/>
            </a:xfrm>
            <a:prstGeom prst="rect">
              <a:avLst/>
            </a:prstGeom>
          </p:spPr>
        </p:pic>
        <p:pic>
          <p:nvPicPr>
            <p:cNvPr id="324" name="Picture 323"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19"/>
            <a:stretch>
              <a:fillRect/>
            </a:stretch>
          </p:blipFill>
          <p:spPr>
            <a:xfrm>
              <a:off x="2672991" y="5213382"/>
              <a:ext cx="552806" cy="62069"/>
            </a:xfrm>
            <a:prstGeom prst="rect">
              <a:avLst/>
            </a:prstGeom>
          </p:spPr>
        </p:pic>
        <p:pic>
          <p:nvPicPr>
            <p:cNvPr id="327" name="Picture 326">
              <a:extLst>
                <a:ext uri="{FF2B5EF4-FFF2-40B4-BE49-F238E27FC236}">
                  <a16:creationId xmlns:a16="http://schemas.microsoft.com/office/drawing/2014/main" id="{0D154C79-8FD0-41AF-A7AF-3FB74AD542E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33877" y="5519105"/>
              <a:ext cx="559377" cy="195782"/>
            </a:xfrm>
            <a:prstGeom prst="rect">
              <a:avLst/>
            </a:prstGeom>
          </p:spPr>
        </p:pic>
        <p:pic>
          <p:nvPicPr>
            <p:cNvPr id="1026" name="Picture 2">
              <a:extLst>
                <a:ext uri="{FF2B5EF4-FFF2-40B4-BE49-F238E27FC236}">
                  <a16:creationId xmlns:a16="http://schemas.microsoft.com/office/drawing/2014/main" id="{01CB446E-1CEC-4F7F-BBD3-491AE7E5E54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4" descr="Image result for symantec png logo">
              <a:extLst>
                <a:ext uri="{FF2B5EF4-FFF2-40B4-BE49-F238E27FC236}">
                  <a16:creationId xmlns:a16="http://schemas.microsoft.com/office/drawing/2014/main" id="{F25CEC20-B2C0-4E09-9375-DFF7362F36C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29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58223" y="6171365"/>
              <a:ext cx="320307" cy="234892"/>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9973" y="5883883"/>
              <a:ext cx="349153" cy="235678"/>
            </a:xfrm>
            <a:prstGeom prst="rect">
              <a:avLst/>
            </a:prstGeom>
          </p:spPr>
        </p:pic>
        <p:grpSp>
          <p:nvGrpSpPr>
            <p:cNvPr id="18" name="Group 17">
              <a:extLst>
                <a:ext uri="{FF2B5EF4-FFF2-40B4-BE49-F238E27FC236}">
                  <a16:creationId xmlns:a16="http://schemas.microsoft.com/office/drawing/2014/main" id="{CEDA79A2-CD06-4489-9F50-F0B07425EC40}"/>
                </a:ext>
              </a:extLst>
            </p:cNvPr>
            <p:cNvGrpSpPr/>
            <p:nvPr/>
          </p:nvGrpSpPr>
          <p:grpSpPr>
            <a:xfrm>
              <a:off x="3593291" y="6268395"/>
              <a:ext cx="160817" cy="36587"/>
              <a:chOff x="4050545" y="6518937"/>
              <a:chExt cx="160817" cy="36587"/>
            </a:xfrm>
          </p:grpSpPr>
          <p:sp>
            <p:nvSpPr>
              <p:cNvPr id="303" name="Oval 302">
                <a:extLst>
                  <a:ext uri="{FF2B5EF4-FFF2-40B4-BE49-F238E27FC236}">
                    <a16:creationId xmlns:a16="http://schemas.microsoft.com/office/drawing/2014/main" id="{90D3AB48-2792-416F-A10D-A2D318A03081}"/>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08" name="Oval 307">
                <a:extLst>
                  <a:ext uri="{FF2B5EF4-FFF2-40B4-BE49-F238E27FC236}">
                    <a16:creationId xmlns:a16="http://schemas.microsoft.com/office/drawing/2014/main" id="{D7837F5B-2673-4D78-B18D-FC8A83947805}"/>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1" name="Oval 320">
                <a:extLst>
                  <a:ext uri="{FF2B5EF4-FFF2-40B4-BE49-F238E27FC236}">
                    <a16:creationId xmlns:a16="http://schemas.microsoft.com/office/drawing/2014/main" id="{1B6E644F-B44B-475D-8EE1-24870F8E497B}"/>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58" name="Group 557">
            <a:extLst>
              <a:ext uri="{FF2B5EF4-FFF2-40B4-BE49-F238E27FC236}">
                <a16:creationId xmlns:a16="http://schemas.microsoft.com/office/drawing/2014/main" id="{0BE98DCA-762C-47A0-A650-FF16B2D1A403}"/>
              </a:ext>
            </a:extLst>
          </p:cNvPr>
          <p:cNvGrpSpPr/>
          <p:nvPr/>
        </p:nvGrpSpPr>
        <p:grpSpPr>
          <a:xfrm>
            <a:off x="2947080" y="1828159"/>
            <a:ext cx="3085476" cy="1333862"/>
            <a:chOff x="2767495" y="1710614"/>
            <a:chExt cx="3025251" cy="1307827"/>
          </a:xfrm>
        </p:grpSpPr>
        <p:sp>
          <p:nvSpPr>
            <p:cNvPr id="325" name="Rectangle 324">
              <a:hlinkClick r:id="rId7"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D6F45720-18E0-4064-B103-9551058DB424}"/>
                </a:ext>
              </a:extLst>
            </p:cNvPr>
            <p:cNvSpPr/>
            <p:nvPr/>
          </p:nvSpPr>
          <p:spPr>
            <a:xfrm>
              <a:off x="2767495" y="1710614"/>
              <a:ext cx="3025251" cy="1307827"/>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0" algn="l"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Microsoft </a:t>
              </a:r>
              <a:br>
                <a:rPr kumimoji="0" lang="en-US" sz="102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102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Sentinel</a:t>
              </a:r>
            </a:p>
            <a:p>
              <a:pPr marL="349724"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2668F59A-513E-494F-8329-19F5E7C2BF8A}"/>
                </a:ext>
              </a:extLst>
            </p:cNvPr>
            <p:cNvGrpSpPr/>
            <p:nvPr/>
          </p:nvGrpSpPr>
          <p:grpSpPr>
            <a:xfrm>
              <a:off x="4105674" y="1803358"/>
              <a:ext cx="1595893" cy="246888"/>
              <a:chOff x="2006475" y="5626256"/>
              <a:chExt cx="1595893" cy="246888"/>
            </a:xfrm>
          </p:grpSpPr>
          <p:sp>
            <p:nvSpPr>
              <p:cNvPr id="503" name="Rectangle 502">
                <a:extLst>
                  <a:ext uri="{FF2B5EF4-FFF2-40B4-BE49-F238E27FC236}">
                    <a16:creationId xmlns:a16="http://schemas.microsoft.com/office/drawing/2014/main" id="{22598F77-1A1D-4A2C-B828-6B6C61A56E22}"/>
                  </a:ext>
                </a:extLst>
              </p:cNvPr>
              <p:cNvSpPr/>
              <p:nvPr/>
            </p:nvSpPr>
            <p:spPr>
              <a:xfrm>
                <a:off x="2006475" y="562625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9781"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Machine Learning (ML) &amp; AI</a:t>
                </a:r>
              </a:p>
            </p:txBody>
          </p:sp>
          <p:grpSp>
            <p:nvGrpSpPr>
              <p:cNvPr id="426" name="Group 425">
                <a:extLst>
                  <a:ext uri="{FF2B5EF4-FFF2-40B4-BE49-F238E27FC236}">
                    <a16:creationId xmlns:a16="http://schemas.microsoft.com/office/drawing/2014/main" id="{2EA1C3F2-4828-4529-85F3-BDCB10731400}"/>
                  </a:ext>
                </a:extLst>
              </p:cNvPr>
              <p:cNvGrpSpPr/>
              <p:nvPr/>
            </p:nvGrpSpPr>
            <p:grpSpPr>
              <a:xfrm>
                <a:off x="2058282" y="5662385"/>
                <a:ext cx="179375" cy="179374"/>
                <a:chOff x="7772012" y="5728917"/>
                <a:chExt cx="536745" cy="536745"/>
              </a:xfrm>
            </p:grpSpPr>
            <p:sp>
              <p:nvSpPr>
                <p:cNvPr id="431" name="Freeform 974">
                  <a:extLst>
                    <a:ext uri="{FF2B5EF4-FFF2-40B4-BE49-F238E27FC236}">
                      <a16:creationId xmlns:a16="http://schemas.microsoft.com/office/drawing/2014/main" id="{2A0F0FDE-6C0D-43DD-A8CA-A94EC688A608}"/>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37" name="Oval 986">
                  <a:extLst>
                    <a:ext uri="{FF2B5EF4-FFF2-40B4-BE49-F238E27FC236}">
                      <a16:creationId xmlns:a16="http://schemas.microsoft.com/office/drawing/2014/main" id="{039D1D40-12B9-44AC-82A5-A0FA58075461}"/>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2" name="Oval 987">
                  <a:extLst>
                    <a:ext uri="{FF2B5EF4-FFF2-40B4-BE49-F238E27FC236}">
                      <a16:creationId xmlns:a16="http://schemas.microsoft.com/office/drawing/2014/main" id="{3A723422-8AEC-4851-A2AD-C5DA640686A2}"/>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3" name="Oval 988">
                  <a:extLst>
                    <a:ext uri="{FF2B5EF4-FFF2-40B4-BE49-F238E27FC236}">
                      <a16:creationId xmlns:a16="http://schemas.microsoft.com/office/drawing/2014/main" id="{658C4E52-E123-4BF3-BF7A-5684E0315E46}"/>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4" name="Oval 989">
                  <a:extLst>
                    <a:ext uri="{FF2B5EF4-FFF2-40B4-BE49-F238E27FC236}">
                      <a16:creationId xmlns:a16="http://schemas.microsoft.com/office/drawing/2014/main" id="{FE5CAE64-A5BB-4F23-9348-D9F98D4D566A}"/>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5" name="Oval 990">
                  <a:extLst>
                    <a:ext uri="{FF2B5EF4-FFF2-40B4-BE49-F238E27FC236}">
                      <a16:creationId xmlns:a16="http://schemas.microsoft.com/office/drawing/2014/main" id="{ECE3062C-CA12-4659-89FD-D0F74A7D0A34}"/>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446" name="Oval 991">
                  <a:extLst>
                    <a:ext uri="{FF2B5EF4-FFF2-40B4-BE49-F238E27FC236}">
                      <a16:creationId xmlns:a16="http://schemas.microsoft.com/office/drawing/2014/main" id="{7D44AE64-037C-42FF-A3FA-35A7EE75A8E0}"/>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65406799-83EC-4519-97A1-A7388FD71B4C}"/>
                </a:ext>
              </a:extLst>
            </p:cNvPr>
            <p:cNvGrpSpPr/>
            <p:nvPr/>
          </p:nvGrpSpPr>
          <p:grpSpPr>
            <a:xfrm>
              <a:off x="4105674" y="2050318"/>
              <a:ext cx="1595893" cy="246888"/>
              <a:chOff x="2006475" y="5924916"/>
              <a:chExt cx="1595893" cy="246888"/>
            </a:xfrm>
          </p:grpSpPr>
          <p:sp>
            <p:nvSpPr>
              <p:cNvPr id="504" name="Rectangle 503">
                <a:extLst>
                  <a:ext uri="{FF2B5EF4-FFF2-40B4-BE49-F238E27FC236}">
                    <a16:creationId xmlns:a16="http://schemas.microsoft.com/office/drawing/2014/main" id="{213C42E1-77FD-49A2-9204-D9E8B6522200}"/>
                  </a:ext>
                </a:extLst>
              </p:cNvPr>
              <p:cNvSpPr/>
              <p:nvPr/>
            </p:nvSpPr>
            <p:spPr>
              <a:xfrm>
                <a:off x="2006475" y="592491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9781"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 (UEBA)</a:t>
                </a:r>
              </a:p>
            </p:txBody>
          </p:sp>
          <p:grpSp>
            <p:nvGrpSpPr>
              <p:cNvPr id="405" name="Group 404">
                <a:extLst>
                  <a:ext uri="{FF2B5EF4-FFF2-40B4-BE49-F238E27FC236}">
                    <a16:creationId xmlns:a16="http://schemas.microsoft.com/office/drawing/2014/main" id="{BED628D8-DDCD-4B4C-8C93-501D0245DBD7}"/>
                  </a:ext>
                </a:extLst>
              </p:cNvPr>
              <p:cNvGrpSpPr/>
              <p:nvPr/>
            </p:nvGrpSpPr>
            <p:grpSpPr>
              <a:xfrm>
                <a:off x="2061122" y="5970184"/>
                <a:ext cx="164670" cy="142677"/>
                <a:chOff x="1098273" y="1545305"/>
                <a:chExt cx="392506" cy="340084"/>
              </a:xfrm>
            </p:grpSpPr>
            <p:sp>
              <p:nvSpPr>
                <p:cNvPr id="416" name="Rectangle 5">
                  <a:extLst>
                    <a:ext uri="{FF2B5EF4-FFF2-40B4-BE49-F238E27FC236}">
                      <a16:creationId xmlns:a16="http://schemas.microsoft.com/office/drawing/2014/main" id="{93E5FC3C-A547-4863-B07E-A76DF19C4D6D}"/>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417" name="Freeform 6">
                  <a:extLst>
                    <a:ext uri="{FF2B5EF4-FFF2-40B4-BE49-F238E27FC236}">
                      <a16:creationId xmlns:a16="http://schemas.microsoft.com/office/drawing/2014/main" id="{B55C6419-0280-49E7-A286-A4E67994C441}"/>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418" name="Freeform 7">
                  <a:extLst>
                    <a:ext uri="{FF2B5EF4-FFF2-40B4-BE49-F238E27FC236}">
                      <a16:creationId xmlns:a16="http://schemas.microsoft.com/office/drawing/2014/main" id="{67629609-3376-4DDC-A248-C72766DD806C}"/>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grpSp>
        </p:grpSp>
        <p:pic>
          <p:nvPicPr>
            <p:cNvPr id="28" name="Picture 27">
              <a:extLst>
                <a:ext uri="{FF2B5EF4-FFF2-40B4-BE49-F238E27FC236}">
                  <a16:creationId xmlns:a16="http://schemas.microsoft.com/office/drawing/2014/main" id="{74E034CD-8830-4991-BCD1-4D6B418CBE5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42113" y="1878499"/>
              <a:ext cx="231592" cy="276999"/>
            </a:xfrm>
            <a:prstGeom prst="rect">
              <a:avLst/>
            </a:prstGeom>
          </p:spPr>
        </p:pic>
        <p:grpSp>
          <p:nvGrpSpPr>
            <p:cNvPr id="59" name="Group 58">
              <a:extLst>
                <a:ext uri="{FF2B5EF4-FFF2-40B4-BE49-F238E27FC236}">
                  <a16:creationId xmlns:a16="http://schemas.microsoft.com/office/drawing/2014/main" id="{B013876E-791C-4B4B-936B-44E7D1B6530E}"/>
                </a:ext>
              </a:extLst>
            </p:cNvPr>
            <p:cNvGrpSpPr/>
            <p:nvPr/>
          </p:nvGrpSpPr>
          <p:grpSpPr>
            <a:xfrm>
              <a:off x="2909512" y="2630745"/>
              <a:ext cx="1166217" cy="296735"/>
              <a:chOff x="416720" y="6213215"/>
              <a:chExt cx="1166217" cy="296735"/>
            </a:xfrm>
          </p:grpSpPr>
          <p:sp>
            <p:nvSpPr>
              <p:cNvPr id="450" name="Rectangle 449">
                <a:extLst>
                  <a:ext uri="{FF2B5EF4-FFF2-40B4-BE49-F238E27FC236}">
                    <a16:creationId xmlns:a16="http://schemas.microsoft.com/office/drawing/2014/main" id="{762494C2-14D6-4346-9AC0-DA2F95711135}"/>
                  </a:ext>
                </a:extLst>
              </p:cNvPr>
              <p:cNvSpPr/>
              <p:nvPr/>
            </p:nvSpPr>
            <p:spPr>
              <a:xfrm>
                <a:off x="416720" y="6213215"/>
                <a:ext cx="1166217" cy="2967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9781"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Data Lake</a:t>
                </a:r>
              </a:p>
            </p:txBody>
          </p:sp>
          <p:grpSp>
            <p:nvGrpSpPr>
              <p:cNvPr id="36" name="Graphic 34">
                <a:extLst>
                  <a:ext uri="{FF2B5EF4-FFF2-40B4-BE49-F238E27FC236}">
                    <a16:creationId xmlns:a16="http://schemas.microsoft.com/office/drawing/2014/main" id="{0CDCAA5F-6AE9-4102-BAC5-4AA0491D5C5B}"/>
                  </a:ext>
                </a:extLst>
              </p:cNvPr>
              <p:cNvGrpSpPr/>
              <p:nvPr/>
            </p:nvGrpSpPr>
            <p:grpSpPr>
              <a:xfrm>
                <a:off x="485860" y="6287506"/>
                <a:ext cx="141248" cy="149704"/>
                <a:chOff x="1365692" y="5732234"/>
                <a:chExt cx="542925" cy="575429"/>
              </a:xfrm>
            </p:grpSpPr>
            <p:sp>
              <p:nvSpPr>
                <p:cNvPr id="37" name="Freeform: Shape 36">
                  <a:extLst>
                    <a:ext uri="{FF2B5EF4-FFF2-40B4-BE49-F238E27FC236}">
                      <a16:creationId xmlns:a16="http://schemas.microsoft.com/office/drawing/2014/main" id="{FBCD7952-7D8E-49E5-9295-751EF1C3E924}"/>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352216-647A-4EB5-8EF9-2D2309F3FF49}"/>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6" name="Group 55">
              <a:extLst>
                <a:ext uri="{FF2B5EF4-FFF2-40B4-BE49-F238E27FC236}">
                  <a16:creationId xmlns:a16="http://schemas.microsoft.com/office/drawing/2014/main" id="{41CA353E-3C34-4569-8A36-5A22409A5452}"/>
                </a:ext>
              </a:extLst>
            </p:cNvPr>
            <p:cNvGrpSpPr/>
            <p:nvPr/>
          </p:nvGrpSpPr>
          <p:grpSpPr>
            <a:xfrm>
              <a:off x="4078060" y="2629193"/>
              <a:ext cx="1622679" cy="298287"/>
              <a:chOff x="1588089" y="6213215"/>
              <a:chExt cx="1622679" cy="298287"/>
            </a:xfrm>
          </p:grpSpPr>
          <p:sp>
            <p:nvSpPr>
              <p:cNvPr id="451" name="Rectangle 450">
                <a:extLst>
                  <a:ext uri="{FF2B5EF4-FFF2-40B4-BE49-F238E27FC236}">
                    <a16:creationId xmlns:a16="http://schemas.microsoft.com/office/drawing/2014/main" id="{D33BB523-27DC-4B5D-A7BA-2B455AF84AEB}"/>
                  </a:ext>
                </a:extLst>
              </p:cNvPr>
              <p:cNvSpPr/>
              <p:nvPr/>
            </p:nvSpPr>
            <p:spPr>
              <a:xfrm>
                <a:off x="1588089" y="6213215"/>
                <a:ext cx="1622679" cy="29828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73041"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Incident &amp; Event Management (SIEM)</a:t>
                </a:r>
              </a:p>
            </p:txBody>
          </p:sp>
          <p:grpSp>
            <p:nvGrpSpPr>
              <p:cNvPr id="455" name="Group 454">
                <a:extLst>
                  <a:ext uri="{FF2B5EF4-FFF2-40B4-BE49-F238E27FC236}">
                    <a16:creationId xmlns:a16="http://schemas.microsoft.com/office/drawing/2014/main" id="{B0DDF6EB-507E-4B6D-93C7-BE3DE26CB36B}"/>
                  </a:ext>
                </a:extLst>
              </p:cNvPr>
              <p:cNvGrpSpPr/>
              <p:nvPr/>
            </p:nvGrpSpPr>
            <p:grpSpPr>
              <a:xfrm>
                <a:off x="1696007" y="6289639"/>
                <a:ext cx="178885" cy="141617"/>
                <a:chOff x="6924544" y="4032658"/>
                <a:chExt cx="389108" cy="308044"/>
              </a:xfrm>
            </p:grpSpPr>
            <p:sp>
              <p:nvSpPr>
                <p:cNvPr id="456" name="Freeform: Shape 455">
                  <a:extLst>
                    <a:ext uri="{FF2B5EF4-FFF2-40B4-BE49-F238E27FC236}">
                      <a16:creationId xmlns:a16="http://schemas.microsoft.com/office/drawing/2014/main" id="{D589CB0D-00F4-4FF9-8C99-8E3D9F1637CA}"/>
                    </a:ext>
                  </a:extLst>
                </p:cNvPr>
                <p:cNvSpPr/>
                <p:nvPr/>
              </p:nvSpPr>
              <p:spPr>
                <a:xfrm>
                  <a:off x="6924544" y="4032658"/>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7" name="Freeform: Shape 456">
                  <a:extLst>
                    <a:ext uri="{FF2B5EF4-FFF2-40B4-BE49-F238E27FC236}">
                      <a16:creationId xmlns:a16="http://schemas.microsoft.com/office/drawing/2014/main" id="{030F4770-FCEF-4995-B79A-24553C4AB982}"/>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0" name="Freeform: Shape 459">
                  <a:extLst>
                    <a:ext uri="{FF2B5EF4-FFF2-40B4-BE49-F238E27FC236}">
                      <a16:creationId xmlns:a16="http://schemas.microsoft.com/office/drawing/2014/main" id="{0C07AE93-85D3-4D0F-AE74-CE54C64E38B6}"/>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Freeform: Shape 467">
                  <a:extLst>
                    <a:ext uri="{FF2B5EF4-FFF2-40B4-BE49-F238E27FC236}">
                      <a16:creationId xmlns:a16="http://schemas.microsoft.com/office/drawing/2014/main" id="{3E2975E2-0472-444F-AFF6-8AE707798249}"/>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9" name="Freeform: Shape 468">
                  <a:extLst>
                    <a:ext uri="{FF2B5EF4-FFF2-40B4-BE49-F238E27FC236}">
                      <a16:creationId xmlns:a16="http://schemas.microsoft.com/office/drawing/2014/main" id="{08319BB0-4851-40D6-ADD7-26BB0EE39207}"/>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Freeform: Shape 485">
                  <a:extLst>
                    <a:ext uri="{FF2B5EF4-FFF2-40B4-BE49-F238E27FC236}">
                      <a16:creationId xmlns:a16="http://schemas.microsoft.com/office/drawing/2014/main" id="{94AFE93E-C4A2-4465-A214-EC94D330EC49}"/>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3" name="Group 52">
              <a:extLst>
                <a:ext uri="{FF2B5EF4-FFF2-40B4-BE49-F238E27FC236}">
                  <a16:creationId xmlns:a16="http://schemas.microsoft.com/office/drawing/2014/main" id="{BD44AB2C-FBA5-4E4C-BC1F-69BF963CBAD1}"/>
                </a:ext>
              </a:extLst>
            </p:cNvPr>
            <p:cNvGrpSpPr/>
            <p:nvPr/>
          </p:nvGrpSpPr>
          <p:grpSpPr>
            <a:xfrm>
              <a:off x="2908277" y="2295210"/>
              <a:ext cx="2792462" cy="343427"/>
              <a:chOff x="-913264" y="5876371"/>
              <a:chExt cx="2792462" cy="343427"/>
            </a:xfrm>
          </p:grpSpPr>
          <p:sp>
            <p:nvSpPr>
              <p:cNvPr id="492" name="Rectangle 491">
                <a:extLst>
                  <a:ext uri="{FF2B5EF4-FFF2-40B4-BE49-F238E27FC236}">
                    <a16:creationId xmlns:a16="http://schemas.microsoft.com/office/drawing/2014/main" id="{4DCD41E4-1201-4E05-B9C5-42D1A8C6B686}"/>
                  </a:ext>
                </a:extLst>
              </p:cNvPr>
              <p:cNvSpPr/>
              <p:nvPr/>
            </p:nvSpPr>
            <p:spPr>
              <a:xfrm>
                <a:off x="-913264" y="5876371"/>
                <a:ext cx="2792462" cy="343427"/>
              </a:xfrm>
              <a:prstGeom prst="rect">
                <a:avLst/>
              </a:prstGeom>
              <a:solidFill>
                <a:srgbClr val="002050"/>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wrap="square" lIns="279781" rIns="46630" rtlCol="0" anchor="ct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16"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16"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496" name="Freeform 1054">
                <a:extLst>
                  <a:ext uri="{FF2B5EF4-FFF2-40B4-BE49-F238E27FC236}">
                    <a16:creationId xmlns:a16="http://schemas.microsoft.com/office/drawing/2014/main" id="{546A2D21-EBF3-4B01-B444-51A87099B94B}"/>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403" name="Arrow: Up-Down 402">
            <a:extLst>
              <a:ext uri="{FF2B5EF4-FFF2-40B4-BE49-F238E27FC236}">
                <a16:creationId xmlns:a16="http://schemas.microsoft.com/office/drawing/2014/main" id="{BA9159C6-6521-491E-8E61-7FEEB7F27FE5}"/>
              </a:ext>
            </a:extLst>
          </p:cNvPr>
          <p:cNvSpPr/>
          <p:nvPr/>
        </p:nvSpPr>
        <p:spPr>
          <a:xfrm rot="5400000">
            <a:off x="2762215" y="2371862"/>
            <a:ext cx="192994" cy="463905"/>
          </a:xfrm>
          <a:prstGeom prst="upDownArrow">
            <a:avLst>
              <a:gd name="adj1" fmla="val 40718"/>
              <a:gd name="adj2" fmla="val 56784"/>
            </a:avLst>
          </a:prstGeom>
          <a:solidFill>
            <a:schemeClr val="tx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06" name="Group 505">
            <a:extLst>
              <a:ext uri="{FF2B5EF4-FFF2-40B4-BE49-F238E27FC236}">
                <a16:creationId xmlns:a16="http://schemas.microsoft.com/office/drawing/2014/main" id="{83FB1952-C2FD-4AD0-AAB9-634F225AA151}"/>
              </a:ext>
            </a:extLst>
          </p:cNvPr>
          <p:cNvGrpSpPr/>
          <p:nvPr/>
        </p:nvGrpSpPr>
        <p:grpSpPr>
          <a:xfrm>
            <a:off x="3842686" y="5671577"/>
            <a:ext cx="1524470" cy="839343"/>
            <a:chOff x="3720591" y="5659520"/>
            <a:chExt cx="1494714" cy="822960"/>
          </a:xfrm>
        </p:grpSpPr>
        <p:sp>
          <p:nvSpPr>
            <p:cNvPr id="526" name="Rectangle 525">
              <a:extLst>
                <a:ext uri="{FF2B5EF4-FFF2-40B4-BE49-F238E27FC236}">
                  <a16:creationId xmlns:a16="http://schemas.microsoft.com/office/drawing/2014/main" id="{9FFC666D-6BD6-4FAA-9D0C-15636BFB0093}"/>
                </a:ext>
              </a:extLst>
            </p:cNvPr>
            <p:cNvSpPr/>
            <p:nvPr/>
          </p:nvSpPr>
          <p:spPr>
            <a:xfrm>
              <a:off x="3720592" y="5659520"/>
              <a:ext cx="1493642"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67" name="Picture 266">
              <a:extLst>
                <a:ext uri="{FF2B5EF4-FFF2-40B4-BE49-F238E27FC236}">
                  <a16:creationId xmlns:a16="http://schemas.microsoft.com/office/drawing/2014/main" id="{1BA2CC4A-B41F-4ABB-A1F5-063EB9FFCCF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793627" y="5974111"/>
              <a:ext cx="108954" cy="199713"/>
            </a:xfrm>
            <a:prstGeom prst="rect">
              <a:avLst/>
            </a:prstGeom>
          </p:spPr>
        </p:pic>
        <p:pic>
          <p:nvPicPr>
            <p:cNvPr id="268" name="Picture 267">
              <a:extLst>
                <a:ext uri="{FF2B5EF4-FFF2-40B4-BE49-F238E27FC236}">
                  <a16:creationId xmlns:a16="http://schemas.microsoft.com/office/drawing/2014/main" id="{727576B6-C79F-4034-A64D-F412F1053FE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704443" y="6023531"/>
              <a:ext cx="210027" cy="112988"/>
            </a:xfrm>
            <a:prstGeom prst="rect">
              <a:avLst/>
            </a:prstGeom>
          </p:spPr>
        </p:pic>
        <p:pic>
          <p:nvPicPr>
            <p:cNvPr id="269" name="Picture 268">
              <a:extLst>
                <a:ext uri="{FF2B5EF4-FFF2-40B4-BE49-F238E27FC236}">
                  <a16:creationId xmlns:a16="http://schemas.microsoft.com/office/drawing/2014/main" id="{26A7458C-E09A-4BE1-838B-E5DCD533911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261786" y="5999088"/>
              <a:ext cx="161874" cy="161874"/>
            </a:xfrm>
            <a:prstGeom prst="rect">
              <a:avLst/>
            </a:prstGeom>
          </p:spPr>
        </p:pic>
        <p:pic>
          <p:nvPicPr>
            <p:cNvPr id="270" name="Picture 269">
              <a:extLst>
                <a:ext uri="{FF2B5EF4-FFF2-40B4-BE49-F238E27FC236}">
                  <a16:creationId xmlns:a16="http://schemas.microsoft.com/office/drawing/2014/main" id="{3E227AD3-6032-4467-B50A-76D22946114B}"/>
                </a:ext>
              </a:extLst>
            </p:cNvPr>
            <p:cNvPicPr>
              <a:picLocks noChangeAspect="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51758" y="5980169"/>
              <a:ext cx="195569" cy="199713"/>
            </a:xfrm>
            <a:prstGeom prst="rect">
              <a:avLst/>
            </a:prstGeom>
          </p:spPr>
        </p:pic>
        <p:pic>
          <p:nvPicPr>
            <p:cNvPr id="271" name="Picture 270">
              <a:extLst>
                <a:ext uri="{FF2B5EF4-FFF2-40B4-BE49-F238E27FC236}">
                  <a16:creationId xmlns:a16="http://schemas.microsoft.com/office/drawing/2014/main" id="{B22025F8-0A17-4C86-8294-C7BA71FD494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460946" y="6015585"/>
              <a:ext cx="206211" cy="128881"/>
            </a:xfrm>
            <a:prstGeom prst="rect">
              <a:avLst/>
            </a:prstGeom>
          </p:spPr>
        </p:pic>
        <p:pic>
          <p:nvPicPr>
            <p:cNvPr id="273" name="Picture 272">
              <a:extLst>
                <a:ext uri="{FF2B5EF4-FFF2-40B4-BE49-F238E27FC236}">
                  <a16:creationId xmlns:a16="http://schemas.microsoft.com/office/drawing/2014/main" id="{479AAD84-B894-4B1C-A301-8AFBFB338A7F}"/>
                </a:ext>
              </a:extLst>
            </p:cNvPr>
            <p:cNvPicPr>
              <a:picLocks noChangeAspect="1"/>
            </p:cNvPicPr>
            <p:nvPr/>
          </p:nvPicPr>
          <p:blipFill rotWithShape="1">
            <a:blip r:embed="rId31">
              <a:extLst>
                <a:ext uri="{28A0092B-C50C-407E-A947-70E740481C1C}">
                  <a14:useLocalDpi xmlns:a14="http://schemas.microsoft.com/office/drawing/2010/main" val="0"/>
                </a:ext>
              </a:extLst>
            </a:blip>
            <a:srcRect l="13212" t="27676" r="12301" b="27919"/>
            <a:stretch/>
          </p:blipFill>
          <p:spPr>
            <a:xfrm>
              <a:off x="3939867" y="5989126"/>
              <a:ext cx="284633" cy="169682"/>
            </a:xfrm>
            <a:prstGeom prst="rect">
              <a:avLst/>
            </a:prstGeom>
          </p:spPr>
        </p:pic>
        <p:sp>
          <p:nvSpPr>
            <p:cNvPr id="274" name="Rectangle 273">
              <a:extLst>
                <a:ext uri="{FF2B5EF4-FFF2-40B4-BE49-F238E27FC236}">
                  <a16:creationId xmlns:a16="http://schemas.microsoft.com/office/drawing/2014/main" id="{5840A378-5DF3-45F7-A0F9-7BD32AECBFF2}"/>
                </a:ext>
              </a:extLst>
            </p:cNvPr>
            <p:cNvSpPr/>
            <p:nvPr/>
          </p:nvSpPr>
          <p:spPr>
            <a:xfrm>
              <a:off x="3720591" y="5659520"/>
              <a:ext cx="1494714" cy="230832"/>
            </a:xfrm>
            <a:prstGeom prst="rect">
              <a:avLst/>
            </a:prstGeom>
            <a:solidFill>
              <a:srgbClr val="757575"/>
            </a:solidFill>
            <a:effectLst/>
          </p:spPr>
          <p:txBody>
            <a:bodyPr wrap="square" lIns="74608" tIns="46630" rIns="74608" bIns="46630" anchor="ctr"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Infrastructure &amp; Apps</a:t>
              </a:r>
            </a:p>
          </p:txBody>
        </p:sp>
        <p:sp>
          <p:nvSpPr>
            <p:cNvPr id="311" name="Freeform 6">
              <a:extLst>
                <a:ext uri="{FF2B5EF4-FFF2-40B4-BE49-F238E27FC236}">
                  <a16:creationId xmlns:a16="http://schemas.microsoft.com/office/drawing/2014/main" id="{F7CD6FAF-C5E0-4B44-9BB6-9A6A7B33CDAC}"/>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l"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312" name="Picture 311">
              <a:extLst>
                <a:ext uri="{FF2B5EF4-FFF2-40B4-BE49-F238E27FC236}">
                  <a16:creationId xmlns:a16="http://schemas.microsoft.com/office/drawing/2014/main" id="{57697E3B-3EFF-45AD-939F-6796BA81201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314275" y="6277523"/>
              <a:ext cx="146302" cy="87466"/>
            </a:xfrm>
            <a:prstGeom prst="rect">
              <a:avLst/>
            </a:prstGeom>
          </p:spPr>
        </p:pic>
        <p:pic>
          <p:nvPicPr>
            <p:cNvPr id="169" name="Picture 168" descr="A picture containing building&#10;&#10;Description automatically generated">
              <a:extLst>
                <a:ext uri="{FF2B5EF4-FFF2-40B4-BE49-F238E27FC236}">
                  <a16:creationId xmlns:a16="http://schemas.microsoft.com/office/drawing/2014/main" id="{986E1BC5-6D71-4D0A-92FC-AE95A906E5C8}"/>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530387" y="6250782"/>
              <a:ext cx="123432" cy="123432"/>
            </a:xfrm>
            <a:prstGeom prst="rect">
              <a:avLst/>
            </a:prstGeom>
          </p:spPr>
        </p:pic>
        <p:pic>
          <p:nvPicPr>
            <p:cNvPr id="411" name="Picture 410">
              <a:extLst>
                <a:ext uri="{FF2B5EF4-FFF2-40B4-BE49-F238E27FC236}">
                  <a16:creationId xmlns:a16="http://schemas.microsoft.com/office/drawing/2014/main" id="{44C68DF5-464C-4DC3-811E-B7B60F17C1AF}"/>
                </a:ext>
              </a:extLst>
            </p:cNvPr>
            <p:cNvPicPr>
              <a:picLocks noChangeAspect="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7757" y="6254352"/>
              <a:ext cx="381951" cy="133808"/>
            </a:xfrm>
            <a:prstGeom prst="rect">
              <a:avLst/>
            </a:prstGeom>
          </p:spPr>
        </p:pic>
        <p:pic>
          <p:nvPicPr>
            <p:cNvPr id="188" name="Picture 187">
              <a:extLst>
                <a:ext uri="{FF2B5EF4-FFF2-40B4-BE49-F238E27FC236}">
                  <a16:creationId xmlns:a16="http://schemas.microsoft.com/office/drawing/2014/main" id="{3CAA3352-C65F-494C-8C9F-F2558B472415}"/>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4387" y="6241451"/>
              <a:ext cx="189200" cy="141080"/>
            </a:xfrm>
            <a:prstGeom prst="rect">
              <a:avLst/>
            </a:prstGeom>
          </p:spPr>
        </p:pic>
        <p:grpSp>
          <p:nvGrpSpPr>
            <p:cNvPr id="374" name="Group 373">
              <a:extLst>
                <a:ext uri="{FF2B5EF4-FFF2-40B4-BE49-F238E27FC236}">
                  <a16:creationId xmlns:a16="http://schemas.microsoft.com/office/drawing/2014/main" id="{74637619-19BE-4AD5-B427-13748521E68E}"/>
                </a:ext>
              </a:extLst>
            </p:cNvPr>
            <p:cNvGrpSpPr/>
            <p:nvPr/>
          </p:nvGrpSpPr>
          <p:grpSpPr>
            <a:xfrm>
              <a:off x="4980407" y="6306630"/>
              <a:ext cx="160816" cy="36598"/>
              <a:chOff x="6297813" y="3181591"/>
              <a:chExt cx="160855" cy="36607"/>
            </a:xfrm>
          </p:grpSpPr>
          <p:sp>
            <p:nvSpPr>
              <p:cNvPr id="375" name="Oval 374">
                <a:extLst>
                  <a:ext uri="{FF2B5EF4-FFF2-40B4-BE49-F238E27FC236}">
                    <a16:creationId xmlns:a16="http://schemas.microsoft.com/office/drawing/2014/main" id="{80E8DCB3-A684-4E3E-ACD8-71076A51DEB1}"/>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0" name="Oval 389">
                <a:extLst>
                  <a:ext uri="{FF2B5EF4-FFF2-40B4-BE49-F238E27FC236}">
                    <a16:creationId xmlns:a16="http://schemas.microsoft.com/office/drawing/2014/main" id="{F2B2CE3F-A9B0-42EC-97E7-667EBEE8C6BD}"/>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1" name="Oval 390">
                <a:extLst>
                  <a:ext uri="{FF2B5EF4-FFF2-40B4-BE49-F238E27FC236}">
                    <a16:creationId xmlns:a16="http://schemas.microsoft.com/office/drawing/2014/main" id="{6F0AF1EE-2B3C-47AD-BCC5-5AB808807584}"/>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5" name="Group 54">
            <a:extLst>
              <a:ext uri="{FF2B5EF4-FFF2-40B4-BE49-F238E27FC236}">
                <a16:creationId xmlns:a16="http://schemas.microsoft.com/office/drawing/2014/main" id="{9C8870CC-7932-4D49-AC1D-54C237918D06}"/>
              </a:ext>
            </a:extLst>
          </p:cNvPr>
          <p:cNvGrpSpPr/>
          <p:nvPr/>
        </p:nvGrpSpPr>
        <p:grpSpPr>
          <a:xfrm>
            <a:off x="5405101" y="5671577"/>
            <a:ext cx="766383" cy="839343"/>
            <a:chOff x="5298736" y="5560875"/>
            <a:chExt cx="751424" cy="822960"/>
          </a:xfrm>
        </p:grpSpPr>
        <p:grpSp>
          <p:nvGrpSpPr>
            <p:cNvPr id="360" name="Group 359">
              <a:extLst>
                <a:ext uri="{FF2B5EF4-FFF2-40B4-BE49-F238E27FC236}">
                  <a16:creationId xmlns:a16="http://schemas.microsoft.com/office/drawing/2014/main" id="{871595C1-EC92-4AB7-850D-1BF1606A5090}"/>
                </a:ext>
              </a:extLst>
            </p:cNvPr>
            <p:cNvGrpSpPr/>
            <p:nvPr/>
          </p:nvGrpSpPr>
          <p:grpSpPr>
            <a:xfrm>
              <a:off x="5298736" y="5560875"/>
              <a:ext cx="751424" cy="822960"/>
              <a:chOff x="4463880" y="5659520"/>
              <a:chExt cx="751424" cy="822960"/>
            </a:xfrm>
          </p:grpSpPr>
          <p:sp>
            <p:nvSpPr>
              <p:cNvPr id="361" name="Rectangle 360">
                <a:extLst>
                  <a:ext uri="{FF2B5EF4-FFF2-40B4-BE49-F238E27FC236}">
                    <a16:creationId xmlns:a16="http://schemas.microsoft.com/office/drawing/2014/main" id="{9A8B4DAD-E9CE-451B-AB08-6D0D638479CA}"/>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2" name="Rectangle 371">
                <a:extLst>
                  <a:ext uri="{FF2B5EF4-FFF2-40B4-BE49-F238E27FC236}">
                    <a16:creationId xmlns:a16="http://schemas.microsoft.com/office/drawing/2014/main" id="{14B9F121-4346-42AF-A4B8-4AABAB1B608F}"/>
                  </a:ext>
                </a:extLst>
              </p:cNvPr>
              <p:cNvSpPr/>
              <p:nvPr/>
            </p:nvSpPr>
            <p:spPr>
              <a:xfrm>
                <a:off x="4464411" y="5659520"/>
                <a:ext cx="750893" cy="230832"/>
              </a:xfrm>
              <a:prstGeom prst="rect">
                <a:avLst/>
              </a:prstGeom>
              <a:solidFill>
                <a:srgbClr val="757575"/>
              </a:solidFill>
              <a:effectLst/>
            </p:spPr>
            <p:txBody>
              <a:bodyPr wrap="square" lIns="74608" tIns="46630" rIns="74608" bIns="46630" anchor="ctr"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PaaS</a:t>
                </a:r>
              </a:p>
            </p:txBody>
          </p:sp>
          <p:grpSp>
            <p:nvGrpSpPr>
              <p:cNvPr id="389" name="Group 388">
                <a:extLst>
                  <a:ext uri="{FF2B5EF4-FFF2-40B4-BE49-F238E27FC236}">
                    <a16:creationId xmlns:a16="http://schemas.microsoft.com/office/drawing/2014/main" id="{B95E0473-2C27-416A-9005-CBA6344BAFC0}"/>
                  </a:ext>
                </a:extLst>
              </p:cNvPr>
              <p:cNvGrpSpPr/>
              <p:nvPr/>
            </p:nvGrpSpPr>
            <p:grpSpPr>
              <a:xfrm>
                <a:off x="4980407" y="6306630"/>
                <a:ext cx="160816" cy="36598"/>
                <a:chOff x="6297813" y="3181591"/>
                <a:chExt cx="160855" cy="36607"/>
              </a:xfrm>
            </p:grpSpPr>
            <p:sp>
              <p:nvSpPr>
                <p:cNvPr id="392" name="Oval 391">
                  <a:extLst>
                    <a:ext uri="{FF2B5EF4-FFF2-40B4-BE49-F238E27FC236}">
                      <a16:creationId xmlns:a16="http://schemas.microsoft.com/office/drawing/2014/main" id="{39BAC01E-F356-44C5-8188-0581DE8CF044}"/>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4" name="Oval 393">
                  <a:extLst>
                    <a:ext uri="{FF2B5EF4-FFF2-40B4-BE49-F238E27FC236}">
                      <a16:creationId xmlns:a16="http://schemas.microsoft.com/office/drawing/2014/main" id="{1A5594FF-AA88-47D9-9957-73D29AA243D5}"/>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6" name="Oval 395">
                  <a:extLst>
                    <a:ext uri="{FF2B5EF4-FFF2-40B4-BE49-F238E27FC236}">
                      <a16:creationId xmlns:a16="http://schemas.microsoft.com/office/drawing/2014/main" id="{D8DE55B4-7871-4458-8CAE-2830BD7F438F}"/>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78" name="Group 377">
              <a:extLst>
                <a:ext uri="{FF2B5EF4-FFF2-40B4-BE49-F238E27FC236}">
                  <a16:creationId xmlns:a16="http://schemas.microsoft.com/office/drawing/2014/main" id="{5876E619-AB75-4D38-B73D-646C286ADFFD}"/>
                </a:ext>
              </a:extLst>
            </p:cNvPr>
            <p:cNvGrpSpPr/>
            <p:nvPr/>
          </p:nvGrpSpPr>
          <p:grpSpPr>
            <a:xfrm>
              <a:off x="5811037" y="5886932"/>
              <a:ext cx="117648" cy="116092"/>
              <a:chOff x="8051303" y="5878037"/>
              <a:chExt cx="596865" cy="523037"/>
            </a:xfrm>
          </p:grpSpPr>
          <p:sp>
            <p:nvSpPr>
              <p:cNvPr id="384" name="Freeform: Shape 383">
                <a:extLst>
                  <a:ext uri="{FF2B5EF4-FFF2-40B4-BE49-F238E27FC236}">
                    <a16:creationId xmlns:a16="http://schemas.microsoft.com/office/drawing/2014/main" id="{F8877440-0400-49C5-8A78-8EDC1D255954}"/>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algn="l" defTabSz="932383" rtl="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solidFill>
                    <a:srgbClr val="1A1A1A"/>
                  </a:soli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69A761B0-2FFC-4B92-B913-7F094B249010}"/>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algn="l" defTabSz="932383" rtl="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47" name="Graphic 33">
              <a:extLst>
                <a:ext uri="{FF2B5EF4-FFF2-40B4-BE49-F238E27FC236}">
                  <a16:creationId xmlns:a16="http://schemas.microsoft.com/office/drawing/2014/main" id="{C21C025F-50E4-4943-93BE-537F7959D059}"/>
                </a:ext>
              </a:extLst>
            </p:cNvPr>
            <p:cNvGrpSpPr/>
            <p:nvPr/>
          </p:nvGrpSpPr>
          <p:grpSpPr>
            <a:xfrm>
              <a:off x="5572445" y="5900354"/>
              <a:ext cx="121402" cy="93478"/>
              <a:chOff x="9214624" y="5352522"/>
              <a:chExt cx="755282" cy="599017"/>
            </a:xfrm>
          </p:grpSpPr>
          <p:sp>
            <p:nvSpPr>
              <p:cNvPr id="449" name="Freeform: Shape 448">
                <a:extLst>
                  <a:ext uri="{FF2B5EF4-FFF2-40B4-BE49-F238E27FC236}">
                    <a16:creationId xmlns:a16="http://schemas.microsoft.com/office/drawing/2014/main" id="{6B5A20A1-2EF4-4366-BF95-27332F670C49}"/>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1"/>
              </a:solidFill>
              <a:ln w="25947" cap="flat">
                <a:noFill/>
                <a:prstDash val="solid"/>
                <a:miter/>
              </a:ln>
            </p:spPr>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282828"/>
                  </a:solidFill>
                  <a:effectLst/>
                  <a:uLnTx/>
                  <a:uFillTx/>
                  <a:latin typeface="Segoe UI"/>
                  <a:ea typeface="+mn-ea"/>
                  <a:cs typeface="+mn-cs"/>
                </a:endParaRPr>
              </a:p>
            </p:txBody>
          </p:sp>
          <p:grpSp>
            <p:nvGrpSpPr>
              <p:cNvPr id="452" name="Graphic 33">
                <a:extLst>
                  <a:ext uri="{FF2B5EF4-FFF2-40B4-BE49-F238E27FC236}">
                    <a16:creationId xmlns:a16="http://schemas.microsoft.com/office/drawing/2014/main" id="{E55A5F6B-7309-4EFE-9D0D-E83F55DB2C7C}"/>
                  </a:ext>
                </a:extLst>
              </p:cNvPr>
              <p:cNvGrpSpPr/>
              <p:nvPr/>
            </p:nvGrpSpPr>
            <p:grpSpPr>
              <a:xfrm>
                <a:off x="9469857" y="5451490"/>
                <a:ext cx="244816" cy="270860"/>
                <a:chOff x="9469857" y="5451490"/>
                <a:chExt cx="244816" cy="270860"/>
              </a:xfrm>
              <a:solidFill>
                <a:srgbClr val="FFFFFF"/>
              </a:solidFill>
            </p:grpSpPr>
            <p:sp>
              <p:nvSpPr>
                <p:cNvPr id="454" name="Freeform: Shape 453">
                  <a:extLst>
                    <a:ext uri="{FF2B5EF4-FFF2-40B4-BE49-F238E27FC236}">
                      <a16:creationId xmlns:a16="http://schemas.microsoft.com/office/drawing/2014/main" id="{39E634A9-B0AD-4DF5-94D5-16427CCF9AB6}"/>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282828"/>
                    </a:solidFill>
                    <a:effectLst/>
                    <a:uLnTx/>
                    <a:uFillTx/>
                    <a:latin typeface="Segoe UI"/>
                    <a:ea typeface="+mn-ea"/>
                    <a:cs typeface="+mn-cs"/>
                  </a:endParaRPr>
                </a:p>
              </p:txBody>
            </p:sp>
            <p:sp>
              <p:nvSpPr>
                <p:cNvPr id="461" name="Freeform: Shape 460">
                  <a:extLst>
                    <a:ext uri="{FF2B5EF4-FFF2-40B4-BE49-F238E27FC236}">
                      <a16:creationId xmlns:a16="http://schemas.microsoft.com/office/drawing/2014/main" id="{8DEBD10A-8DA4-4481-B076-DC3A959D6302}"/>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282828"/>
                    </a:solidFill>
                    <a:effectLst/>
                    <a:uLnTx/>
                    <a:uFillTx/>
                    <a:latin typeface="Segoe UI"/>
                    <a:ea typeface="+mn-ea"/>
                    <a:cs typeface="+mn-cs"/>
                  </a:endParaRPr>
                </a:p>
              </p:txBody>
            </p:sp>
            <p:sp>
              <p:nvSpPr>
                <p:cNvPr id="462" name="Freeform: Shape 461">
                  <a:extLst>
                    <a:ext uri="{FF2B5EF4-FFF2-40B4-BE49-F238E27FC236}">
                      <a16:creationId xmlns:a16="http://schemas.microsoft.com/office/drawing/2014/main" id="{01668E7B-1476-43F3-8623-7881009AD54D}"/>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91413" tIns="45707" rIns="91413" bIns="45707" numCol="1" spcCol="0" rtlCol="0" fromWordArt="0" anchor="ctr" anchorCtr="0" forceAA="0" compatLnSpc="1">
                  <a:prstTxWarp prst="textNoShape">
                    <a:avLst/>
                  </a:prstTxWarp>
                  <a:noAutofit/>
                </a:bodyPr>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466" name="Picture 465">
              <a:extLst>
                <a:ext uri="{FF2B5EF4-FFF2-40B4-BE49-F238E27FC236}">
                  <a16:creationId xmlns:a16="http://schemas.microsoft.com/office/drawing/2014/main" id="{7120EF1E-05A6-4F0F-B700-3300913FAC80}"/>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363354" y="5894373"/>
              <a:ext cx="99552" cy="96652"/>
            </a:xfrm>
            <a:prstGeom prst="rect">
              <a:avLst/>
            </a:prstGeom>
          </p:spPr>
        </p:pic>
        <p:grpSp>
          <p:nvGrpSpPr>
            <p:cNvPr id="471" name="Group 470">
              <a:extLst>
                <a:ext uri="{FF2B5EF4-FFF2-40B4-BE49-F238E27FC236}">
                  <a16:creationId xmlns:a16="http://schemas.microsoft.com/office/drawing/2014/main" id="{2EC5B484-5F72-4D2A-8B28-190CC2A1B042}"/>
                </a:ext>
              </a:extLst>
            </p:cNvPr>
            <p:cNvGrpSpPr/>
            <p:nvPr/>
          </p:nvGrpSpPr>
          <p:grpSpPr>
            <a:xfrm>
              <a:off x="5349903" y="6155109"/>
              <a:ext cx="121788" cy="119264"/>
              <a:chOff x="10854228" y="3989686"/>
              <a:chExt cx="379602" cy="382863"/>
            </a:xfrm>
          </p:grpSpPr>
          <p:sp>
            <p:nvSpPr>
              <p:cNvPr id="472" name="Rectangle 471">
                <a:extLst>
                  <a:ext uri="{FF2B5EF4-FFF2-40B4-BE49-F238E27FC236}">
                    <a16:creationId xmlns:a16="http://schemas.microsoft.com/office/drawing/2014/main" id="{55024B5B-294E-4B82-A9D3-141DF1A8D0A5}"/>
                  </a:ext>
                </a:extLst>
              </p:cNvPr>
              <p:cNvSpPr/>
              <p:nvPr/>
            </p:nvSpPr>
            <p:spPr bwMode="auto">
              <a:xfrm rot="19125560" flipH="1">
                <a:off x="10978090"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err="1">
                  <a:ln>
                    <a:noFill/>
                  </a:ln>
                  <a:solidFill>
                    <a:srgbClr val="FFFFFF"/>
                  </a:solidFill>
                  <a:effectLst/>
                  <a:uLnTx/>
                  <a:uFillTx/>
                  <a:latin typeface="Segoe UI"/>
                  <a:ea typeface="+mn-ea"/>
                  <a:cs typeface="+mn-cs"/>
                </a:endParaRPr>
              </a:p>
            </p:txBody>
          </p:sp>
          <p:sp>
            <p:nvSpPr>
              <p:cNvPr id="473" name="Rectangle 472">
                <a:extLst>
                  <a:ext uri="{FF2B5EF4-FFF2-40B4-BE49-F238E27FC236}">
                    <a16:creationId xmlns:a16="http://schemas.microsoft.com/office/drawing/2014/main" id="{1C1CD13A-75DE-4C82-9773-545553524149}"/>
                  </a:ext>
                </a:extLst>
              </p:cNvPr>
              <p:cNvSpPr/>
              <p:nvPr/>
            </p:nvSpPr>
            <p:spPr bwMode="auto">
              <a:xfrm rot="2161206" flipH="1">
                <a:off x="11091916"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err="1">
                  <a:ln>
                    <a:noFill/>
                  </a:ln>
                  <a:solidFill>
                    <a:srgbClr val="FFFFFF"/>
                  </a:solidFill>
                  <a:effectLst/>
                  <a:uLnTx/>
                  <a:uFillTx/>
                  <a:latin typeface="Segoe UI"/>
                  <a:ea typeface="+mn-ea"/>
                  <a:cs typeface="+mn-cs"/>
                </a:endParaRPr>
              </a:p>
            </p:txBody>
          </p:sp>
          <p:sp>
            <p:nvSpPr>
              <p:cNvPr id="487" name="Rectangle 486">
                <a:extLst>
                  <a:ext uri="{FF2B5EF4-FFF2-40B4-BE49-F238E27FC236}">
                    <a16:creationId xmlns:a16="http://schemas.microsoft.com/office/drawing/2014/main" id="{B502CF9D-67CD-4D4B-86AD-35DDBDC11A96}"/>
                  </a:ext>
                </a:extLst>
              </p:cNvPr>
              <p:cNvSpPr/>
              <p:nvPr/>
            </p:nvSpPr>
            <p:spPr bwMode="auto">
              <a:xfrm rot="3931757" flipH="1">
                <a:off x="10953277" y="4159000"/>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err="1">
                  <a:ln>
                    <a:noFill/>
                  </a:ln>
                  <a:solidFill>
                    <a:srgbClr val="FFFFFF"/>
                  </a:solidFill>
                  <a:effectLst/>
                  <a:uLnTx/>
                  <a:uFillTx/>
                  <a:latin typeface="Segoe UI"/>
                  <a:ea typeface="+mn-ea"/>
                  <a:cs typeface="+mn-cs"/>
                </a:endParaRPr>
              </a:p>
            </p:txBody>
          </p:sp>
          <p:sp>
            <p:nvSpPr>
              <p:cNvPr id="489" name="Rectangle 488">
                <a:extLst>
                  <a:ext uri="{FF2B5EF4-FFF2-40B4-BE49-F238E27FC236}">
                    <a16:creationId xmlns:a16="http://schemas.microsoft.com/office/drawing/2014/main" id="{C761AA9F-D31A-4C7A-8B86-0F066E9A880E}"/>
                  </a:ext>
                </a:extLst>
              </p:cNvPr>
              <p:cNvSpPr/>
              <p:nvPr/>
            </p:nvSpPr>
            <p:spPr bwMode="auto">
              <a:xfrm rot="16538738" flipH="1">
                <a:off x="11108130" y="4124703"/>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err="1">
                  <a:ln>
                    <a:noFill/>
                  </a:ln>
                  <a:solidFill>
                    <a:srgbClr val="FFFFFF"/>
                  </a:solidFill>
                  <a:effectLst/>
                  <a:uLnTx/>
                  <a:uFillTx/>
                  <a:latin typeface="Segoe UI"/>
                  <a:ea typeface="+mn-ea"/>
                  <a:cs typeface="+mn-cs"/>
                </a:endParaRPr>
              </a:p>
            </p:txBody>
          </p:sp>
          <p:sp>
            <p:nvSpPr>
              <p:cNvPr id="491" name="Rectangle 490">
                <a:extLst>
                  <a:ext uri="{FF2B5EF4-FFF2-40B4-BE49-F238E27FC236}">
                    <a16:creationId xmlns:a16="http://schemas.microsoft.com/office/drawing/2014/main" id="{2D40E5D3-4C7A-4FC5-971E-1E81CF97F6A9}"/>
                  </a:ext>
                </a:extLst>
              </p:cNvPr>
              <p:cNvSpPr/>
              <p:nvPr/>
            </p:nvSpPr>
            <p:spPr bwMode="auto">
              <a:xfrm rot="20658908" flipH="1">
                <a:off x="11059269"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AB005983-88EC-4B8F-BBDA-10F6B99E0D9D}"/>
                  </a:ext>
                </a:extLst>
              </p:cNvPr>
              <p:cNvGrpSpPr/>
              <p:nvPr/>
            </p:nvGrpSpPr>
            <p:grpSpPr>
              <a:xfrm>
                <a:off x="10854228" y="3989686"/>
                <a:ext cx="379602" cy="382863"/>
                <a:chOff x="10854228" y="3989686"/>
                <a:chExt cx="379602" cy="382863"/>
              </a:xfrm>
            </p:grpSpPr>
            <p:sp>
              <p:nvSpPr>
                <p:cNvPr id="495" name="Oval 494">
                  <a:extLst>
                    <a:ext uri="{FF2B5EF4-FFF2-40B4-BE49-F238E27FC236}">
                      <a16:creationId xmlns:a16="http://schemas.microsoft.com/office/drawing/2014/main" id="{D6514D0E-26B2-4C8B-A300-C36597A8EEEF}"/>
                    </a:ext>
                  </a:extLst>
                </p:cNvPr>
                <p:cNvSpPr/>
                <p:nvPr/>
              </p:nvSpPr>
              <p:spPr bwMode="auto">
                <a:xfrm>
                  <a:off x="10974270" y="4114134"/>
                  <a:ext cx="139622" cy="1396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err="1">
                    <a:ln>
                      <a:noFill/>
                    </a:ln>
                    <a:solidFill>
                      <a:srgbClr val="FFFFFF"/>
                    </a:solidFill>
                    <a:effectLst/>
                    <a:uLnTx/>
                    <a:uFillTx/>
                    <a:latin typeface="Segoe UI"/>
                    <a:ea typeface="+mn-ea"/>
                    <a:cs typeface="+mn-cs"/>
                  </a:endParaRPr>
                </a:p>
              </p:txBody>
            </p:sp>
            <p:sp>
              <p:nvSpPr>
                <p:cNvPr id="502" name="Oval 501">
                  <a:extLst>
                    <a:ext uri="{FF2B5EF4-FFF2-40B4-BE49-F238E27FC236}">
                      <a16:creationId xmlns:a16="http://schemas.microsoft.com/office/drawing/2014/main" id="{8E54F281-3E8C-4ACB-9D41-1CE0401DD769}"/>
                    </a:ext>
                  </a:extLst>
                </p:cNvPr>
                <p:cNvSpPr/>
                <p:nvPr/>
              </p:nvSpPr>
              <p:spPr bwMode="auto">
                <a:xfrm>
                  <a:off x="11101607" y="3989686"/>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err="1">
                    <a:ln>
                      <a:noFill/>
                    </a:ln>
                    <a:solidFill>
                      <a:srgbClr val="FFFFFF"/>
                    </a:solidFill>
                    <a:effectLst/>
                    <a:uLnTx/>
                    <a:uFillTx/>
                    <a:latin typeface="Segoe UI"/>
                    <a:ea typeface="+mn-ea"/>
                    <a:cs typeface="+mn-cs"/>
                  </a:endParaRPr>
                </a:p>
              </p:txBody>
            </p:sp>
            <p:sp>
              <p:nvSpPr>
                <p:cNvPr id="512" name="Oval 511">
                  <a:extLst>
                    <a:ext uri="{FF2B5EF4-FFF2-40B4-BE49-F238E27FC236}">
                      <a16:creationId xmlns:a16="http://schemas.microsoft.com/office/drawing/2014/main" id="{DF701DE9-AC77-450E-A925-1B9E0FAE3DEE}"/>
                    </a:ext>
                  </a:extLst>
                </p:cNvPr>
                <p:cNvSpPr/>
                <p:nvPr/>
              </p:nvSpPr>
              <p:spPr bwMode="auto">
                <a:xfrm>
                  <a:off x="10902749" y="4016582"/>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err="1">
                    <a:ln>
                      <a:noFill/>
                    </a:ln>
                    <a:solidFill>
                      <a:srgbClr val="FFFFFF"/>
                    </a:solidFill>
                    <a:effectLst/>
                    <a:uLnTx/>
                    <a:uFillTx/>
                    <a:latin typeface="Segoe UI"/>
                    <a:ea typeface="+mn-ea"/>
                    <a:cs typeface="+mn-cs"/>
                  </a:endParaRPr>
                </a:p>
              </p:txBody>
            </p:sp>
            <p:sp>
              <p:nvSpPr>
                <p:cNvPr id="514" name="Oval 513">
                  <a:extLst>
                    <a:ext uri="{FF2B5EF4-FFF2-40B4-BE49-F238E27FC236}">
                      <a16:creationId xmlns:a16="http://schemas.microsoft.com/office/drawing/2014/main" id="{E282FAF6-030D-49AD-8750-139D1264DB04}"/>
                    </a:ext>
                  </a:extLst>
                </p:cNvPr>
                <p:cNvSpPr/>
                <p:nvPr/>
              </p:nvSpPr>
              <p:spPr bwMode="auto">
                <a:xfrm>
                  <a:off x="10854228" y="421113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err="1">
                    <a:ln>
                      <a:noFill/>
                    </a:ln>
                    <a:solidFill>
                      <a:srgbClr val="FFFFFF"/>
                    </a:solidFill>
                    <a:effectLst/>
                    <a:uLnTx/>
                    <a:uFillTx/>
                    <a:latin typeface="Segoe UI"/>
                    <a:ea typeface="+mn-ea"/>
                    <a:cs typeface="+mn-cs"/>
                  </a:endParaRPr>
                </a:p>
              </p:txBody>
            </p:sp>
            <p:sp>
              <p:nvSpPr>
                <p:cNvPr id="516" name="Oval 515">
                  <a:extLst>
                    <a:ext uri="{FF2B5EF4-FFF2-40B4-BE49-F238E27FC236}">
                      <a16:creationId xmlns:a16="http://schemas.microsoft.com/office/drawing/2014/main" id="{80521537-93E6-4569-BC66-B9CBA54A0609}"/>
                    </a:ext>
                  </a:extLst>
                </p:cNvPr>
                <p:cNvSpPr/>
                <p:nvPr/>
              </p:nvSpPr>
              <p:spPr bwMode="auto">
                <a:xfrm>
                  <a:off x="11148586" y="416116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err="1">
                    <a:ln>
                      <a:noFill/>
                    </a:ln>
                    <a:solidFill>
                      <a:srgbClr val="FFFFFF"/>
                    </a:solidFill>
                    <a:effectLst/>
                    <a:uLnTx/>
                    <a:uFillTx/>
                    <a:latin typeface="Segoe UI"/>
                    <a:ea typeface="+mn-ea"/>
                    <a:cs typeface="+mn-cs"/>
                  </a:endParaRPr>
                </a:p>
              </p:txBody>
            </p:sp>
            <p:sp>
              <p:nvSpPr>
                <p:cNvPr id="517" name="Oval 516">
                  <a:extLst>
                    <a:ext uri="{FF2B5EF4-FFF2-40B4-BE49-F238E27FC236}">
                      <a16:creationId xmlns:a16="http://schemas.microsoft.com/office/drawing/2014/main" id="{2F470558-877F-4C92-B237-CD3440253DCA}"/>
                    </a:ext>
                  </a:extLst>
                </p:cNvPr>
                <p:cNvSpPr/>
                <p:nvPr/>
              </p:nvSpPr>
              <p:spPr bwMode="auto">
                <a:xfrm>
                  <a:off x="11051501" y="4287305"/>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err="1">
                    <a:ln>
                      <a:noFill/>
                    </a:ln>
                    <a:solidFill>
                      <a:srgbClr val="FFFFFF"/>
                    </a:solidFill>
                    <a:effectLst/>
                    <a:uLnTx/>
                    <a:uFillTx/>
                    <a:latin typeface="Segoe UI"/>
                    <a:ea typeface="+mn-ea"/>
                    <a:cs typeface="+mn-cs"/>
                  </a:endParaRPr>
                </a:p>
              </p:txBody>
            </p:sp>
          </p:grpSp>
        </p:grpSp>
        <p:pic>
          <p:nvPicPr>
            <p:cNvPr id="566" name="Graphic 565">
              <a:extLst>
                <a:ext uri="{FF2B5EF4-FFF2-40B4-BE49-F238E27FC236}">
                  <a16:creationId xmlns:a16="http://schemas.microsoft.com/office/drawing/2014/main" id="{91CC342B-1919-49A2-9341-9E8179F7807A}"/>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556479" y="6138187"/>
              <a:ext cx="150182" cy="150180"/>
            </a:xfrm>
            <a:prstGeom prst="rect">
              <a:avLst/>
            </a:prstGeom>
          </p:spPr>
        </p:pic>
      </p:grpSp>
      <p:cxnSp>
        <p:nvCxnSpPr>
          <p:cNvPr id="429" name="Connector: Elbow 428">
            <a:extLst>
              <a:ext uri="{FF2B5EF4-FFF2-40B4-BE49-F238E27FC236}">
                <a16:creationId xmlns:a16="http://schemas.microsoft.com/office/drawing/2014/main" id="{3A72B98B-CEC2-44B6-8534-31365D37A14B}"/>
              </a:ext>
            </a:extLst>
          </p:cNvPr>
          <p:cNvCxnSpPr>
            <a:cxnSpLocks/>
            <a:stCxn id="247" idx="0"/>
            <a:endCxn id="320" idx="2"/>
          </p:cNvCxnSpPr>
          <p:nvPr/>
        </p:nvCxnSpPr>
        <p:spPr>
          <a:xfrm rot="5400000" flipH="1" flipV="1">
            <a:off x="9000917" y="5024387"/>
            <a:ext cx="412072" cy="882311"/>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574" name="Group 573">
            <a:extLst>
              <a:ext uri="{FF2B5EF4-FFF2-40B4-BE49-F238E27FC236}">
                <a16:creationId xmlns:a16="http://schemas.microsoft.com/office/drawing/2014/main" id="{137C6834-F9EF-4A9E-B4FE-18FF9B2CF937}"/>
              </a:ext>
            </a:extLst>
          </p:cNvPr>
          <p:cNvGrpSpPr/>
          <p:nvPr/>
        </p:nvGrpSpPr>
        <p:grpSpPr>
          <a:xfrm>
            <a:off x="7550903" y="5264202"/>
            <a:ext cx="1054967" cy="407376"/>
            <a:chOff x="7402654" y="5161451"/>
            <a:chExt cx="1034375" cy="399424"/>
          </a:xfrm>
        </p:grpSpPr>
        <p:cxnSp>
          <p:nvCxnSpPr>
            <p:cNvPr id="435" name="Connector: Elbow 434">
              <a:extLst>
                <a:ext uri="{FF2B5EF4-FFF2-40B4-BE49-F238E27FC236}">
                  <a16:creationId xmlns:a16="http://schemas.microsoft.com/office/drawing/2014/main" id="{F082A8CB-85AF-4994-B76F-EFE8FFCEA6EC}"/>
                </a:ext>
              </a:extLst>
            </p:cNvPr>
            <p:cNvCxnSpPr>
              <a:cxnSpLocks/>
              <a:stCxn id="192" idx="0"/>
            </p:cNvCxnSpPr>
            <p:nvPr/>
          </p:nvCxnSpPr>
          <p:spPr>
            <a:xfrm rot="16200000" flipV="1">
              <a:off x="7275012" y="5289093"/>
              <a:ext cx="399424" cy="144140"/>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33" name="Connector: Elbow 532">
              <a:extLst>
                <a:ext uri="{FF2B5EF4-FFF2-40B4-BE49-F238E27FC236}">
                  <a16:creationId xmlns:a16="http://schemas.microsoft.com/office/drawing/2014/main" id="{DB4B7073-6799-460A-AB32-62A55684F282}"/>
                </a:ext>
              </a:extLst>
            </p:cNvPr>
            <p:cNvCxnSpPr>
              <a:cxnSpLocks/>
              <a:stCxn id="192" idx="0"/>
              <a:endCxn id="490" idx="2"/>
            </p:cNvCxnSpPr>
            <p:nvPr/>
          </p:nvCxnSpPr>
          <p:spPr>
            <a:xfrm rot="5400000" flipH="1" flipV="1">
              <a:off x="7792882" y="4916729"/>
              <a:ext cx="398059" cy="89023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571" name="Group 570">
            <a:extLst>
              <a:ext uri="{FF2B5EF4-FFF2-40B4-BE49-F238E27FC236}">
                <a16:creationId xmlns:a16="http://schemas.microsoft.com/office/drawing/2014/main" id="{518F9CE3-2B55-4C40-B05E-6C5D184AAF24}"/>
              </a:ext>
            </a:extLst>
          </p:cNvPr>
          <p:cNvGrpSpPr/>
          <p:nvPr/>
        </p:nvGrpSpPr>
        <p:grpSpPr>
          <a:xfrm>
            <a:off x="4604921" y="5334419"/>
            <a:ext cx="1987972" cy="337158"/>
            <a:chOff x="4514174" y="5230298"/>
            <a:chExt cx="1949169" cy="330577"/>
          </a:xfrm>
        </p:grpSpPr>
        <p:cxnSp>
          <p:nvCxnSpPr>
            <p:cNvPr id="432" name="Connector: Elbow 431">
              <a:extLst>
                <a:ext uri="{FF2B5EF4-FFF2-40B4-BE49-F238E27FC236}">
                  <a16:creationId xmlns:a16="http://schemas.microsoft.com/office/drawing/2014/main" id="{8F3D1CD9-2C28-4908-BF7E-28FE57DCFFFB}"/>
                </a:ext>
              </a:extLst>
            </p:cNvPr>
            <p:cNvCxnSpPr>
              <a:cxnSpLocks/>
              <a:stCxn id="274" idx="0"/>
              <a:endCxn id="608" idx="2"/>
            </p:cNvCxnSpPr>
            <p:nvPr/>
          </p:nvCxnSpPr>
          <p:spPr>
            <a:xfrm rot="5400000" flipH="1" flipV="1">
              <a:off x="4750639" y="4993834"/>
              <a:ext cx="330576" cy="803506"/>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41" name="Connector: Elbow 440">
              <a:extLst>
                <a:ext uri="{FF2B5EF4-FFF2-40B4-BE49-F238E27FC236}">
                  <a16:creationId xmlns:a16="http://schemas.microsoft.com/office/drawing/2014/main" id="{BA5213C8-C2BD-42F4-9DA6-9C995884B075}"/>
                </a:ext>
              </a:extLst>
            </p:cNvPr>
            <p:cNvCxnSpPr>
              <a:cxnSpLocks/>
              <a:stCxn id="372" idx="0"/>
              <a:endCxn id="608" idx="2"/>
            </p:cNvCxnSpPr>
            <p:nvPr/>
          </p:nvCxnSpPr>
          <p:spPr>
            <a:xfrm rot="16200000" flipV="1">
              <a:off x="5330909" y="5217070"/>
              <a:ext cx="330576" cy="357034"/>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570" name="Connector: Elbow 569">
              <a:extLst>
                <a:ext uri="{FF2B5EF4-FFF2-40B4-BE49-F238E27FC236}">
                  <a16:creationId xmlns:a16="http://schemas.microsoft.com/office/drawing/2014/main" id="{9B5CDEC3-BADC-432F-8D74-4CDB1FA5FE18}"/>
                </a:ext>
              </a:extLst>
            </p:cNvPr>
            <p:cNvCxnSpPr>
              <a:cxnSpLocks/>
              <a:stCxn id="420" idx="0"/>
              <a:endCxn id="608" idx="2"/>
            </p:cNvCxnSpPr>
            <p:nvPr/>
          </p:nvCxnSpPr>
          <p:spPr>
            <a:xfrm rot="16200000" flipV="1">
              <a:off x="5725224" y="4822755"/>
              <a:ext cx="330576" cy="1145663"/>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133" name="Group 132">
            <a:extLst>
              <a:ext uri="{FF2B5EF4-FFF2-40B4-BE49-F238E27FC236}">
                <a16:creationId xmlns:a16="http://schemas.microsoft.com/office/drawing/2014/main" id="{64B78A7E-1378-4181-A3F1-CCAE357E81B1}"/>
              </a:ext>
            </a:extLst>
          </p:cNvPr>
          <p:cNvGrpSpPr/>
          <p:nvPr/>
        </p:nvGrpSpPr>
        <p:grpSpPr>
          <a:xfrm>
            <a:off x="734336" y="6511508"/>
            <a:ext cx="10925272" cy="238008"/>
            <a:chOff x="719138" y="6384412"/>
            <a:chExt cx="10712023" cy="233362"/>
          </a:xfrm>
        </p:grpSpPr>
        <p:cxnSp>
          <p:nvCxnSpPr>
            <p:cNvPr id="624" name="Straight Connector 623">
              <a:extLst>
                <a:ext uri="{FF2B5EF4-FFF2-40B4-BE49-F238E27FC236}">
                  <a16:creationId xmlns:a16="http://schemas.microsoft.com/office/drawing/2014/main" id="{3ECA87C9-4561-40DB-9B97-559DC258B259}"/>
                </a:ext>
              </a:extLst>
            </p:cNvPr>
            <p:cNvCxnSpPr>
              <a:cxnSpLocks/>
            </p:cNvCxnSpPr>
            <p:nvPr/>
          </p:nvCxnSpPr>
          <p:spPr>
            <a:xfrm>
              <a:off x="719138" y="6616670"/>
              <a:ext cx="10712023" cy="0"/>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B3AF94A8-9741-46F7-8826-11FE68AFA054}"/>
                </a:ext>
              </a:extLst>
            </p:cNvPr>
            <p:cNvCxnSpPr>
              <a:cxnSpLocks/>
            </p:cNvCxnSpPr>
            <p:nvPr/>
          </p:nvCxnSpPr>
          <p:spPr>
            <a:xfrm flipV="1">
              <a:off x="293626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7F0A50A7-8C1E-4E02-874A-7319377E1161}"/>
                </a:ext>
              </a:extLst>
            </p:cNvPr>
            <p:cNvCxnSpPr>
              <a:cxnSpLocks/>
            </p:cNvCxnSpPr>
            <p:nvPr/>
          </p:nvCxnSpPr>
          <p:spPr>
            <a:xfrm flipV="1">
              <a:off x="9871557"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50B074C1-3DEE-4C77-B32E-5D7A43A13541}"/>
                </a:ext>
              </a:extLst>
            </p:cNvPr>
            <p:cNvCxnSpPr>
              <a:cxnSpLocks/>
            </p:cNvCxnSpPr>
            <p:nvPr/>
          </p:nvCxnSpPr>
          <p:spPr>
            <a:xfrm flipV="1">
              <a:off x="863170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6FD9F943-E8F6-466F-9BEC-31F6BF751A98}"/>
                </a:ext>
              </a:extLst>
            </p:cNvPr>
            <p:cNvCxnSpPr>
              <a:cxnSpLocks/>
            </p:cNvCxnSpPr>
            <p:nvPr/>
          </p:nvCxnSpPr>
          <p:spPr>
            <a:xfrm flipV="1">
              <a:off x="7546793"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7FFB0275-D3B0-4AB8-8177-A4719275DDC6}"/>
                </a:ext>
              </a:extLst>
            </p:cNvPr>
            <p:cNvCxnSpPr>
              <a:cxnSpLocks/>
            </p:cNvCxnSpPr>
            <p:nvPr/>
          </p:nvCxnSpPr>
          <p:spPr>
            <a:xfrm flipV="1">
              <a:off x="6462542"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8F4693EB-D6DE-46B6-B30D-E867A93572A1}"/>
                </a:ext>
              </a:extLst>
            </p:cNvPr>
            <p:cNvCxnSpPr>
              <a:cxnSpLocks/>
            </p:cNvCxnSpPr>
            <p:nvPr/>
          </p:nvCxnSpPr>
          <p:spPr>
            <a:xfrm flipV="1">
              <a:off x="5655515"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3E6053B-3655-4738-8611-63D54BD9AF7E}"/>
                </a:ext>
              </a:extLst>
            </p:cNvPr>
            <p:cNvCxnSpPr>
              <a:cxnSpLocks/>
            </p:cNvCxnSpPr>
            <p:nvPr/>
          </p:nvCxnSpPr>
          <p:spPr>
            <a:xfrm flipV="1">
              <a:off x="448622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E15CC60C-5F93-47B3-9D95-AC6165D28397}"/>
                </a:ext>
              </a:extLst>
            </p:cNvPr>
            <p:cNvCxnSpPr>
              <a:cxnSpLocks/>
            </p:cNvCxnSpPr>
            <p:nvPr/>
          </p:nvCxnSpPr>
          <p:spPr>
            <a:xfrm flipV="1">
              <a:off x="1143116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86B7F9AC-7A2F-47B8-9D9D-7D5B2881810B}"/>
              </a:ext>
            </a:extLst>
          </p:cNvPr>
          <p:cNvGrpSpPr/>
          <p:nvPr/>
        </p:nvGrpSpPr>
        <p:grpSpPr>
          <a:xfrm>
            <a:off x="744051" y="3460959"/>
            <a:ext cx="346656" cy="3287432"/>
            <a:chOff x="728664" y="3393405"/>
            <a:chExt cx="339890" cy="3223265"/>
          </a:xfrm>
        </p:grpSpPr>
        <p:cxnSp>
          <p:nvCxnSpPr>
            <p:cNvPr id="407" name="Connector: Elbow 406">
              <a:extLst>
                <a:ext uri="{FF2B5EF4-FFF2-40B4-BE49-F238E27FC236}">
                  <a16:creationId xmlns:a16="http://schemas.microsoft.com/office/drawing/2014/main" id="{30FBA894-6C53-4710-BCB8-A45D2FD242DF}"/>
                </a:ext>
              </a:extLst>
            </p:cNvPr>
            <p:cNvCxnSpPr>
              <a:cxnSpLocks/>
              <a:stCxn id="21" idx="0"/>
              <a:endCxn id="505" idx="1"/>
            </p:cNvCxnSpPr>
            <p:nvPr/>
          </p:nvCxnSpPr>
          <p:spPr>
            <a:xfrm rot="5400000" flipH="1" flipV="1">
              <a:off x="-290748" y="4421144"/>
              <a:ext cx="2387041" cy="331563"/>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47240021-8552-48A3-BDDA-1F466E3095DF}"/>
                </a:ext>
              </a:extLst>
            </p:cNvPr>
            <p:cNvCxnSpPr>
              <a:cxnSpLocks/>
            </p:cNvCxnSpPr>
            <p:nvPr/>
          </p:nvCxnSpPr>
          <p:spPr>
            <a:xfrm flipV="1">
              <a:off x="728664" y="6197476"/>
              <a:ext cx="0" cy="419194"/>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6" name="Group 555">
            <a:extLst>
              <a:ext uri="{FF2B5EF4-FFF2-40B4-BE49-F238E27FC236}">
                <a16:creationId xmlns:a16="http://schemas.microsoft.com/office/drawing/2014/main" id="{0A9A4533-733A-4497-964F-1A05F32D2070}"/>
              </a:ext>
            </a:extLst>
          </p:cNvPr>
          <p:cNvGrpSpPr/>
          <p:nvPr/>
        </p:nvGrpSpPr>
        <p:grpSpPr>
          <a:xfrm>
            <a:off x="6209430" y="5671577"/>
            <a:ext cx="766383" cy="839343"/>
            <a:chOff x="6087365" y="5560875"/>
            <a:chExt cx="751424" cy="822960"/>
          </a:xfrm>
        </p:grpSpPr>
        <p:grpSp>
          <p:nvGrpSpPr>
            <p:cNvPr id="399" name="Group 398">
              <a:extLst>
                <a:ext uri="{FF2B5EF4-FFF2-40B4-BE49-F238E27FC236}">
                  <a16:creationId xmlns:a16="http://schemas.microsoft.com/office/drawing/2014/main" id="{68F28654-0FA3-4A20-ACFD-9AEB778F2FE1}"/>
                </a:ext>
              </a:extLst>
            </p:cNvPr>
            <p:cNvGrpSpPr/>
            <p:nvPr/>
          </p:nvGrpSpPr>
          <p:grpSpPr>
            <a:xfrm>
              <a:off x="6087365" y="5560875"/>
              <a:ext cx="751424" cy="822960"/>
              <a:chOff x="4463880" y="5659520"/>
              <a:chExt cx="751424" cy="822960"/>
            </a:xfrm>
          </p:grpSpPr>
          <p:sp>
            <p:nvSpPr>
              <p:cNvPr id="400" name="Rectangle 399">
                <a:extLst>
                  <a:ext uri="{FF2B5EF4-FFF2-40B4-BE49-F238E27FC236}">
                    <a16:creationId xmlns:a16="http://schemas.microsoft.com/office/drawing/2014/main" id="{14319B91-02B8-4521-8CF1-84AB8408B0EB}"/>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0" name="Rectangle 419">
                <a:extLst>
                  <a:ext uri="{FF2B5EF4-FFF2-40B4-BE49-F238E27FC236}">
                    <a16:creationId xmlns:a16="http://schemas.microsoft.com/office/drawing/2014/main" id="{33557964-5244-4E8E-8B80-F69A9081DAC5}"/>
                  </a:ext>
                </a:extLst>
              </p:cNvPr>
              <p:cNvSpPr/>
              <p:nvPr/>
            </p:nvSpPr>
            <p:spPr>
              <a:xfrm>
                <a:off x="4464411" y="5659520"/>
                <a:ext cx="750893" cy="230832"/>
              </a:xfrm>
              <a:prstGeom prst="rect">
                <a:avLst/>
              </a:prstGeom>
              <a:solidFill>
                <a:srgbClr val="757575"/>
              </a:solidFill>
              <a:effectLst/>
            </p:spPr>
            <p:txBody>
              <a:bodyPr wrap="square" lIns="74608" tIns="46630" rIns="74608" bIns="46630" anchor="ctr"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OT &amp; IoT</a:t>
                </a:r>
              </a:p>
            </p:txBody>
          </p:sp>
          <p:grpSp>
            <p:nvGrpSpPr>
              <p:cNvPr id="422" name="Group 421">
                <a:extLst>
                  <a:ext uri="{FF2B5EF4-FFF2-40B4-BE49-F238E27FC236}">
                    <a16:creationId xmlns:a16="http://schemas.microsoft.com/office/drawing/2014/main" id="{9197B769-B552-40B4-95B5-8AAEE63BA9BA}"/>
                  </a:ext>
                </a:extLst>
              </p:cNvPr>
              <p:cNvGrpSpPr/>
              <p:nvPr/>
            </p:nvGrpSpPr>
            <p:grpSpPr>
              <a:xfrm>
                <a:off x="4948615" y="6343712"/>
                <a:ext cx="160826" cy="36599"/>
                <a:chOff x="6266013" y="3218682"/>
                <a:chExt cx="160865" cy="36608"/>
              </a:xfrm>
            </p:grpSpPr>
            <p:sp>
              <p:nvSpPr>
                <p:cNvPr id="424" name="Oval 423">
                  <a:extLst>
                    <a:ext uri="{FF2B5EF4-FFF2-40B4-BE49-F238E27FC236}">
                      <a16:creationId xmlns:a16="http://schemas.microsoft.com/office/drawing/2014/main" id="{FB19CC7B-7864-41F4-B001-15CEC22A7116}"/>
                    </a:ext>
                  </a:extLst>
                </p:cNvPr>
                <p:cNvSpPr/>
                <p:nvPr/>
              </p:nvSpPr>
              <p:spPr bwMode="auto">
                <a:xfrm>
                  <a:off x="6266013" y="321870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5" name="Oval 424">
                  <a:extLst>
                    <a:ext uri="{FF2B5EF4-FFF2-40B4-BE49-F238E27FC236}">
                      <a16:creationId xmlns:a16="http://schemas.microsoft.com/office/drawing/2014/main" id="{A421A158-2120-4C56-9739-F42A880C9B37}"/>
                    </a:ext>
                  </a:extLst>
                </p:cNvPr>
                <p:cNvSpPr/>
                <p:nvPr/>
              </p:nvSpPr>
              <p:spPr bwMode="auto">
                <a:xfrm>
                  <a:off x="6326804" y="3218705"/>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7" name="Oval 426">
                  <a:extLst>
                    <a:ext uri="{FF2B5EF4-FFF2-40B4-BE49-F238E27FC236}">
                      <a16:creationId xmlns:a16="http://schemas.microsoft.com/office/drawing/2014/main" id="{9F251D9D-D0C7-4AC6-AB34-F71624F5200D}"/>
                    </a:ext>
                  </a:extLst>
                </p:cNvPr>
                <p:cNvSpPr/>
                <p:nvPr/>
              </p:nvSpPr>
              <p:spPr bwMode="auto">
                <a:xfrm>
                  <a:off x="6390293" y="321868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pic>
          <p:nvPicPr>
            <p:cNvPr id="537" name="Graphic 536">
              <a:extLst>
                <a:ext uri="{FF2B5EF4-FFF2-40B4-BE49-F238E27FC236}">
                  <a16:creationId xmlns:a16="http://schemas.microsoft.com/office/drawing/2014/main" id="{07F8F521-B46C-48B2-9A23-15CB03F741B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138556" y="5973426"/>
              <a:ext cx="377477" cy="87161"/>
            </a:xfrm>
            <a:prstGeom prst="rect">
              <a:avLst/>
            </a:prstGeom>
          </p:spPr>
        </p:pic>
        <p:pic>
          <p:nvPicPr>
            <p:cNvPr id="541" name="Picture 540" descr="A screen shot of a building&#10;&#10;Description automatically generated">
              <a:extLst>
                <a:ext uri="{FF2B5EF4-FFF2-40B4-BE49-F238E27FC236}">
                  <a16:creationId xmlns:a16="http://schemas.microsoft.com/office/drawing/2014/main" id="{9DCD4C51-5D63-454B-8E08-D48B005E53C1}"/>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144491" y="5856235"/>
              <a:ext cx="164240" cy="65354"/>
            </a:xfrm>
            <a:prstGeom prst="rect">
              <a:avLst/>
            </a:prstGeom>
          </p:spPr>
        </p:pic>
        <p:pic>
          <p:nvPicPr>
            <p:cNvPr id="544" name="Picture 543" descr="Logo&#10;&#10;Description automatically generated">
              <a:extLst>
                <a:ext uri="{FF2B5EF4-FFF2-40B4-BE49-F238E27FC236}">
                  <a16:creationId xmlns:a16="http://schemas.microsoft.com/office/drawing/2014/main" id="{20C827E4-6ACC-402E-A458-EDF5158615BB}"/>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53084" y="6196516"/>
              <a:ext cx="336484" cy="134645"/>
            </a:xfrm>
            <a:prstGeom prst="rect">
              <a:avLst/>
            </a:prstGeom>
          </p:spPr>
        </p:pic>
        <p:pic>
          <p:nvPicPr>
            <p:cNvPr id="546" name="Picture 545" descr="Text&#10;&#10;Description automatically generated">
              <a:extLst>
                <a:ext uri="{FF2B5EF4-FFF2-40B4-BE49-F238E27FC236}">
                  <a16:creationId xmlns:a16="http://schemas.microsoft.com/office/drawing/2014/main" id="{A5D3AB30-FC46-49D0-8C8A-4A3F479874B1}"/>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664" y="5963741"/>
              <a:ext cx="312634" cy="107171"/>
            </a:xfrm>
            <a:prstGeom prst="rect">
              <a:avLst/>
            </a:prstGeom>
          </p:spPr>
        </p:pic>
        <p:pic>
          <p:nvPicPr>
            <p:cNvPr id="549" name="Picture 548" descr="A picture containing logo&#10;&#10;Description automatically generated">
              <a:extLst>
                <a:ext uri="{FF2B5EF4-FFF2-40B4-BE49-F238E27FC236}">
                  <a16:creationId xmlns:a16="http://schemas.microsoft.com/office/drawing/2014/main" id="{09272CDD-FE25-47D9-BE1D-D8C6DDBF34EA}"/>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113163" y="6092396"/>
              <a:ext cx="293497" cy="97832"/>
            </a:xfrm>
            <a:prstGeom prst="rect">
              <a:avLst/>
            </a:prstGeom>
          </p:spPr>
        </p:pic>
        <p:pic>
          <p:nvPicPr>
            <p:cNvPr id="551" name="Picture 550" descr="A picture containing drawing&#10;&#10;Description automatically generated">
              <a:extLst>
                <a:ext uri="{FF2B5EF4-FFF2-40B4-BE49-F238E27FC236}">
                  <a16:creationId xmlns:a16="http://schemas.microsoft.com/office/drawing/2014/main" id="{30CF1B03-C1F6-43C8-8D45-9A6858498799}"/>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362753" y="5864222"/>
              <a:ext cx="393584" cy="69569"/>
            </a:xfrm>
            <a:prstGeom prst="rect">
              <a:avLst/>
            </a:prstGeom>
          </p:spPr>
        </p:pic>
        <p:pic>
          <p:nvPicPr>
            <p:cNvPr id="553" name="Picture 552" descr="A picture containing shape&#10;&#10;Description automatically generated">
              <a:extLst>
                <a:ext uri="{FF2B5EF4-FFF2-40B4-BE49-F238E27FC236}">
                  <a16:creationId xmlns:a16="http://schemas.microsoft.com/office/drawing/2014/main" id="{31AC1AD4-03B7-4778-B330-2B029300836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421280" y="6103832"/>
              <a:ext cx="398705" cy="70366"/>
            </a:xfrm>
            <a:prstGeom prst="rect">
              <a:avLst/>
            </a:prstGeom>
          </p:spPr>
        </p:pic>
      </p:grpSp>
      <p:grpSp>
        <p:nvGrpSpPr>
          <p:cNvPr id="29" name="Group 28">
            <a:extLst>
              <a:ext uri="{FF2B5EF4-FFF2-40B4-BE49-F238E27FC236}">
                <a16:creationId xmlns:a16="http://schemas.microsoft.com/office/drawing/2014/main" id="{6A8D6BDD-44D8-4AB3-A6D5-2887B9D0FD09}"/>
              </a:ext>
            </a:extLst>
          </p:cNvPr>
          <p:cNvGrpSpPr/>
          <p:nvPr/>
        </p:nvGrpSpPr>
        <p:grpSpPr>
          <a:xfrm>
            <a:off x="7013759" y="5671577"/>
            <a:ext cx="1368307" cy="839343"/>
            <a:chOff x="6875994" y="5560875"/>
            <a:chExt cx="1341599" cy="822960"/>
          </a:xfrm>
        </p:grpSpPr>
        <p:sp>
          <p:nvSpPr>
            <p:cNvPr id="313" name="Rectangle 312">
              <a:extLst>
                <a:ext uri="{FF2B5EF4-FFF2-40B4-BE49-F238E27FC236}">
                  <a16:creationId xmlns:a16="http://schemas.microsoft.com/office/drawing/2014/main" id="{A969C518-1890-413A-89BA-D3B9AA7C7290}"/>
                </a:ext>
              </a:extLst>
            </p:cNvPr>
            <p:cNvSpPr/>
            <p:nvPr/>
          </p:nvSpPr>
          <p:spPr>
            <a:xfrm>
              <a:off x="6875994" y="5560875"/>
              <a:ext cx="1341599"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2" name="Rectangle 191">
              <a:extLst>
                <a:ext uri="{FF2B5EF4-FFF2-40B4-BE49-F238E27FC236}">
                  <a16:creationId xmlns:a16="http://schemas.microsoft.com/office/drawing/2014/main" id="{C26786FE-A3FE-412D-BBFE-E4880DCEB481}"/>
                </a:ext>
              </a:extLst>
            </p:cNvPr>
            <p:cNvSpPr/>
            <p:nvPr/>
          </p:nvSpPr>
          <p:spPr>
            <a:xfrm>
              <a:off x="6875994" y="5560875"/>
              <a:ext cx="1341599" cy="369332"/>
            </a:xfrm>
            <a:prstGeom prst="rect">
              <a:avLst/>
            </a:prstGeom>
            <a:solidFill>
              <a:srgbClr val="757575"/>
            </a:solidFill>
            <a:effectLst/>
          </p:spPr>
          <p:txBody>
            <a:bodyPr wrap="square" lIns="74608" tIns="46630" rIns="74608" bIns="46630" anchor="ctr"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sp>
          <p:nvSpPr>
            <p:cNvPr id="316" name="TextBox 315">
              <a:extLst>
                <a:ext uri="{FF2B5EF4-FFF2-40B4-BE49-F238E27FC236}">
                  <a16:creationId xmlns:a16="http://schemas.microsoft.com/office/drawing/2014/main" id="{00F4128B-1FE2-493E-97D2-0CAF09FB0CD3}"/>
                </a:ext>
              </a:extLst>
            </p:cNvPr>
            <p:cNvSpPr txBox="1"/>
            <p:nvPr/>
          </p:nvSpPr>
          <p:spPr>
            <a:xfrm>
              <a:off x="7342396" y="6050719"/>
              <a:ext cx="397101" cy="84767"/>
            </a:xfrm>
            <a:prstGeom prst="rect">
              <a:avLst/>
            </a:prstGeom>
            <a:noFill/>
          </p:spPr>
          <p:txBody>
            <a:bodyPr wrap="square" lIns="0" tIns="0" rIns="0" bIns="0" rtlCol="0">
              <a:spAutoFit/>
            </a:bodyPr>
            <a:lstStyle/>
            <a:p>
              <a:pPr marL="0" marR="0" lvl="0" indent="0" algn="ctr" defTabSz="932634" rtl="0" eaLnBrk="1" fontAlgn="auto" latinLnBrk="0" hangingPunct="1">
                <a:lnSpc>
                  <a:spcPct val="90000"/>
                </a:lnSpc>
                <a:spcBef>
                  <a:spcPts val="0"/>
                </a:spcBef>
                <a:spcAft>
                  <a:spcPts val="600"/>
                </a:spcAft>
                <a:buClrTx/>
                <a:buSzTx/>
                <a:buFontTx/>
                <a:buNone/>
                <a:tabLst/>
                <a:defRPr/>
              </a:pPr>
              <a:r>
                <a:rPr kumimoji="0" lang="en-US" sz="612"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pic>
          <p:nvPicPr>
            <p:cNvPr id="382" name="Picture 381">
              <a:extLst>
                <a:ext uri="{FF2B5EF4-FFF2-40B4-BE49-F238E27FC236}">
                  <a16:creationId xmlns:a16="http://schemas.microsoft.com/office/drawing/2014/main" id="{9DC8FC94-B8D5-4259-90B3-33147EF9F6C5}"/>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750740" y="6020366"/>
              <a:ext cx="147953" cy="147953"/>
            </a:xfrm>
            <a:prstGeom prst="rect">
              <a:avLst/>
            </a:prstGeom>
          </p:spPr>
        </p:pic>
        <p:pic>
          <p:nvPicPr>
            <p:cNvPr id="497" name="Picture 496" descr="A close up of a sign&#10;&#10;Description automatically generated">
              <a:extLst>
                <a:ext uri="{FF2B5EF4-FFF2-40B4-BE49-F238E27FC236}">
                  <a16:creationId xmlns:a16="http://schemas.microsoft.com/office/drawing/2014/main" id="{A4A717E2-3705-4211-9501-3EC0123EFE43}"/>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707877" y="6246892"/>
              <a:ext cx="374560" cy="76155"/>
            </a:xfrm>
            <a:prstGeom prst="rect">
              <a:avLst/>
            </a:prstGeom>
          </p:spPr>
        </p:pic>
        <p:pic>
          <p:nvPicPr>
            <p:cNvPr id="499" name="Picture 498">
              <a:extLst>
                <a:ext uri="{FF2B5EF4-FFF2-40B4-BE49-F238E27FC236}">
                  <a16:creationId xmlns:a16="http://schemas.microsoft.com/office/drawing/2014/main" id="{873F8EC2-A797-49DA-8630-09910E6A208E}"/>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441126" y="6239881"/>
              <a:ext cx="229310" cy="77392"/>
            </a:xfrm>
            <a:prstGeom prst="rect">
              <a:avLst/>
            </a:prstGeom>
          </p:spPr>
        </p:pic>
        <p:pic>
          <p:nvPicPr>
            <p:cNvPr id="501" name="Picture 500">
              <a:extLst>
                <a:ext uri="{FF2B5EF4-FFF2-40B4-BE49-F238E27FC236}">
                  <a16:creationId xmlns:a16="http://schemas.microsoft.com/office/drawing/2014/main" id="{B9448F4F-F75F-48CC-BEA5-31278CF2B7F9}"/>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6933262" y="6248856"/>
              <a:ext cx="496676" cy="83695"/>
            </a:xfrm>
            <a:prstGeom prst="rect">
              <a:avLst/>
            </a:prstGeom>
          </p:spPr>
        </p:pic>
        <p:grpSp>
          <p:nvGrpSpPr>
            <p:cNvPr id="314" name="Group 313">
              <a:extLst>
                <a:ext uri="{FF2B5EF4-FFF2-40B4-BE49-F238E27FC236}">
                  <a16:creationId xmlns:a16="http://schemas.microsoft.com/office/drawing/2014/main" id="{B9085323-B8DC-44EF-AF1B-C18AEEC318D8}"/>
                </a:ext>
              </a:extLst>
            </p:cNvPr>
            <p:cNvGrpSpPr/>
            <p:nvPr/>
          </p:nvGrpSpPr>
          <p:grpSpPr>
            <a:xfrm>
              <a:off x="7980465" y="6107694"/>
              <a:ext cx="160802" cy="36592"/>
              <a:chOff x="6499132" y="3003227"/>
              <a:chExt cx="160841" cy="36601"/>
            </a:xfrm>
          </p:grpSpPr>
          <p:sp>
            <p:nvSpPr>
              <p:cNvPr id="357" name="Oval 356">
                <a:extLst>
                  <a:ext uri="{FF2B5EF4-FFF2-40B4-BE49-F238E27FC236}">
                    <a16:creationId xmlns:a16="http://schemas.microsoft.com/office/drawing/2014/main" id="{05E97349-B49E-4B3B-93AC-7F934F3BC0AA}"/>
                  </a:ext>
                </a:extLst>
              </p:cNvPr>
              <p:cNvSpPr/>
              <p:nvPr/>
            </p:nvSpPr>
            <p:spPr bwMode="auto">
              <a:xfrm>
                <a:off x="6499132" y="300324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7" name="Oval 366">
                <a:extLst>
                  <a:ext uri="{FF2B5EF4-FFF2-40B4-BE49-F238E27FC236}">
                    <a16:creationId xmlns:a16="http://schemas.microsoft.com/office/drawing/2014/main" id="{3FA3FF3D-5CF2-4287-913A-9507E4B05AD8}"/>
                  </a:ext>
                </a:extLst>
              </p:cNvPr>
              <p:cNvSpPr/>
              <p:nvPr/>
            </p:nvSpPr>
            <p:spPr bwMode="auto">
              <a:xfrm>
                <a:off x="6559913" y="300323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1" name="Oval 370">
                <a:extLst>
                  <a:ext uri="{FF2B5EF4-FFF2-40B4-BE49-F238E27FC236}">
                    <a16:creationId xmlns:a16="http://schemas.microsoft.com/office/drawing/2014/main" id="{431EE019-32F9-4AF1-A077-06C542B782D0}"/>
                  </a:ext>
                </a:extLst>
              </p:cNvPr>
              <p:cNvSpPr/>
              <p:nvPr/>
            </p:nvSpPr>
            <p:spPr bwMode="auto">
              <a:xfrm>
                <a:off x="6623388" y="30032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0" name="Picture 19">
              <a:extLst>
                <a:ext uri="{FF2B5EF4-FFF2-40B4-BE49-F238E27FC236}">
                  <a16:creationId xmlns:a16="http://schemas.microsoft.com/office/drawing/2014/main" id="{EED96C50-DBF0-4672-A9D1-492B4E9587E0}"/>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176851" y="6044241"/>
              <a:ext cx="191318" cy="126646"/>
            </a:xfrm>
            <a:prstGeom prst="rect">
              <a:avLst/>
            </a:prstGeom>
          </p:spPr>
        </p:pic>
        <p:pic>
          <p:nvPicPr>
            <p:cNvPr id="27" name="Graphic 26">
              <a:extLst>
                <a:ext uri="{FF2B5EF4-FFF2-40B4-BE49-F238E27FC236}">
                  <a16:creationId xmlns:a16="http://schemas.microsoft.com/office/drawing/2014/main" id="{35FE0229-76DF-4D64-A912-F424B03CDFF2}"/>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933119" y="6020366"/>
              <a:ext cx="183196" cy="183196"/>
            </a:xfrm>
            <a:prstGeom prst="rect">
              <a:avLst/>
            </a:prstGeom>
          </p:spPr>
        </p:pic>
      </p:grpSp>
      <p:grpSp>
        <p:nvGrpSpPr>
          <p:cNvPr id="493" name="Group 492">
            <a:extLst>
              <a:ext uri="{FF2B5EF4-FFF2-40B4-BE49-F238E27FC236}">
                <a16:creationId xmlns:a16="http://schemas.microsoft.com/office/drawing/2014/main" id="{047AC298-7F0E-403E-AE6B-EF1D0634723D}"/>
              </a:ext>
            </a:extLst>
          </p:cNvPr>
          <p:cNvGrpSpPr/>
          <p:nvPr/>
        </p:nvGrpSpPr>
        <p:grpSpPr>
          <a:xfrm>
            <a:off x="8420011" y="5671577"/>
            <a:ext cx="691573" cy="839343"/>
            <a:chOff x="7690899" y="5659520"/>
            <a:chExt cx="678074" cy="822960"/>
          </a:xfrm>
        </p:grpSpPr>
        <p:sp>
          <p:nvSpPr>
            <p:cNvPr id="380" name="Rectangle 379">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B40D07B-0291-4471-B506-78BC2CF94360}"/>
                </a:ext>
              </a:extLst>
            </p:cNvPr>
            <p:cNvSpPr/>
            <p:nvPr/>
          </p:nvSpPr>
          <p:spPr>
            <a:xfrm>
              <a:off x="7695913" y="5659520"/>
              <a:ext cx="673060"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9E929586-B98A-4639-AC39-A2D75BB193BF}"/>
                </a:ext>
              </a:extLst>
            </p:cNvPr>
            <p:cNvGrpSpPr/>
            <p:nvPr/>
          </p:nvGrpSpPr>
          <p:grpSpPr>
            <a:xfrm>
              <a:off x="8193265" y="6142886"/>
              <a:ext cx="88256" cy="110322"/>
              <a:chOff x="9444077" y="2885171"/>
              <a:chExt cx="107950" cy="134939"/>
            </a:xfrm>
            <a:solidFill>
              <a:schemeClr val="tx1"/>
            </a:solidFill>
          </p:grpSpPr>
          <p:sp>
            <p:nvSpPr>
              <p:cNvPr id="262" name="Freeform 26">
                <a:extLst>
                  <a:ext uri="{FF2B5EF4-FFF2-40B4-BE49-F238E27FC236}">
                    <a16:creationId xmlns:a16="http://schemas.microsoft.com/office/drawing/2014/main" id="{925BE245-FF84-4048-8E1B-8FDB13DFF74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27">
                <a:extLst>
                  <a:ext uri="{FF2B5EF4-FFF2-40B4-BE49-F238E27FC236}">
                    <a16:creationId xmlns:a16="http://schemas.microsoft.com/office/drawing/2014/main" id="{434B4017-EA0A-45ED-AE69-3A3EB712A1F7}"/>
                  </a:ext>
                </a:extLst>
              </p:cNvPr>
              <p:cNvSpPr>
                <a:spLocks/>
              </p:cNvSpPr>
              <p:nvPr/>
            </p:nvSpPr>
            <p:spPr bwMode="auto">
              <a:xfrm>
                <a:off x="9444077" y="2916922"/>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0" name="Group 30">
              <a:extLst>
                <a:ext uri="{FF2B5EF4-FFF2-40B4-BE49-F238E27FC236}">
                  <a16:creationId xmlns:a16="http://schemas.microsoft.com/office/drawing/2014/main" id="{3BC4DFDF-2E43-4C52-B5CA-161F54CD3FCA}"/>
                </a:ext>
              </a:extLst>
            </p:cNvPr>
            <p:cNvGrpSpPr>
              <a:grpSpLocks noChangeAspect="1"/>
            </p:cNvGrpSpPr>
            <p:nvPr/>
          </p:nvGrpSpPr>
          <p:grpSpPr bwMode="auto">
            <a:xfrm>
              <a:off x="8007594" y="6135713"/>
              <a:ext cx="120431" cy="124658"/>
              <a:chOff x="5049" y="1841"/>
              <a:chExt cx="57" cy="59"/>
            </a:xfrm>
            <a:solidFill>
              <a:srgbClr val="00B050"/>
            </a:solidFill>
          </p:grpSpPr>
          <p:sp>
            <p:nvSpPr>
              <p:cNvPr id="254" name="Freeform 31">
                <a:extLst>
                  <a:ext uri="{FF2B5EF4-FFF2-40B4-BE49-F238E27FC236}">
                    <a16:creationId xmlns:a16="http://schemas.microsoft.com/office/drawing/2014/main" id="{37A48809-1AB2-4562-99BC-6C66F0FF228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32">
                <a:extLst>
                  <a:ext uri="{FF2B5EF4-FFF2-40B4-BE49-F238E27FC236}">
                    <a16:creationId xmlns:a16="http://schemas.microsoft.com/office/drawing/2014/main" id="{507ED413-8AD6-417A-A8B7-D8D10B401D5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33">
                <a:extLst>
                  <a:ext uri="{FF2B5EF4-FFF2-40B4-BE49-F238E27FC236}">
                    <a16:creationId xmlns:a16="http://schemas.microsoft.com/office/drawing/2014/main" id="{1811CFAE-4E50-448F-8AE2-07A4D322908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34">
                <a:extLst>
                  <a:ext uri="{FF2B5EF4-FFF2-40B4-BE49-F238E27FC236}">
                    <a16:creationId xmlns:a16="http://schemas.microsoft.com/office/drawing/2014/main" id="{6AB5B6EF-7D84-4BEA-ADC8-4A2F7825DAD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35">
                <a:extLst>
                  <a:ext uri="{FF2B5EF4-FFF2-40B4-BE49-F238E27FC236}">
                    <a16:creationId xmlns:a16="http://schemas.microsoft.com/office/drawing/2014/main" id="{BAE0BB80-137E-45C9-B34F-A8F59C89273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36">
                <a:extLst>
                  <a:ext uri="{FF2B5EF4-FFF2-40B4-BE49-F238E27FC236}">
                    <a16:creationId xmlns:a16="http://schemas.microsoft.com/office/drawing/2014/main" id="{2EEF14F1-BE1B-4CF4-8AFE-6683E06DCF1F}"/>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37">
                <a:extLst>
                  <a:ext uri="{FF2B5EF4-FFF2-40B4-BE49-F238E27FC236}">
                    <a16:creationId xmlns:a16="http://schemas.microsoft.com/office/drawing/2014/main" id="{C79E5A16-285E-4DA3-9D98-2A2C07888EA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8">
                <a:extLst>
                  <a:ext uri="{FF2B5EF4-FFF2-40B4-BE49-F238E27FC236}">
                    <a16:creationId xmlns:a16="http://schemas.microsoft.com/office/drawing/2014/main" id="{43216AAB-E03A-468E-BB72-7B346FDF1A3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7" name="Rectangle 246">
              <a:extLst>
                <a:ext uri="{FF2B5EF4-FFF2-40B4-BE49-F238E27FC236}">
                  <a16:creationId xmlns:a16="http://schemas.microsoft.com/office/drawing/2014/main" id="{9F7374E7-32CB-45CE-8F83-CC99B0316951}"/>
                </a:ext>
              </a:extLst>
            </p:cNvPr>
            <p:cNvSpPr/>
            <p:nvPr/>
          </p:nvSpPr>
          <p:spPr>
            <a:xfrm>
              <a:off x="7690899" y="5659520"/>
              <a:ext cx="678073" cy="369332"/>
            </a:xfrm>
            <a:prstGeom prst="rect">
              <a:avLst/>
            </a:prstGeom>
            <a:solidFill>
              <a:srgbClr val="757575"/>
            </a:solidFill>
            <a:effectLst/>
          </p:spPr>
          <p:txBody>
            <a:bodyPr wrap="square" lIns="74608" tIns="46630" rIns="74608" bIns="46630" anchor="ctr"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18"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18"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pic>
          <p:nvPicPr>
            <p:cNvPr id="377" name="Picture 376" descr="A picture containing building&#10;&#10;Description automatically generated">
              <a:extLst>
                <a:ext uri="{FF2B5EF4-FFF2-40B4-BE49-F238E27FC236}">
                  <a16:creationId xmlns:a16="http://schemas.microsoft.com/office/drawing/2014/main" id="{58D6E418-B75F-471F-A591-F74B20BA69EE}"/>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810617" y="6132178"/>
              <a:ext cx="131729" cy="131729"/>
            </a:xfrm>
            <a:prstGeom prst="rect">
              <a:avLst/>
            </a:prstGeom>
          </p:spPr>
        </p:pic>
        <p:grpSp>
          <p:nvGrpSpPr>
            <p:cNvPr id="395" name="Group 394">
              <a:extLst>
                <a:ext uri="{FF2B5EF4-FFF2-40B4-BE49-F238E27FC236}">
                  <a16:creationId xmlns:a16="http://schemas.microsoft.com/office/drawing/2014/main" id="{47649809-915C-4423-8D5E-97962771AEFC}"/>
                </a:ext>
              </a:extLst>
            </p:cNvPr>
            <p:cNvGrpSpPr/>
            <p:nvPr/>
          </p:nvGrpSpPr>
          <p:grpSpPr>
            <a:xfrm>
              <a:off x="7968497" y="6362005"/>
              <a:ext cx="160827" cy="36608"/>
              <a:chOff x="6782828" y="3049942"/>
              <a:chExt cx="160866" cy="36617"/>
            </a:xfrm>
          </p:grpSpPr>
          <p:sp>
            <p:nvSpPr>
              <p:cNvPr id="397" name="Oval 396">
                <a:extLst>
                  <a:ext uri="{FF2B5EF4-FFF2-40B4-BE49-F238E27FC236}">
                    <a16:creationId xmlns:a16="http://schemas.microsoft.com/office/drawing/2014/main" id="{8B4543F4-FAA2-4029-93BE-5F965970AFF3}"/>
                  </a:ext>
                </a:extLst>
              </p:cNvPr>
              <p:cNvSpPr/>
              <p:nvPr/>
            </p:nvSpPr>
            <p:spPr bwMode="auto">
              <a:xfrm>
                <a:off x="6782828" y="304997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8" name="Oval 397">
                <a:extLst>
                  <a:ext uri="{FF2B5EF4-FFF2-40B4-BE49-F238E27FC236}">
                    <a16:creationId xmlns:a16="http://schemas.microsoft.com/office/drawing/2014/main" id="{1E7CA30D-7E4D-42CC-82C0-A81A6CFD72DF}"/>
                  </a:ext>
                </a:extLst>
              </p:cNvPr>
              <p:cNvSpPr/>
              <p:nvPr/>
            </p:nvSpPr>
            <p:spPr bwMode="auto">
              <a:xfrm>
                <a:off x="6843634" y="304994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04" name="Oval 403">
                <a:extLst>
                  <a:ext uri="{FF2B5EF4-FFF2-40B4-BE49-F238E27FC236}">
                    <a16:creationId xmlns:a16="http://schemas.microsoft.com/office/drawing/2014/main" id="{804A7674-FB47-49EE-8AFA-9C8CDFAE35F9}"/>
                  </a:ext>
                </a:extLst>
              </p:cNvPr>
              <p:cNvSpPr/>
              <p:nvPr/>
            </p:nvSpPr>
            <p:spPr bwMode="auto">
              <a:xfrm>
                <a:off x="6907109" y="304996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531" name="Group 530">
            <a:extLst>
              <a:ext uri="{FF2B5EF4-FFF2-40B4-BE49-F238E27FC236}">
                <a16:creationId xmlns:a16="http://schemas.microsoft.com/office/drawing/2014/main" id="{5452D625-C2C5-4BC4-B3FB-B9EBF32A061A}"/>
              </a:ext>
            </a:extLst>
          </p:cNvPr>
          <p:cNvGrpSpPr/>
          <p:nvPr/>
        </p:nvGrpSpPr>
        <p:grpSpPr>
          <a:xfrm>
            <a:off x="9149530" y="5671577"/>
            <a:ext cx="1765897" cy="839343"/>
            <a:chOff x="8425142" y="5659520"/>
            <a:chExt cx="1731429" cy="822960"/>
          </a:xfrm>
        </p:grpSpPr>
        <p:sp>
          <p:nvSpPr>
            <p:cNvPr id="381" name="Rectangle 380">
              <a:extLst>
                <a:ext uri="{FF2B5EF4-FFF2-40B4-BE49-F238E27FC236}">
                  <a16:creationId xmlns:a16="http://schemas.microsoft.com/office/drawing/2014/main" id="{58FC0170-5D3F-4868-9120-FF05FB03CDD2}"/>
                </a:ext>
              </a:extLst>
            </p:cNvPr>
            <p:cNvSpPr/>
            <p:nvPr/>
          </p:nvSpPr>
          <p:spPr>
            <a:xfrm>
              <a:off x="8428484" y="5659520"/>
              <a:ext cx="172808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7DDFE38F-C76E-48A9-9416-EA300F411BC3}"/>
                </a:ext>
              </a:extLst>
            </p:cNvPr>
            <p:cNvGrpSpPr/>
            <p:nvPr/>
          </p:nvGrpSpPr>
          <p:grpSpPr>
            <a:xfrm>
              <a:off x="8516514" y="5952670"/>
              <a:ext cx="701193" cy="217880"/>
              <a:chOff x="8520889" y="5965471"/>
              <a:chExt cx="701193" cy="217880"/>
            </a:xfrm>
          </p:grpSpPr>
          <p:pic>
            <p:nvPicPr>
              <p:cNvPr id="178" name="Picture 177">
                <a:extLst>
                  <a:ext uri="{FF2B5EF4-FFF2-40B4-BE49-F238E27FC236}">
                    <a16:creationId xmlns:a16="http://schemas.microsoft.com/office/drawing/2014/main" id="{BE62C6C7-C129-4033-AE4C-8B9DDE743971}"/>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520889" y="6011088"/>
                <a:ext cx="93267" cy="121670"/>
              </a:xfrm>
              <a:prstGeom prst="rect">
                <a:avLst/>
              </a:prstGeom>
              <a:solidFill>
                <a:schemeClr val="bg1"/>
              </a:solidFill>
            </p:spPr>
          </p:pic>
          <p:sp>
            <p:nvSpPr>
              <p:cNvPr id="179" name="Rectangle 178">
                <a:extLst>
                  <a:ext uri="{FF2B5EF4-FFF2-40B4-BE49-F238E27FC236}">
                    <a16:creationId xmlns:a16="http://schemas.microsoft.com/office/drawing/2014/main" id="{464D6885-658B-411E-88C1-37B7DC07AC42}"/>
                  </a:ext>
                </a:extLst>
              </p:cNvPr>
              <p:cNvSpPr/>
              <p:nvPr/>
            </p:nvSpPr>
            <p:spPr>
              <a:xfrm>
                <a:off x="8550103" y="5965471"/>
                <a:ext cx="671979" cy="217880"/>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grpSp>
        <p:pic>
          <p:nvPicPr>
            <p:cNvPr id="181" name="Picture 180">
              <a:extLst>
                <a:ext uri="{FF2B5EF4-FFF2-40B4-BE49-F238E27FC236}">
                  <a16:creationId xmlns:a16="http://schemas.microsoft.com/office/drawing/2014/main" id="{7F841F86-2363-465E-9874-5CB50264C469}"/>
                </a:ext>
              </a:extLst>
            </p:cNvPr>
            <p:cNvPicPr>
              <a:picLocks noChangeAspect="1"/>
            </p:cNvPicPr>
            <p:nvPr/>
          </p:nvPicPr>
          <p:blipFill rotWithShape="1">
            <a:blip r:embed="rId56">
              <a:extLst>
                <a:ext uri="{28A0092B-C50C-407E-A947-70E740481C1C}">
                  <a14:useLocalDpi xmlns:a14="http://schemas.microsoft.com/office/drawing/2010/main" val="0"/>
                </a:ext>
              </a:extLst>
            </a:blip>
            <a:srcRect/>
            <a:stretch/>
          </p:blipFill>
          <p:spPr>
            <a:xfrm>
              <a:off x="9171639" y="6001348"/>
              <a:ext cx="88630" cy="118088"/>
            </a:xfrm>
            <a:prstGeom prst="rect">
              <a:avLst/>
            </a:prstGeom>
          </p:spPr>
        </p:pic>
        <p:pic>
          <p:nvPicPr>
            <p:cNvPr id="198" name="Picture 197">
              <a:extLst>
                <a:ext uri="{FF2B5EF4-FFF2-40B4-BE49-F238E27FC236}">
                  <a16:creationId xmlns:a16="http://schemas.microsoft.com/office/drawing/2014/main" id="{6C1FC697-9027-42E1-9EC8-257BCF3FF5B9}"/>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9492000" y="6257098"/>
              <a:ext cx="331316" cy="83644"/>
            </a:xfrm>
            <a:prstGeom prst="rect">
              <a:avLst/>
            </a:prstGeom>
          </p:spPr>
        </p:pic>
        <p:pic>
          <p:nvPicPr>
            <p:cNvPr id="203" name="Picture 202">
              <a:extLst>
                <a:ext uri="{FF2B5EF4-FFF2-40B4-BE49-F238E27FC236}">
                  <a16:creationId xmlns:a16="http://schemas.microsoft.com/office/drawing/2014/main" id="{B2DD66EA-E12F-42EB-8388-3C1A50F67692}"/>
                </a:ext>
              </a:extLst>
            </p:cNvPr>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753846" y="5998565"/>
              <a:ext cx="122824" cy="122820"/>
            </a:xfrm>
            <a:prstGeom prst="rect">
              <a:avLst/>
            </a:prstGeom>
          </p:spPr>
        </p:pic>
        <p:pic>
          <p:nvPicPr>
            <p:cNvPr id="204" name="Picture 203">
              <a:extLst>
                <a:ext uri="{FF2B5EF4-FFF2-40B4-BE49-F238E27FC236}">
                  <a16:creationId xmlns:a16="http://schemas.microsoft.com/office/drawing/2014/main" id="{C33517AC-EC54-4D38-BD96-85C97396CA14}"/>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518250" y="5994158"/>
              <a:ext cx="192148" cy="134568"/>
            </a:xfrm>
            <a:prstGeom prst="rect">
              <a:avLst/>
            </a:prstGeom>
          </p:spPr>
        </p:pic>
        <p:pic>
          <p:nvPicPr>
            <p:cNvPr id="205" name="Picture 204">
              <a:extLst>
                <a:ext uri="{FF2B5EF4-FFF2-40B4-BE49-F238E27FC236}">
                  <a16:creationId xmlns:a16="http://schemas.microsoft.com/office/drawing/2014/main" id="{88DB8BDD-63D6-44F7-83E2-FB29F66C7E66}"/>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326936" y="5990578"/>
              <a:ext cx="135952" cy="135952"/>
            </a:xfrm>
            <a:prstGeom prst="rect">
              <a:avLst/>
            </a:prstGeom>
          </p:spPr>
        </p:pic>
        <p:pic>
          <p:nvPicPr>
            <p:cNvPr id="206" name="Picture 205">
              <a:extLst>
                <a:ext uri="{FF2B5EF4-FFF2-40B4-BE49-F238E27FC236}">
                  <a16:creationId xmlns:a16="http://schemas.microsoft.com/office/drawing/2014/main" id="{19FB85D3-9558-46EE-87F5-9CCECD479EEC}"/>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8846158" y="6220016"/>
              <a:ext cx="159900" cy="157808"/>
            </a:xfrm>
            <a:prstGeom prst="rect">
              <a:avLst/>
            </a:prstGeom>
          </p:spPr>
        </p:pic>
        <p:pic>
          <p:nvPicPr>
            <p:cNvPr id="209" name="Picture 208">
              <a:extLst>
                <a:ext uri="{FF2B5EF4-FFF2-40B4-BE49-F238E27FC236}">
                  <a16:creationId xmlns:a16="http://schemas.microsoft.com/office/drawing/2014/main" id="{6BECA711-BA14-4FCE-970C-54A2900F9F46}"/>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938741" y="6004798"/>
              <a:ext cx="122976" cy="114298"/>
            </a:xfrm>
            <a:prstGeom prst="rect">
              <a:avLst/>
            </a:prstGeom>
          </p:spPr>
        </p:pic>
        <p:pic>
          <p:nvPicPr>
            <p:cNvPr id="210" name="Picture 209">
              <a:extLst>
                <a:ext uri="{FF2B5EF4-FFF2-40B4-BE49-F238E27FC236}">
                  <a16:creationId xmlns:a16="http://schemas.microsoft.com/office/drawing/2014/main" id="{CDCEF5BD-09E6-4C53-922E-99ECF1EE2E76}"/>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058142" y="6230764"/>
              <a:ext cx="136314" cy="136312"/>
            </a:xfrm>
            <a:prstGeom prst="rect">
              <a:avLst/>
            </a:prstGeom>
          </p:spPr>
        </p:pic>
        <p:pic>
          <p:nvPicPr>
            <p:cNvPr id="211" name="Picture 210">
              <a:extLst>
                <a:ext uri="{FF2B5EF4-FFF2-40B4-BE49-F238E27FC236}">
                  <a16:creationId xmlns:a16="http://schemas.microsoft.com/office/drawing/2014/main" id="{0012F34F-B24D-4BC6-9F68-BF98E4792616}"/>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9240418" y="6191427"/>
              <a:ext cx="205620" cy="214986"/>
            </a:xfrm>
            <a:prstGeom prst="rect">
              <a:avLst/>
            </a:prstGeom>
          </p:spPr>
        </p:pic>
        <p:sp>
          <p:nvSpPr>
            <p:cNvPr id="201" name="Rectangle 200">
              <a:extLst>
                <a:ext uri="{FF2B5EF4-FFF2-40B4-BE49-F238E27FC236}">
                  <a16:creationId xmlns:a16="http://schemas.microsoft.com/office/drawing/2014/main" id="{0E406F8B-9167-4C0F-B042-9AC80E7AA043}"/>
                </a:ext>
              </a:extLst>
            </p:cNvPr>
            <p:cNvSpPr/>
            <p:nvPr/>
          </p:nvSpPr>
          <p:spPr>
            <a:xfrm>
              <a:off x="8425142" y="5659520"/>
              <a:ext cx="1731190" cy="230832"/>
            </a:xfrm>
            <a:prstGeom prst="rect">
              <a:avLst/>
            </a:prstGeom>
            <a:solidFill>
              <a:srgbClr val="757575"/>
            </a:solidFill>
            <a:effectLst/>
          </p:spPr>
          <p:txBody>
            <a:bodyPr wrap="square" lIns="74608" tIns="46630" rIns="74608" bIns="46630" anchor="ctr"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pic>
          <p:nvPicPr>
            <p:cNvPr id="197" name="Picture 196">
              <a:extLst>
                <a:ext uri="{FF2B5EF4-FFF2-40B4-BE49-F238E27FC236}">
                  <a16:creationId xmlns:a16="http://schemas.microsoft.com/office/drawing/2014/main" id="{AC5A185C-FF84-4DC9-8DDE-0D5989C9D1EF}"/>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8514289" y="6220838"/>
              <a:ext cx="289726" cy="134110"/>
            </a:xfrm>
            <a:prstGeom prst="rect">
              <a:avLst/>
            </a:prstGeom>
          </p:spPr>
        </p:pic>
        <p:grpSp>
          <p:nvGrpSpPr>
            <p:cNvPr id="406" name="Group 405">
              <a:extLst>
                <a:ext uri="{FF2B5EF4-FFF2-40B4-BE49-F238E27FC236}">
                  <a16:creationId xmlns:a16="http://schemas.microsoft.com/office/drawing/2014/main" id="{85BE141B-774A-4E38-A3E5-FF5C7D0B7819}"/>
                </a:ext>
              </a:extLst>
            </p:cNvPr>
            <p:cNvGrpSpPr/>
            <p:nvPr/>
          </p:nvGrpSpPr>
          <p:grpSpPr>
            <a:xfrm>
              <a:off x="9887484" y="6272843"/>
              <a:ext cx="160808" cy="36603"/>
              <a:chOff x="6508519" y="3147797"/>
              <a:chExt cx="160847" cy="36612"/>
            </a:xfrm>
          </p:grpSpPr>
          <p:sp>
            <p:nvSpPr>
              <p:cNvPr id="409" name="Oval 408">
                <a:extLst>
                  <a:ext uri="{FF2B5EF4-FFF2-40B4-BE49-F238E27FC236}">
                    <a16:creationId xmlns:a16="http://schemas.microsoft.com/office/drawing/2014/main" id="{22149A65-E9FA-45DE-8202-26BEE404C287}"/>
                  </a:ext>
                </a:extLst>
              </p:cNvPr>
              <p:cNvSpPr/>
              <p:nvPr/>
            </p:nvSpPr>
            <p:spPr bwMode="auto">
              <a:xfrm>
                <a:off x="6508519" y="314779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2" name="Oval 411">
                <a:extLst>
                  <a:ext uri="{FF2B5EF4-FFF2-40B4-BE49-F238E27FC236}">
                    <a16:creationId xmlns:a16="http://schemas.microsoft.com/office/drawing/2014/main" id="{3D8BEEF6-FCEF-46A2-9616-D71ADA21336E}"/>
                  </a:ext>
                </a:extLst>
              </p:cNvPr>
              <p:cNvSpPr/>
              <p:nvPr/>
            </p:nvSpPr>
            <p:spPr bwMode="auto">
              <a:xfrm>
                <a:off x="6569306" y="314782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3" name="Oval 412">
                <a:extLst>
                  <a:ext uri="{FF2B5EF4-FFF2-40B4-BE49-F238E27FC236}">
                    <a16:creationId xmlns:a16="http://schemas.microsoft.com/office/drawing/2014/main" id="{5DD60764-C4B1-4770-9A24-366206ADD2DB}"/>
                  </a:ext>
                </a:extLst>
              </p:cNvPr>
              <p:cNvSpPr/>
              <p:nvPr/>
            </p:nvSpPr>
            <p:spPr bwMode="auto">
              <a:xfrm>
                <a:off x="6632781" y="3147818"/>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488" name="Group 487">
            <a:extLst>
              <a:ext uri="{FF2B5EF4-FFF2-40B4-BE49-F238E27FC236}">
                <a16:creationId xmlns:a16="http://schemas.microsoft.com/office/drawing/2014/main" id="{EC7261BA-99E8-46B3-8EE2-1E37B74EA251}"/>
              </a:ext>
            </a:extLst>
          </p:cNvPr>
          <p:cNvGrpSpPr/>
          <p:nvPr/>
        </p:nvGrpSpPr>
        <p:grpSpPr>
          <a:xfrm>
            <a:off x="10953374" y="5671577"/>
            <a:ext cx="1368020" cy="839343"/>
            <a:chOff x="10577581" y="5659520"/>
            <a:chExt cx="1341318" cy="822960"/>
          </a:xfrm>
        </p:grpSpPr>
        <p:sp>
          <p:nvSpPr>
            <p:cNvPr id="510" name="Rectangle 509">
              <a:extLst>
                <a:ext uri="{FF2B5EF4-FFF2-40B4-BE49-F238E27FC236}">
                  <a16:creationId xmlns:a16="http://schemas.microsoft.com/office/drawing/2014/main" id="{F8C5648C-06FC-4417-9EF8-20DC21895B61}"/>
                </a:ext>
              </a:extLst>
            </p:cNvPr>
            <p:cNvSpPr/>
            <p:nvPr/>
          </p:nvSpPr>
          <p:spPr>
            <a:xfrm>
              <a:off x="10578085" y="5659520"/>
              <a:ext cx="134081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39" name="Picture 238">
              <a:hlinkClick r:id="rId66"/>
              <a:extLst>
                <a:ext uri="{FF2B5EF4-FFF2-40B4-BE49-F238E27FC236}">
                  <a16:creationId xmlns:a16="http://schemas.microsoft.com/office/drawing/2014/main" id="{A3092089-F0D5-4738-B36A-3E115D2A4949}"/>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1443913" y="5964619"/>
              <a:ext cx="246873" cy="185977"/>
            </a:xfrm>
            <a:prstGeom prst="rect">
              <a:avLst/>
            </a:prstGeom>
          </p:spPr>
        </p:pic>
        <p:pic>
          <p:nvPicPr>
            <p:cNvPr id="241" name="Picture 240">
              <a:extLst>
                <a:ext uri="{FF2B5EF4-FFF2-40B4-BE49-F238E27FC236}">
                  <a16:creationId xmlns:a16="http://schemas.microsoft.com/office/drawing/2014/main" id="{AC26BC4C-E20B-49A3-BD30-969D24DFC6E2}"/>
                </a:ext>
              </a:extLst>
            </p:cNvPr>
            <p:cNvPicPr>
              <a:picLocks noChangeAspect="1"/>
            </p:cNvPicPr>
            <p:nvPr/>
          </p:nvPicPr>
          <p:blipFill rotWithShape="1">
            <a:blip r:embed="rId68">
              <a:extLst>
                <a:ext uri="{28A0092B-C50C-407E-A947-70E740481C1C}">
                  <a14:useLocalDpi xmlns:a14="http://schemas.microsoft.com/office/drawing/2010/main" val="0"/>
                </a:ext>
              </a:extLst>
            </a:blip>
            <a:srcRect/>
            <a:stretch/>
          </p:blipFill>
          <p:spPr>
            <a:xfrm>
              <a:off x="10824743" y="5947964"/>
              <a:ext cx="206121" cy="222200"/>
            </a:xfrm>
            <a:prstGeom prst="rect">
              <a:avLst/>
            </a:prstGeom>
          </p:spPr>
        </p:pic>
        <p:pic>
          <p:nvPicPr>
            <p:cNvPr id="242" name="Picture 241">
              <a:extLst>
                <a:ext uri="{FF2B5EF4-FFF2-40B4-BE49-F238E27FC236}">
                  <a16:creationId xmlns:a16="http://schemas.microsoft.com/office/drawing/2014/main" id="{128A4568-0359-4BF8-B702-DD79C93FE288}"/>
                </a:ext>
              </a:extLst>
            </p:cNvPr>
            <p:cNvPicPr>
              <a:picLocks noChangeAspect="1"/>
            </p:cNvPicPr>
            <p:nvPr/>
          </p:nvPicPr>
          <p:blipFill rotWithShape="1">
            <a:blip r:embed="rId69">
              <a:extLst>
                <a:ext uri="{28A0092B-C50C-407E-A947-70E740481C1C}">
                  <a14:useLocalDpi xmlns:a14="http://schemas.microsoft.com/office/drawing/2010/main" val="0"/>
                </a:ext>
              </a:extLst>
            </a:blip>
            <a:srcRect/>
            <a:stretch/>
          </p:blipFill>
          <p:spPr>
            <a:xfrm>
              <a:off x="10616285" y="5949430"/>
              <a:ext cx="205755" cy="222199"/>
            </a:xfrm>
            <a:prstGeom prst="rect">
              <a:avLst/>
            </a:prstGeom>
          </p:spPr>
        </p:pic>
        <p:pic>
          <p:nvPicPr>
            <p:cNvPr id="243" name="Picture 242">
              <a:extLst>
                <a:ext uri="{FF2B5EF4-FFF2-40B4-BE49-F238E27FC236}">
                  <a16:creationId xmlns:a16="http://schemas.microsoft.com/office/drawing/2014/main" id="{9193B668-F96D-4565-B49A-757AE07649EE}"/>
                </a:ext>
              </a:extLst>
            </p:cNvPr>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1033567" y="5950391"/>
              <a:ext cx="202716" cy="222200"/>
            </a:xfrm>
            <a:prstGeom prst="rect">
              <a:avLst/>
            </a:prstGeom>
          </p:spPr>
        </p:pic>
        <p:pic>
          <p:nvPicPr>
            <p:cNvPr id="244" name="Picture 243">
              <a:extLst>
                <a:ext uri="{FF2B5EF4-FFF2-40B4-BE49-F238E27FC236}">
                  <a16:creationId xmlns:a16="http://schemas.microsoft.com/office/drawing/2014/main" id="{12BAD123-B134-4CA9-83AA-70D87159376C}"/>
                </a:ext>
              </a:extLst>
            </p:cNvPr>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1238986" y="5948875"/>
              <a:ext cx="202224" cy="222200"/>
            </a:xfrm>
            <a:prstGeom prst="rect">
              <a:avLst/>
            </a:prstGeom>
          </p:spPr>
        </p:pic>
        <p:grpSp>
          <p:nvGrpSpPr>
            <p:cNvPr id="234" name="Group 233">
              <a:extLst>
                <a:ext uri="{FF2B5EF4-FFF2-40B4-BE49-F238E27FC236}">
                  <a16:creationId xmlns:a16="http://schemas.microsoft.com/office/drawing/2014/main" id="{7FC31C7D-C372-4ED4-ADCC-1D61748E5804}"/>
                </a:ext>
              </a:extLst>
            </p:cNvPr>
            <p:cNvGrpSpPr/>
            <p:nvPr/>
          </p:nvGrpSpPr>
          <p:grpSpPr>
            <a:xfrm>
              <a:off x="11696696" y="6335975"/>
              <a:ext cx="160817" cy="36587"/>
              <a:chOff x="6673899" y="3052616"/>
              <a:chExt cx="160856" cy="36596"/>
            </a:xfrm>
          </p:grpSpPr>
          <p:sp>
            <p:nvSpPr>
              <p:cNvPr id="236" name="Oval 235">
                <a:extLst>
                  <a:ext uri="{FF2B5EF4-FFF2-40B4-BE49-F238E27FC236}">
                    <a16:creationId xmlns:a16="http://schemas.microsoft.com/office/drawing/2014/main" id="{5414DD31-1B94-4D71-823A-68C741F69E27}"/>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7" name="Oval 236">
                <a:extLst>
                  <a:ext uri="{FF2B5EF4-FFF2-40B4-BE49-F238E27FC236}">
                    <a16:creationId xmlns:a16="http://schemas.microsoft.com/office/drawing/2014/main" id="{168DD421-CEA7-479B-9140-C5332C219E26}"/>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193B36C8-CEF3-4967-A111-9AB4EE547508}"/>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35" name="Picture 234">
              <a:hlinkClick r:id="rId72"/>
              <a:extLst>
                <a:ext uri="{FF2B5EF4-FFF2-40B4-BE49-F238E27FC236}">
                  <a16:creationId xmlns:a16="http://schemas.microsoft.com/office/drawing/2014/main" id="{D51E41E1-DC16-41B8-AF8D-CB48C2014249}"/>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1693487" y="5984361"/>
              <a:ext cx="147777" cy="147776"/>
            </a:xfrm>
            <a:prstGeom prst="rect">
              <a:avLst/>
            </a:prstGeom>
          </p:spPr>
        </p:pic>
        <p:sp>
          <p:nvSpPr>
            <p:cNvPr id="217" name="Rectangle 216">
              <a:extLst>
                <a:ext uri="{FF2B5EF4-FFF2-40B4-BE49-F238E27FC236}">
                  <a16:creationId xmlns:a16="http://schemas.microsoft.com/office/drawing/2014/main" id="{FBBD20FB-BA7A-41BE-9162-77BB2B71A76E}"/>
                </a:ext>
              </a:extLst>
            </p:cNvPr>
            <p:cNvSpPr/>
            <p:nvPr/>
          </p:nvSpPr>
          <p:spPr>
            <a:xfrm>
              <a:off x="10577581" y="5659520"/>
              <a:ext cx="1340814" cy="230832"/>
            </a:xfrm>
            <a:prstGeom prst="rect">
              <a:avLst/>
            </a:prstGeom>
            <a:solidFill>
              <a:srgbClr val="757575"/>
            </a:solidFill>
            <a:effectLst/>
          </p:spPr>
          <p:txBody>
            <a:bodyPr wrap="square" lIns="74608" tIns="46630" rIns="74608" bIns="46630" anchor="ctr"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a:t>
              </a:r>
            </a:p>
          </p:txBody>
        </p:sp>
        <p:pic>
          <p:nvPicPr>
            <p:cNvPr id="524" name="Picture 523">
              <a:extLst>
                <a:ext uri="{FF2B5EF4-FFF2-40B4-BE49-F238E27FC236}">
                  <a16:creationId xmlns:a16="http://schemas.microsoft.com/office/drawing/2014/main" id="{F2CA9F76-E339-4D2C-842A-158066AED336}"/>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972677" y="6273776"/>
              <a:ext cx="216755" cy="146133"/>
            </a:xfrm>
            <a:prstGeom prst="rect">
              <a:avLst/>
            </a:prstGeom>
          </p:spPr>
        </p:pic>
        <p:pic>
          <p:nvPicPr>
            <p:cNvPr id="393" name="Picture 392">
              <a:extLst>
                <a:ext uri="{FF2B5EF4-FFF2-40B4-BE49-F238E27FC236}">
                  <a16:creationId xmlns:a16="http://schemas.microsoft.com/office/drawing/2014/main" id="{8E9E4C60-D3FA-41E2-90C7-7A7FB6326EE1}"/>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10604109" y="6273571"/>
              <a:ext cx="372818" cy="62823"/>
            </a:xfrm>
            <a:prstGeom prst="rect">
              <a:avLst/>
            </a:prstGeom>
          </p:spPr>
        </p:pic>
        <p:pic>
          <p:nvPicPr>
            <p:cNvPr id="532" name="Picture 531" descr="A close up of a logo&#10;&#10;Description automatically generated">
              <a:extLst>
                <a:ext uri="{FF2B5EF4-FFF2-40B4-BE49-F238E27FC236}">
                  <a16:creationId xmlns:a16="http://schemas.microsoft.com/office/drawing/2014/main" id="{CEA9DE3B-E152-4F85-846D-C058AF48F4FB}"/>
                </a:ext>
              </a:extLst>
            </p:cNvPr>
            <p:cNvPicPr>
              <a:picLocks noChangeAspect="1"/>
            </p:cNvPicPr>
            <p:nvPr/>
          </p:nvPicPr>
          <p:blipFill rotWithShape="1">
            <a:blip r:embed="rId75">
              <a:clrChange>
                <a:clrFrom>
                  <a:srgbClr val="FFFFFF"/>
                </a:clrFrom>
                <a:clrTo>
                  <a:srgbClr val="FFFFFF">
                    <a:alpha val="0"/>
                  </a:srgbClr>
                </a:clrTo>
              </a:clrChange>
              <a:extLst>
                <a:ext uri="{28A0092B-C50C-407E-A947-70E740481C1C}">
                  <a14:useLocalDpi xmlns:a14="http://schemas.microsoft.com/office/drawing/2010/main" val="0"/>
                </a:ext>
              </a:extLst>
            </a:blip>
            <a:srcRect l="10765" t="31817" r="10765" b="31817"/>
            <a:stretch/>
          </p:blipFill>
          <p:spPr>
            <a:xfrm>
              <a:off x="10604109" y="6341815"/>
              <a:ext cx="346758" cy="90716"/>
            </a:xfrm>
            <a:prstGeom prst="rect">
              <a:avLst/>
            </a:prstGeom>
          </p:spPr>
        </p:pic>
        <p:pic>
          <p:nvPicPr>
            <p:cNvPr id="538" name="Picture 537">
              <a:extLst>
                <a:ext uri="{FF2B5EF4-FFF2-40B4-BE49-F238E27FC236}">
                  <a16:creationId xmlns:a16="http://schemas.microsoft.com/office/drawing/2014/main" id="{F07B4B24-12EE-46FE-884B-ABC33D082624}"/>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1193952" y="6258431"/>
              <a:ext cx="203489" cy="164336"/>
            </a:xfrm>
            <a:prstGeom prst="rect">
              <a:avLst/>
            </a:prstGeom>
          </p:spPr>
        </p:pic>
        <p:pic>
          <p:nvPicPr>
            <p:cNvPr id="540" name="Picture 539" descr="A close up of a logo&#10;&#10;Description automatically generated">
              <a:extLst>
                <a:ext uri="{FF2B5EF4-FFF2-40B4-BE49-F238E27FC236}">
                  <a16:creationId xmlns:a16="http://schemas.microsoft.com/office/drawing/2014/main" id="{D31FF579-D21C-4F44-8E8E-FF791967C398}"/>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1530366" y="6263262"/>
              <a:ext cx="168478" cy="168478"/>
            </a:xfrm>
            <a:prstGeom prst="rect">
              <a:avLst/>
            </a:prstGeom>
          </p:spPr>
        </p:pic>
        <p:pic>
          <p:nvPicPr>
            <p:cNvPr id="542" name="Picture 541" descr="A green sign with white text&#10;&#10;Description automatically generated">
              <a:extLst>
                <a:ext uri="{FF2B5EF4-FFF2-40B4-BE49-F238E27FC236}">
                  <a16:creationId xmlns:a16="http://schemas.microsoft.com/office/drawing/2014/main" id="{89C2746D-5C82-4E6C-8EE9-14BAFF94456E}"/>
                </a:ext>
              </a:extLst>
            </p:cNvPr>
            <p:cNvPicPr>
              <a:picLocks noChangeAspect="1"/>
            </p:cNvPicPr>
            <p:nvPr/>
          </p:nvPicPr>
          <p:blipFill rotWithShape="1">
            <a:blip r:embed="rId78">
              <a:extLst>
                <a:ext uri="{28A0092B-C50C-407E-A947-70E740481C1C}">
                  <a14:useLocalDpi xmlns:a14="http://schemas.microsoft.com/office/drawing/2010/main" val="0"/>
                </a:ext>
              </a:extLst>
            </a:blip>
            <a:srcRect l="18049" t="19263" r="18049" b="19263"/>
            <a:stretch/>
          </p:blipFill>
          <p:spPr>
            <a:xfrm>
              <a:off x="11396887" y="6285035"/>
              <a:ext cx="134034" cy="128942"/>
            </a:xfrm>
            <a:prstGeom prst="rect">
              <a:avLst/>
            </a:prstGeom>
          </p:spPr>
        </p:pic>
      </p:grpSp>
      <p:grpSp>
        <p:nvGrpSpPr>
          <p:cNvPr id="13" name="Group 12">
            <a:extLst>
              <a:ext uri="{FF2B5EF4-FFF2-40B4-BE49-F238E27FC236}">
                <a16:creationId xmlns:a16="http://schemas.microsoft.com/office/drawing/2014/main" id="{B23AD12E-CFDA-4532-86EB-0307B71C0077}"/>
              </a:ext>
            </a:extLst>
          </p:cNvPr>
          <p:cNvGrpSpPr/>
          <p:nvPr/>
        </p:nvGrpSpPr>
        <p:grpSpPr>
          <a:xfrm>
            <a:off x="538611" y="4586051"/>
            <a:ext cx="427867" cy="427868"/>
            <a:chOff x="4890881" y="5910062"/>
            <a:chExt cx="812414" cy="812410"/>
          </a:xfrm>
        </p:grpSpPr>
        <p:sp>
          <p:nvSpPr>
            <p:cNvPr id="14" name="Oval 13">
              <a:extLst>
                <a:ext uri="{FF2B5EF4-FFF2-40B4-BE49-F238E27FC236}">
                  <a16:creationId xmlns:a16="http://schemas.microsoft.com/office/drawing/2014/main" id="{010D593C-6804-4E85-B349-F7ADBF96594F}"/>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597" rtl="0" eaLnBrk="1" fontAlgn="base" latinLnBrk="0" hangingPunct="1">
                <a:lnSpc>
                  <a:spcPct val="100000"/>
                </a:lnSpc>
                <a:spcBef>
                  <a:spcPct val="0"/>
                </a:spcBef>
                <a:spcAft>
                  <a:spcPct val="0"/>
                </a:spcAft>
                <a:buClrTx/>
                <a:buSzTx/>
                <a:buFontTx/>
                <a:buNone/>
                <a:tabLst/>
                <a:defRPr/>
              </a:pPr>
              <a:endParaRPr kumimoji="0" lang="en-US" sz="1224"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0E091A44-41A8-448C-9547-AD3685230FF1}"/>
                </a:ext>
              </a:extLst>
            </p:cNvPr>
            <p:cNvGrpSpPr/>
            <p:nvPr/>
          </p:nvGrpSpPr>
          <p:grpSpPr>
            <a:xfrm>
              <a:off x="5139021" y="6107362"/>
              <a:ext cx="316134" cy="417805"/>
              <a:chOff x="4691309" y="4394828"/>
              <a:chExt cx="768039" cy="1015048"/>
            </a:xfrm>
          </p:grpSpPr>
          <p:sp>
            <p:nvSpPr>
              <p:cNvPr id="16" name="Freeform 209">
                <a:extLst>
                  <a:ext uri="{FF2B5EF4-FFF2-40B4-BE49-F238E27FC236}">
                    <a16:creationId xmlns:a16="http://schemas.microsoft.com/office/drawing/2014/main" id="{6F4542D6-EDC2-43E0-B38E-F7B06A1D2162}"/>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C3C41"/>
                  </a:solidFill>
                  <a:effectLst/>
                  <a:uLnTx/>
                  <a:uFillTx/>
                  <a:latin typeface="Segoe UI"/>
                  <a:ea typeface="+mn-ea"/>
                  <a:cs typeface="+mn-cs"/>
                </a:endParaRPr>
              </a:p>
            </p:txBody>
          </p:sp>
          <p:sp>
            <p:nvSpPr>
              <p:cNvPr id="17" name="Freeform 210">
                <a:extLst>
                  <a:ext uri="{FF2B5EF4-FFF2-40B4-BE49-F238E27FC236}">
                    <a16:creationId xmlns:a16="http://schemas.microsoft.com/office/drawing/2014/main" id="{128240E2-EA41-43DA-A637-B21D943A332D}"/>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575" name="Group 574">
            <a:extLst>
              <a:ext uri="{FF2B5EF4-FFF2-40B4-BE49-F238E27FC236}">
                <a16:creationId xmlns:a16="http://schemas.microsoft.com/office/drawing/2014/main" id="{861E6C18-3E5C-4176-AD2A-D54C4D34E0FD}"/>
              </a:ext>
            </a:extLst>
          </p:cNvPr>
          <p:cNvGrpSpPr/>
          <p:nvPr/>
        </p:nvGrpSpPr>
        <p:grpSpPr>
          <a:xfrm>
            <a:off x="10032357" y="5262128"/>
            <a:ext cx="1604772" cy="409451"/>
            <a:chOff x="9835672" y="5159417"/>
            <a:chExt cx="1573449" cy="401459"/>
          </a:xfrm>
        </p:grpSpPr>
        <p:cxnSp>
          <p:nvCxnSpPr>
            <p:cNvPr id="342" name="Connector: Elbow 341">
              <a:extLst>
                <a:ext uri="{FF2B5EF4-FFF2-40B4-BE49-F238E27FC236}">
                  <a16:creationId xmlns:a16="http://schemas.microsoft.com/office/drawing/2014/main" id="{58811937-4287-4379-A6F6-A604428CC9F4}"/>
                </a:ext>
              </a:extLst>
            </p:cNvPr>
            <p:cNvCxnSpPr>
              <a:cxnSpLocks/>
              <a:stCxn id="201" idx="0"/>
              <a:endCxn id="414" idx="2"/>
            </p:cNvCxnSpPr>
            <p:nvPr/>
          </p:nvCxnSpPr>
          <p:spPr>
            <a:xfrm rot="5400000" flipH="1" flipV="1">
              <a:off x="10399212" y="4595877"/>
              <a:ext cx="401459" cy="152853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38" name="Connector: Elbow 437">
              <a:extLst>
                <a:ext uri="{FF2B5EF4-FFF2-40B4-BE49-F238E27FC236}">
                  <a16:creationId xmlns:a16="http://schemas.microsoft.com/office/drawing/2014/main" id="{42C9B422-0EFE-42EF-AC6A-D27CE535A051}"/>
                </a:ext>
              </a:extLst>
            </p:cNvPr>
            <p:cNvCxnSpPr>
              <a:cxnSpLocks/>
              <a:stCxn id="217" idx="0"/>
              <a:endCxn id="421" idx="2"/>
            </p:cNvCxnSpPr>
            <p:nvPr/>
          </p:nvCxnSpPr>
          <p:spPr>
            <a:xfrm rot="16200000" flipV="1">
              <a:off x="10696367" y="4848121"/>
              <a:ext cx="399303" cy="102620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cxnSp>
        <p:nvCxnSpPr>
          <p:cNvPr id="485" name="Straight Arrow Connector 484">
            <a:extLst>
              <a:ext uri="{FF2B5EF4-FFF2-40B4-BE49-F238E27FC236}">
                <a16:creationId xmlns:a16="http://schemas.microsoft.com/office/drawing/2014/main" id="{8F60E8D9-9AE8-403D-BFD1-E60A22DEE6C7}"/>
              </a:ext>
            </a:extLst>
          </p:cNvPr>
          <p:cNvCxnSpPr>
            <a:cxnSpLocks/>
          </p:cNvCxnSpPr>
          <p:nvPr/>
        </p:nvCxnSpPr>
        <p:spPr>
          <a:xfrm>
            <a:off x="5184736" y="4030709"/>
            <a:ext cx="0" cy="494280"/>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62" name="Group 61">
            <a:extLst>
              <a:ext uri="{FF2B5EF4-FFF2-40B4-BE49-F238E27FC236}">
                <a16:creationId xmlns:a16="http://schemas.microsoft.com/office/drawing/2014/main" id="{AFDF8A25-5E97-460B-874D-88432CDB838B}"/>
              </a:ext>
            </a:extLst>
          </p:cNvPr>
          <p:cNvGrpSpPr/>
          <p:nvPr/>
        </p:nvGrpSpPr>
        <p:grpSpPr>
          <a:xfrm>
            <a:off x="7968009" y="4546524"/>
            <a:ext cx="2978390" cy="186521"/>
            <a:chOff x="3572576" y="3406595"/>
            <a:chExt cx="2920255" cy="182880"/>
          </a:xfrm>
        </p:grpSpPr>
        <p:sp>
          <p:nvSpPr>
            <p:cNvPr id="498" name="Rectangle 497">
              <a:extLst>
                <a:ext uri="{FF2B5EF4-FFF2-40B4-BE49-F238E27FC236}">
                  <a16:creationId xmlns:a16="http://schemas.microsoft.com/office/drawing/2014/main" id="{B3D8FE7D-DC2D-4802-8C1C-E07BF552BE02}"/>
                </a:ext>
              </a:extLst>
            </p:cNvPr>
            <p:cNvSpPr/>
            <p:nvPr/>
          </p:nvSpPr>
          <p:spPr>
            <a:xfrm>
              <a:off x="3572576" y="3406595"/>
              <a:ext cx="2920255" cy="182880"/>
            </a:xfrm>
            <a:prstGeom prst="rect">
              <a:avLst/>
            </a:prstGeom>
            <a:solidFill>
              <a:schemeClr val="tx2">
                <a:lumMod val="50000"/>
              </a:schemeClr>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lIns="279781"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 Automated investigation and response (</a:t>
              </a:r>
              <a:r>
                <a:rPr kumimoji="0" lang="en-US" sz="816" b="0" i="0" u="none" strike="noStrike" kern="120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816"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500" name="Freeform 1054">
              <a:extLst>
                <a:ext uri="{FF2B5EF4-FFF2-40B4-BE49-F238E27FC236}">
                  <a16:creationId xmlns:a16="http://schemas.microsoft.com/office/drawing/2014/main" id="{F9588841-2F89-41B5-A61D-25D67AABDB7E}"/>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48" name="Group 547">
            <a:extLst>
              <a:ext uri="{FF2B5EF4-FFF2-40B4-BE49-F238E27FC236}">
                <a16:creationId xmlns:a16="http://schemas.microsoft.com/office/drawing/2014/main" id="{33B823D4-861D-4087-AD38-32FAF2595160}"/>
              </a:ext>
            </a:extLst>
          </p:cNvPr>
          <p:cNvGrpSpPr/>
          <p:nvPr/>
        </p:nvGrpSpPr>
        <p:grpSpPr>
          <a:xfrm>
            <a:off x="10296455" y="2272486"/>
            <a:ext cx="1587517" cy="503677"/>
            <a:chOff x="10094615" y="2228130"/>
            <a:chExt cx="1556531" cy="493846"/>
          </a:xfrm>
        </p:grpSpPr>
        <p:sp>
          <p:nvSpPr>
            <p:cNvPr id="335" name="Rectangle 334">
              <a:extLst>
                <a:ext uri="{FF2B5EF4-FFF2-40B4-BE49-F238E27FC236}">
                  <a16:creationId xmlns:a16="http://schemas.microsoft.com/office/drawing/2014/main" id="{36AD41C8-34F3-4AB5-8E97-4CF40228B93A}"/>
                </a:ext>
              </a:extLst>
            </p:cNvPr>
            <p:cNvSpPr/>
            <p:nvPr/>
          </p:nvSpPr>
          <p:spPr>
            <a:xfrm>
              <a:off x="10094615" y="2228130"/>
              <a:ext cx="1556531" cy="493846"/>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26411" tIns="74608" rIns="46630" bIns="74608" rtlCol="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765"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30" name="Rectangle 429">
              <a:hlinkClick r:id="rId79"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456F301E-A899-454C-A0D2-E4298C1B5A0C}"/>
                </a:ext>
              </a:extLst>
            </p:cNvPr>
            <p:cNvSpPr/>
            <p:nvPr/>
          </p:nvSpPr>
          <p:spPr>
            <a:xfrm>
              <a:off x="10393751" y="2292956"/>
              <a:ext cx="1209023" cy="14881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3260" rIns="0" bIns="93260" rtlCol="0" anchor="ctr"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 </a:t>
              </a:r>
            </a:p>
          </p:txBody>
        </p:sp>
        <p:sp>
          <p:nvSpPr>
            <p:cNvPr id="32" name="Rectangle 31">
              <a:hlinkClick r:id="rId80" tooltip="Microsoft's Detection and Response Team (DART) and customer support provide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64D2EDAC-73FC-4A3C-A189-2703A7296A2E}"/>
                </a:ext>
              </a:extLst>
            </p:cNvPr>
            <p:cNvSpPr/>
            <p:nvPr/>
          </p:nvSpPr>
          <p:spPr>
            <a:xfrm>
              <a:off x="10186253" y="2501547"/>
              <a:ext cx="1416089" cy="16825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3260" rIns="0" bIns="93260" rtlCol="0" anchor="ctr"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&amp; Recovery</a:t>
              </a:r>
            </a:p>
          </p:txBody>
        </p:sp>
        <p:pic>
          <p:nvPicPr>
            <p:cNvPr id="49" name="Picture 48">
              <a:extLst>
                <a:ext uri="{FF2B5EF4-FFF2-40B4-BE49-F238E27FC236}">
                  <a16:creationId xmlns:a16="http://schemas.microsoft.com/office/drawing/2014/main" id="{8AADC4FA-3110-47CA-88ED-1109ECE65128}"/>
                </a:ext>
              </a:extLst>
            </p:cNvPr>
            <p:cNvPicPr>
              <a:picLocks noChangeAspect="1"/>
            </p:cNvPicPr>
            <p:nvPr/>
          </p:nvPicPr>
          <p:blipFill rotWithShape="1">
            <a:blip r:embed="rId81" cstate="email">
              <a:extLst>
                <a:ext uri="{28A0092B-C50C-407E-A947-70E740481C1C}">
                  <a14:useLocalDpi xmlns:a14="http://schemas.microsoft.com/office/drawing/2010/main" val="0"/>
                </a:ext>
              </a:extLst>
            </a:blip>
            <a:srcRect r="77979"/>
            <a:stretch/>
          </p:blipFill>
          <p:spPr bwMode="invGray">
            <a:xfrm>
              <a:off x="10186253" y="2302801"/>
              <a:ext cx="131703" cy="128113"/>
            </a:xfrm>
            <a:prstGeom prst="rect">
              <a:avLst/>
            </a:prstGeom>
          </p:spPr>
        </p:pic>
      </p:grpSp>
      <p:pic>
        <p:nvPicPr>
          <p:cNvPr id="60" name="Graphic 59">
            <a:extLst>
              <a:ext uri="{FF2B5EF4-FFF2-40B4-BE49-F238E27FC236}">
                <a16:creationId xmlns:a16="http://schemas.microsoft.com/office/drawing/2014/main" id="{834464D7-0FFC-4BC8-B769-A325A835809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0097740" y="1796390"/>
            <a:ext cx="146140" cy="162020"/>
          </a:xfrm>
          <a:prstGeom prst="rect">
            <a:avLst/>
          </a:prstGeom>
        </p:spPr>
      </p:pic>
      <p:grpSp>
        <p:nvGrpSpPr>
          <p:cNvPr id="46" name="Group 45">
            <a:extLst>
              <a:ext uri="{FF2B5EF4-FFF2-40B4-BE49-F238E27FC236}">
                <a16:creationId xmlns:a16="http://schemas.microsoft.com/office/drawing/2014/main" id="{B3D1F590-970E-418A-A89B-78E2522785A4}"/>
              </a:ext>
            </a:extLst>
          </p:cNvPr>
          <p:cNvGrpSpPr/>
          <p:nvPr/>
        </p:nvGrpSpPr>
        <p:grpSpPr>
          <a:xfrm>
            <a:off x="3842686" y="4505340"/>
            <a:ext cx="8489898" cy="870495"/>
            <a:chOff x="3766817" y="4417401"/>
            <a:chExt cx="8324185" cy="853504"/>
          </a:xfrm>
        </p:grpSpPr>
        <p:sp>
          <p:nvSpPr>
            <p:cNvPr id="439" name="Rectangle 438">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96B710C-BF0F-418E-9466-23CB308D1445}"/>
                </a:ext>
              </a:extLst>
            </p:cNvPr>
            <p:cNvSpPr/>
            <p:nvPr/>
          </p:nvSpPr>
          <p:spPr>
            <a:xfrm>
              <a:off x="3772921" y="4521944"/>
              <a:ext cx="8318081" cy="74896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6" name="Group 575">
              <a:extLst>
                <a:ext uri="{FF2B5EF4-FFF2-40B4-BE49-F238E27FC236}">
                  <a16:creationId xmlns:a16="http://schemas.microsoft.com/office/drawing/2014/main" id="{6549C41F-EF2D-4F05-884D-9060F77B0626}"/>
                </a:ext>
              </a:extLst>
            </p:cNvPr>
            <p:cNvGrpSpPr/>
            <p:nvPr/>
          </p:nvGrpSpPr>
          <p:grpSpPr>
            <a:xfrm>
              <a:off x="3869531" y="4789667"/>
              <a:ext cx="8112538" cy="445385"/>
              <a:chOff x="3869531" y="4808878"/>
              <a:chExt cx="8112538" cy="364800"/>
            </a:xfrm>
          </p:grpSpPr>
          <p:sp>
            <p:nvSpPr>
              <p:cNvPr id="11" name="Rectangle 10">
                <a:hlinkClick r:id="rId7"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72B00EA2-AA18-41C3-85C9-F6A4A759B7D8}"/>
                  </a:ext>
                </a:extLst>
              </p:cNvPr>
              <p:cNvSpPr/>
              <p:nvPr/>
            </p:nvSpPr>
            <p:spPr>
              <a:xfrm>
                <a:off x="3869531" y="4808878"/>
                <a:ext cx="8112538" cy="364800"/>
              </a:xfrm>
              <a:prstGeom prst="rect">
                <a:avLst/>
              </a:prstGeom>
              <a:noFill/>
              <a:ln w="14224">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9781" rIns="27978" rtlCol="0" anchor="ctr">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08" name="Rectangle 607">
                <a:extLst>
                  <a:ext uri="{FF2B5EF4-FFF2-40B4-BE49-F238E27FC236}">
                    <a16:creationId xmlns:a16="http://schemas.microsoft.com/office/drawing/2014/main" id="{CB88B171-6D04-4BDD-83B7-DF3C50006FFD}"/>
                  </a:ext>
                </a:extLst>
              </p:cNvPr>
              <p:cNvSpPr/>
              <p:nvPr/>
            </p:nvSpPr>
            <p:spPr bwMode="auto">
              <a:xfrm>
                <a:off x="5180637" y="5075711"/>
                <a:ext cx="274086" cy="94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8" name="TextBox 357">
              <a:hlinkClick r:id="rId84"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FC6FD378-4BB5-4A67-A11A-DB04522F9105}"/>
                </a:ext>
              </a:extLst>
            </p:cNvPr>
            <p:cNvSpPr txBox="1"/>
            <p:nvPr/>
          </p:nvSpPr>
          <p:spPr>
            <a:xfrm>
              <a:off x="9112055" y="4649155"/>
              <a:ext cx="1533890" cy="204098"/>
            </a:xfrm>
            <a:prstGeom prst="rect">
              <a:avLst/>
            </a:prstGeom>
            <a:solidFill>
              <a:schemeClr val="bg1"/>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365 Defender</a:t>
              </a:r>
            </a:p>
          </p:txBody>
        </p:sp>
        <p:sp>
          <p:nvSpPr>
            <p:cNvPr id="440" name="Rectangle 439">
              <a:extLst>
                <a:ext uri="{FF2B5EF4-FFF2-40B4-BE49-F238E27FC236}">
                  <a16:creationId xmlns:a16="http://schemas.microsoft.com/office/drawing/2014/main" id="{15A77A22-5EF9-4A59-A542-CA98D3DC93EC}"/>
                </a:ext>
              </a:extLst>
            </p:cNvPr>
            <p:cNvSpPr/>
            <p:nvPr/>
          </p:nvSpPr>
          <p:spPr>
            <a:xfrm>
              <a:off x="3766817" y="4417401"/>
              <a:ext cx="8320234" cy="241605"/>
            </a:xfrm>
            <a:prstGeom prst="rect">
              <a:avLst/>
            </a:prstGeom>
            <a:solidFill>
              <a:srgbClr val="0078D4"/>
            </a:solidFill>
            <a:effectLst/>
          </p:spPr>
          <p:txBody>
            <a:bodyPr wrap="square" lIns="186521" tIns="46630" rIns="74608" bIns="46630" anchor="ctr" anchorCtr="0">
              <a:noAutofit/>
            </a:bodyPr>
            <a:lstStyle/>
            <a:p>
              <a:pPr marL="0" marR="0" lvl="0" indent="0" algn="l" defTabSz="932597" rtl="0" eaLnBrk="1" fontAlgn="auto" latinLnBrk="0" hangingPunct="1">
                <a:lnSpc>
                  <a:spcPct val="97000"/>
                </a:lnSpc>
                <a:spcBef>
                  <a:spcPts val="0"/>
                </a:spcBef>
                <a:spcAft>
                  <a:spcPts val="102"/>
                </a:spcAft>
                <a:buClrTx/>
                <a:buSzTx/>
                <a:buFontTx/>
                <a:buNone/>
                <a:tabLst/>
                <a:defRPr/>
              </a:pPr>
              <a:r>
                <a:rPr kumimoji="0" lang="en-US" sz="102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Microsoft Defender </a:t>
              </a:r>
              <a:r>
                <a:rPr kumimoji="0" lang="en-US" sz="1020" b="0"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 Extended Detection and Response (XDR)</a:t>
              </a:r>
            </a:p>
          </p:txBody>
        </p:sp>
        <p:sp>
          <p:nvSpPr>
            <p:cNvPr id="569" name="TextBox 568">
              <a:extLst>
                <a:ext uri="{FF2B5EF4-FFF2-40B4-BE49-F238E27FC236}">
                  <a16:creationId xmlns:a16="http://schemas.microsoft.com/office/drawing/2014/main" id="{C790D60E-C4A8-45AE-A6F0-8B1457F1BAEE}"/>
                </a:ext>
              </a:extLst>
            </p:cNvPr>
            <p:cNvSpPr txBox="1"/>
            <p:nvPr/>
          </p:nvSpPr>
          <p:spPr>
            <a:xfrm>
              <a:off x="4736481" y="4689045"/>
              <a:ext cx="1932971" cy="201243"/>
            </a:xfrm>
            <a:prstGeom prst="rect">
              <a:avLst/>
            </a:prstGeom>
            <a:solidFill>
              <a:schemeClr val="bg1"/>
            </a:solidFill>
          </p:spPr>
          <p:txBody>
            <a:bodyPr wrap="square" lIns="0" tIns="0" rIns="0" bIns="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2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Microsoft Defender for cloud</a:t>
              </a:r>
              <a:endParaRPr kumimoji="0" lang="en-US" sz="10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34" name="Group 33">
              <a:extLst>
                <a:ext uri="{FF2B5EF4-FFF2-40B4-BE49-F238E27FC236}">
                  <a16:creationId xmlns:a16="http://schemas.microsoft.com/office/drawing/2014/main" id="{1A27741F-2E5D-434F-B747-2A83A2200824}"/>
                </a:ext>
              </a:extLst>
            </p:cNvPr>
            <p:cNvGrpSpPr/>
            <p:nvPr/>
          </p:nvGrpSpPr>
          <p:grpSpPr>
            <a:xfrm>
              <a:off x="3952815" y="4847407"/>
              <a:ext cx="3635488" cy="347038"/>
              <a:chOff x="3952815" y="4850142"/>
              <a:chExt cx="3635488" cy="347038"/>
            </a:xfrm>
          </p:grpSpPr>
          <p:sp>
            <p:nvSpPr>
              <p:cNvPr id="2" name="Rectangle 1">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4DFBA11B-A706-4565-94DA-1A257A2B3EBF}"/>
                  </a:ext>
                </a:extLst>
              </p:cNvPr>
              <p:cNvSpPr/>
              <p:nvPr/>
            </p:nvSpPr>
            <p:spPr>
              <a:xfrm>
                <a:off x="3952815" y="4850142"/>
                <a:ext cx="3635488" cy="347038"/>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2"/>
                  </a:spcAft>
                  <a:buClrTx/>
                  <a:buSzTx/>
                  <a:buFontTx/>
                  <a:buNone/>
                  <a:tabLst>
                    <a:tab pos="1049171" algn="l"/>
                  </a:tabLst>
                  <a:defRPr/>
                </a:pPr>
                <a:endParaRPr kumimoji="0" lang="en-US" sz="714"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561" name="Group 560">
                <a:extLst>
                  <a:ext uri="{FF2B5EF4-FFF2-40B4-BE49-F238E27FC236}">
                    <a16:creationId xmlns:a16="http://schemas.microsoft.com/office/drawing/2014/main" id="{7FE3C8A9-1FC5-4832-8DC2-D2128526276B}"/>
                  </a:ext>
                </a:extLst>
              </p:cNvPr>
              <p:cNvGrpSpPr/>
              <p:nvPr/>
            </p:nvGrpSpPr>
            <p:grpSpPr>
              <a:xfrm>
                <a:off x="4103799" y="4891431"/>
                <a:ext cx="3416056" cy="264149"/>
                <a:chOff x="4072478" y="4895750"/>
                <a:chExt cx="3416056" cy="264149"/>
              </a:xfrm>
            </p:grpSpPr>
            <p:grpSp>
              <p:nvGrpSpPr>
                <p:cNvPr id="600" name="Group 599">
                  <a:extLst>
                    <a:ext uri="{FF2B5EF4-FFF2-40B4-BE49-F238E27FC236}">
                      <a16:creationId xmlns:a16="http://schemas.microsoft.com/office/drawing/2014/main" id="{944A09E9-1215-4159-8EE8-72845E204063}"/>
                    </a:ext>
                  </a:extLst>
                </p:cNvPr>
                <p:cNvGrpSpPr/>
                <p:nvPr/>
              </p:nvGrpSpPr>
              <p:grpSpPr>
                <a:xfrm>
                  <a:off x="7312676" y="4951154"/>
                  <a:ext cx="175858" cy="38025"/>
                  <a:chOff x="7312676" y="4951154"/>
                  <a:chExt cx="175858" cy="38025"/>
                </a:xfrm>
              </p:grpSpPr>
              <p:sp>
                <p:nvSpPr>
                  <p:cNvPr id="595" name="Oval 594">
                    <a:extLst>
                      <a:ext uri="{FF2B5EF4-FFF2-40B4-BE49-F238E27FC236}">
                        <a16:creationId xmlns:a16="http://schemas.microsoft.com/office/drawing/2014/main" id="{3326F809-75BF-4966-98D4-9A4037538EAD}"/>
                      </a:ext>
                    </a:extLst>
                  </p:cNvPr>
                  <p:cNvSpPr/>
                  <p:nvPr/>
                </p:nvSpPr>
                <p:spPr bwMode="auto">
                  <a:xfrm>
                    <a:off x="7312676" y="495260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7" name="Oval 596">
                    <a:extLst>
                      <a:ext uri="{FF2B5EF4-FFF2-40B4-BE49-F238E27FC236}">
                        <a16:creationId xmlns:a16="http://schemas.microsoft.com/office/drawing/2014/main" id="{4D27B9D8-45A7-462E-A8F1-11CF28A90472}"/>
                      </a:ext>
                    </a:extLst>
                  </p:cNvPr>
                  <p:cNvSpPr/>
                  <p:nvPr/>
                </p:nvSpPr>
                <p:spPr bwMode="auto">
                  <a:xfrm>
                    <a:off x="7383658" y="49512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C40027E7-2DEA-4CE0-8708-70AD64B910C7}"/>
                      </a:ext>
                    </a:extLst>
                  </p:cNvPr>
                  <p:cNvSpPr/>
                  <p:nvPr/>
                </p:nvSpPr>
                <p:spPr bwMode="auto">
                  <a:xfrm>
                    <a:off x="7451958" y="4951154"/>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88" name="TextBox 387">
                  <a:extLst>
                    <a:ext uri="{FF2B5EF4-FFF2-40B4-BE49-F238E27FC236}">
                      <a16:creationId xmlns:a16="http://schemas.microsoft.com/office/drawing/2014/main" id="{940F93E2-758D-454C-BD08-54E4273B55AE}"/>
                    </a:ext>
                  </a:extLst>
                </p:cNvPr>
                <p:cNvSpPr txBox="1"/>
                <p:nvPr/>
              </p:nvSpPr>
              <p:spPr>
                <a:xfrm>
                  <a:off x="4513324" y="4896149"/>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Containers</a:t>
                  </a:r>
                </a:p>
              </p:txBody>
            </p:sp>
            <p:sp>
              <p:nvSpPr>
                <p:cNvPr id="463" name="TextBox 462">
                  <a:extLst>
                    <a:ext uri="{FF2B5EF4-FFF2-40B4-BE49-F238E27FC236}">
                      <a16:creationId xmlns:a16="http://schemas.microsoft.com/office/drawing/2014/main" id="{E736BF03-0513-4665-9A43-585561181490}"/>
                    </a:ext>
                  </a:extLst>
                </p:cNvPr>
                <p:cNvSpPr txBox="1"/>
                <p:nvPr/>
              </p:nvSpPr>
              <p:spPr>
                <a:xfrm>
                  <a:off x="4072478" y="4896148"/>
                  <a:ext cx="416646" cy="261179"/>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8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Servers </a:t>
                  </a:r>
                  <a:b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VMs</a:t>
                  </a:r>
                </a:p>
              </p:txBody>
            </p:sp>
            <p:sp>
              <p:nvSpPr>
                <p:cNvPr id="467" name="TextBox 466">
                  <a:extLst>
                    <a:ext uri="{FF2B5EF4-FFF2-40B4-BE49-F238E27FC236}">
                      <a16:creationId xmlns:a16="http://schemas.microsoft.com/office/drawing/2014/main" id="{B4ED2D4B-A634-43FF-84BC-CD5D05DC4DF4}"/>
                    </a:ext>
                  </a:extLst>
                </p:cNvPr>
                <p:cNvSpPr txBox="1"/>
                <p:nvPr/>
              </p:nvSpPr>
              <p:spPr>
                <a:xfrm>
                  <a:off x="6103540" y="4897839"/>
                  <a:ext cx="269173"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SQL</a:t>
                  </a:r>
                </a:p>
              </p:txBody>
            </p:sp>
            <p:sp>
              <p:nvSpPr>
                <p:cNvPr id="519" name="TextBox 518">
                  <a:extLst>
                    <a:ext uri="{FF2B5EF4-FFF2-40B4-BE49-F238E27FC236}">
                      <a16:creationId xmlns:a16="http://schemas.microsoft.com/office/drawing/2014/main" id="{5BACC479-CD13-4506-8296-8397391DF1CB}"/>
                    </a:ext>
                  </a:extLst>
                </p:cNvPr>
                <p:cNvSpPr txBox="1"/>
                <p:nvPr/>
              </p:nvSpPr>
              <p:spPr>
                <a:xfrm>
                  <a:off x="6795713" y="4895750"/>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Multi-Cloud</a:t>
                  </a:r>
                </a:p>
              </p:txBody>
            </p:sp>
            <p:sp>
              <p:nvSpPr>
                <p:cNvPr id="523" name="TextBox 522">
                  <a:extLst>
                    <a:ext uri="{FF2B5EF4-FFF2-40B4-BE49-F238E27FC236}">
                      <a16:creationId xmlns:a16="http://schemas.microsoft.com/office/drawing/2014/main" id="{C7D52D98-36D5-4FFA-A02C-1245DB83196D}"/>
                    </a:ext>
                  </a:extLst>
                </p:cNvPr>
                <p:cNvSpPr txBox="1"/>
                <p:nvPr/>
              </p:nvSpPr>
              <p:spPr>
                <a:xfrm>
                  <a:off x="5053074" y="4898721"/>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app</a:t>
                  </a:r>
                  <a:b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services</a:t>
                  </a:r>
                </a:p>
              </p:txBody>
            </p:sp>
            <p:sp>
              <p:nvSpPr>
                <p:cNvPr id="529" name="TextBox 528">
                  <a:extLst>
                    <a:ext uri="{FF2B5EF4-FFF2-40B4-BE49-F238E27FC236}">
                      <a16:creationId xmlns:a16="http://schemas.microsoft.com/office/drawing/2014/main" id="{58B03727-CD86-4F08-A24B-FDE93F38B14B}"/>
                    </a:ext>
                  </a:extLst>
                </p:cNvPr>
                <p:cNvSpPr txBox="1"/>
                <p:nvPr/>
              </p:nvSpPr>
              <p:spPr>
                <a:xfrm>
                  <a:off x="5604974" y="4897342"/>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a:t>
                  </a:r>
                  <a:b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traffic</a:t>
                  </a:r>
                </a:p>
              </p:txBody>
            </p:sp>
          </p:grpSp>
        </p:grpSp>
        <p:grpSp>
          <p:nvGrpSpPr>
            <p:cNvPr id="39" name="Group 38">
              <a:extLst>
                <a:ext uri="{FF2B5EF4-FFF2-40B4-BE49-F238E27FC236}">
                  <a16:creationId xmlns:a16="http://schemas.microsoft.com/office/drawing/2014/main" id="{6200E831-2926-4F78-B2A7-B15EA3CA123C}"/>
                </a:ext>
              </a:extLst>
            </p:cNvPr>
            <p:cNvGrpSpPr/>
            <p:nvPr/>
          </p:nvGrpSpPr>
          <p:grpSpPr>
            <a:xfrm>
              <a:off x="7742632" y="4847406"/>
              <a:ext cx="4152268" cy="344137"/>
              <a:chOff x="7742632" y="4847406"/>
              <a:chExt cx="4152268" cy="344137"/>
            </a:xfrm>
          </p:grpSpPr>
          <p:sp>
            <p:nvSpPr>
              <p:cNvPr id="5" name="Rectangle 4">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BEC1D18-C498-4883-B2AC-4BA3CE200507}"/>
                  </a:ext>
                </a:extLst>
              </p:cNvPr>
              <p:cNvSpPr/>
              <p:nvPr/>
            </p:nvSpPr>
            <p:spPr>
              <a:xfrm>
                <a:off x="7742632" y="4847406"/>
                <a:ext cx="4152268" cy="344137"/>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2"/>
                  </a:spcAft>
                  <a:buClrTx/>
                  <a:buSzTx/>
                  <a:buFontTx/>
                  <a:buNone/>
                  <a:tabLst>
                    <a:tab pos="1049171" algn="l"/>
                  </a:tabLst>
                  <a:defRPr/>
                </a:pPr>
                <a:endParaRPr kumimoji="0" lang="en-US" sz="714"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603" name="Group 602">
                <a:extLst>
                  <a:ext uri="{FF2B5EF4-FFF2-40B4-BE49-F238E27FC236}">
                    <a16:creationId xmlns:a16="http://schemas.microsoft.com/office/drawing/2014/main" id="{9852EC74-F734-4A53-9ED7-9F56A851E97E}"/>
                  </a:ext>
                </a:extLst>
              </p:cNvPr>
              <p:cNvGrpSpPr/>
              <p:nvPr/>
            </p:nvGrpSpPr>
            <p:grpSpPr>
              <a:xfrm>
                <a:off x="7894842" y="4891194"/>
                <a:ext cx="3944479" cy="271622"/>
                <a:chOff x="7894842" y="4910404"/>
                <a:chExt cx="3944479" cy="271622"/>
              </a:xfrm>
            </p:grpSpPr>
            <p:grpSp>
              <p:nvGrpSpPr>
                <p:cNvPr id="580" name="Group 579">
                  <a:extLst>
                    <a:ext uri="{FF2B5EF4-FFF2-40B4-BE49-F238E27FC236}">
                      <a16:creationId xmlns:a16="http://schemas.microsoft.com/office/drawing/2014/main" id="{A6E2A378-D698-4507-BA8E-255E7059BB9C}"/>
                    </a:ext>
                  </a:extLst>
                </p:cNvPr>
                <p:cNvGrpSpPr/>
                <p:nvPr/>
              </p:nvGrpSpPr>
              <p:grpSpPr>
                <a:xfrm>
                  <a:off x="9041117" y="4910404"/>
                  <a:ext cx="835613" cy="265652"/>
                  <a:chOff x="9007537" y="4910404"/>
                  <a:chExt cx="835613" cy="265652"/>
                </a:xfrm>
              </p:grpSpPr>
              <p:sp>
                <p:nvSpPr>
                  <p:cNvPr id="320" name="Rectangle 319">
                    <a:hlinkClick r:id="rId86"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4767D13D-7EDC-47CF-8ADE-E5A360AB6ACB}"/>
                      </a:ext>
                    </a:extLst>
                  </p:cNvPr>
                  <p:cNvSpPr/>
                  <p:nvPr/>
                </p:nvSpPr>
                <p:spPr>
                  <a:xfrm>
                    <a:off x="9007537" y="4910404"/>
                    <a:ext cx="835613" cy="265652"/>
                  </a:xfrm>
                  <a:prstGeom prst="rect">
                    <a:avLst/>
                  </a:prstGeom>
                  <a:noFill/>
                  <a:ln>
                    <a:solidFill>
                      <a:srgbClr val="CFCFCF"/>
                    </a:solidFill>
                    <a:prstDash val="sysDot"/>
                  </a:ln>
                </p:spPr>
                <p:txBody>
                  <a:bodyPr wrap="square" lIns="0" tIns="0" rIns="0" bIns="0" anchor="ctr">
                    <a:noAutofit/>
                  </a:bodyPr>
                  <a:lstStyle/>
                  <a:p>
                    <a:pPr marL="174862" marR="0" lvl="0" indent="0" algn="ctr" defTabSz="932688"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Endpoint</a:t>
                    </a:r>
                  </a:p>
                </p:txBody>
              </p:sp>
              <p:pic>
                <p:nvPicPr>
                  <p:cNvPr id="433" name="Picture 432">
                    <a:extLst>
                      <a:ext uri="{FF2B5EF4-FFF2-40B4-BE49-F238E27FC236}">
                        <a16:creationId xmlns:a16="http://schemas.microsoft.com/office/drawing/2014/main" id="{9A2D7CF0-A72D-49D6-B04A-52848AE5CC6B}"/>
                      </a:ext>
                    </a:extLst>
                  </p:cNvPr>
                  <p:cNvPicPr>
                    <a:picLocks noChangeAspect="1"/>
                  </p:cNvPicPr>
                  <p:nvPr/>
                </p:nvPicPr>
                <p:blipFill>
                  <a:blip r:embed="rId8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3445" y="4962387"/>
                    <a:ext cx="160957" cy="160957"/>
                  </a:xfrm>
                  <a:prstGeom prst="rect">
                    <a:avLst/>
                  </a:prstGeom>
                </p:spPr>
              </p:pic>
            </p:grpSp>
            <p:sp>
              <p:nvSpPr>
                <p:cNvPr id="414" name="Rectangle 413">
                  <a:hlinkClick r:id="rId88"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6C430239-9C81-4032-B1DF-3C7E3DC87B16}"/>
                    </a:ext>
                  </a:extLst>
                </p:cNvPr>
                <p:cNvSpPr/>
                <p:nvPr/>
              </p:nvSpPr>
              <p:spPr>
                <a:xfrm>
                  <a:off x="10889101" y="4911455"/>
                  <a:ext cx="950220" cy="267171"/>
                </a:xfrm>
                <a:prstGeom prst="rect">
                  <a:avLst/>
                </a:prstGeom>
                <a:noFill/>
                <a:ln>
                  <a:solidFill>
                    <a:srgbClr val="CFCFCF"/>
                  </a:solidFill>
                  <a:prstDash val="sysDot"/>
                </a:ln>
              </p:spPr>
              <p:txBody>
                <a:bodyPr wrap="square" lIns="0" tIns="0" rIns="0" bIns="0" anchor="ctr">
                  <a:noAutofit/>
                </a:bodyPr>
                <a:lstStyle/>
                <a:p>
                  <a:pPr marL="174862" marR="0" lvl="0" indent="0" algn="ctr" defTabSz="932688" rtl="0" eaLnBrk="1" fontAlgn="auto" latinLnBrk="0" hangingPunct="1">
                    <a:lnSpc>
                      <a:spcPct val="100000"/>
                    </a:lnSpc>
                    <a:spcBef>
                      <a:spcPts val="0"/>
                    </a:spcBef>
                    <a:spcAft>
                      <a:spcPts val="0"/>
                    </a:spcAft>
                    <a:buClrTx/>
                    <a:buSzTx/>
                    <a:buFontTx/>
                    <a:buNone/>
                    <a:tabLst/>
                    <a:defRPr/>
                  </a:pPr>
                  <a:r>
                    <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a:t>
                  </a: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Cloud Apps</a:t>
                  </a:r>
                </a:p>
              </p:txBody>
            </p:sp>
            <p:grpSp>
              <p:nvGrpSpPr>
                <p:cNvPr id="591" name="Group 590">
                  <a:extLst>
                    <a:ext uri="{FF2B5EF4-FFF2-40B4-BE49-F238E27FC236}">
                      <a16:creationId xmlns:a16="http://schemas.microsoft.com/office/drawing/2014/main" id="{4C9C1999-8036-43E1-B335-C86B6556CC05}"/>
                    </a:ext>
                  </a:extLst>
                </p:cNvPr>
                <p:cNvGrpSpPr/>
                <p:nvPr/>
              </p:nvGrpSpPr>
              <p:grpSpPr>
                <a:xfrm>
                  <a:off x="9938632" y="4913611"/>
                  <a:ext cx="888566" cy="267171"/>
                  <a:chOff x="9916716" y="4913611"/>
                  <a:chExt cx="888566" cy="267171"/>
                </a:xfrm>
              </p:grpSpPr>
              <p:sp>
                <p:nvSpPr>
                  <p:cNvPr id="421" name="Rectangle 420">
                    <a:hlinkClick r:id="rId89"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98F5035E-D4BA-468F-8C63-A705F5C31620}"/>
                      </a:ext>
                    </a:extLst>
                  </p:cNvPr>
                  <p:cNvSpPr/>
                  <p:nvPr/>
                </p:nvSpPr>
                <p:spPr>
                  <a:xfrm>
                    <a:off x="9916716" y="4913611"/>
                    <a:ext cx="888566" cy="267171"/>
                  </a:xfrm>
                  <a:prstGeom prst="rect">
                    <a:avLst/>
                  </a:prstGeom>
                  <a:noFill/>
                  <a:ln>
                    <a:solidFill>
                      <a:srgbClr val="CFCFCF"/>
                    </a:solidFill>
                    <a:prstDash val="sysDot"/>
                  </a:ln>
                </p:spPr>
                <p:txBody>
                  <a:bodyPr wrap="square" lIns="0" tIns="0" rIns="0" bIns="0" anchor="ctr">
                    <a:noAutofit/>
                  </a:bodyPr>
                  <a:lstStyle/>
                  <a:p>
                    <a:pPr marL="174862" marR="0" lvl="0" indent="0" algn="ctr" defTabSz="932688"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a:t>
                    </a:r>
                    <a:b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Office 365 </a:t>
                    </a:r>
                  </a:p>
                </p:txBody>
              </p:sp>
              <p:pic>
                <p:nvPicPr>
                  <p:cNvPr id="423" name="Picture 422">
                    <a:extLst>
                      <a:ext uri="{FF2B5EF4-FFF2-40B4-BE49-F238E27FC236}">
                        <a16:creationId xmlns:a16="http://schemas.microsoft.com/office/drawing/2014/main" id="{2BAD966E-B4B4-4391-8A80-775D7B11A018}"/>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9991201" y="4964759"/>
                    <a:ext cx="112149" cy="146304"/>
                  </a:xfrm>
                  <a:prstGeom prst="rect">
                    <a:avLst/>
                  </a:prstGeom>
                  <a:solidFill>
                    <a:schemeClr val="bg1"/>
                  </a:solidFill>
                </p:spPr>
              </p:pic>
            </p:grpSp>
            <p:grpSp>
              <p:nvGrpSpPr>
                <p:cNvPr id="596" name="Group 595">
                  <a:extLst>
                    <a:ext uri="{FF2B5EF4-FFF2-40B4-BE49-F238E27FC236}">
                      <a16:creationId xmlns:a16="http://schemas.microsoft.com/office/drawing/2014/main" id="{CD230EA6-7D81-4420-80A6-F3F6CFDCA5CC}"/>
                    </a:ext>
                  </a:extLst>
                </p:cNvPr>
                <p:cNvGrpSpPr/>
                <p:nvPr/>
              </p:nvGrpSpPr>
              <p:grpSpPr>
                <a:xfrm>
                  <a:off x="7894842" y="4914855"/>
                  <a:ext cx="1084373" cy="267171"/>
                  <a:chOff x="7883318" y="4914855"/>
                  <a:chExt cx="1084373" cy="267171"/>
                </a:xfrm>
              </p:grpSpPr>
              <p:sp>
                <p:nvSpPr>
                  <p:cNvPr id="490" name="Rectangle 489">
                    <a:hlinkClick r:id="rId88"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997DA9B-22E6-4862-9AB7-10FE3C0B732F}"/>
                      </a:ext>
                    </a:extLst>
                  </p:cNvPr>
                  <p:cNvSpPr/>
                  <p:nvPr/>
                </p:nvSpPr>
                <p:spPr>
                  <a:xfrm>
                    <a:off x="7883318" y="4914855"/>
                    <a:ext cx="1084373" cy="267171"/>
                  </a:xfrm>
                  <a:prstGeom prst="rect">
                    <a:avLst/>
                  </a:prstGeom>
                  <a:noFill/>
                  <a:ln>
                    <a:solidFill>
                      <a:srgbClr val="CFCFCF"/>
                    </a:solidFill>
                    <a:prstDash val="sysDot"/>
                  </a:ln>
                </p:spPr>
                <p:txBody>
                  <a:bodyPr wrap="square" lIns="0" tIns="0" rIns="0" bIns="0" anchor="ctr">
                    <a:noAutofit/>
                  </a:bodyPr>
                  <a:lstStyle/>
                  <a:p>
                    <a:pPr marL="174862" marR="0" lvl="0" indent="0" algn="ctr" defTabSz="932688" rtl="0" eaLnBrk="1" fontAlgn="auto" latinLnBrk="0" hangingPunct="1">
                      <a:lnSpc>
                        <a:spcPct val="100000"/>
                      </a:lnSpc>
                      <a:spcBef>
                        <a:spcPts val="0"/>
                      </a:spcBef>
                      <a:spcAft>
                        <a:spcPts val="0"/>
                      </a:spcAft>
                      <a:buClrTx/>
                      <a:buSzTx/>
                      <a:buFontTx/>
                      <a:buNone/>
                      <a:tabLst/>
                      <a:defRPr/>
                    </a:pPr>
                    <a:r>
                      <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Identities</a:t>
                    </a:r>
                    <a:endPar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594" name="Graphic 593">
                    <a:extLst>
                      <a:ext uri="{FF2B5EF4-FFF2-40B4-BE49-F238E27FC236}">
                        <a16:creationId xmlns:a16="http://schemas.microsoft.com/office/drawing/2014/main" id="{AEB7EE72-906F-49E3-B523-DD45632F20D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933271" y="4951865"/>
                    <a:ext cx="183196" cy="183196"/>
                  </a:xfrm>
                  <a:prstGeom prst="rect">
                    <a:avLst/>
                  </a:prstGeom>
                </p:spPr>
              </p:pic>
            </p:grpSp>
          </p:grpSp>
        </p:grpSp>
      </p:grpSp>
      <p:pic>
        <p:nvPicPr>
          <p:cNvPr id="408" name="Picture 407" descr="Icon&#10;&#10;Description automatically generated with medium confidence">
            <a:extLst>
              <a:ext uri="{FF2B5EF4-FFF2-40B4-BE49-F238E27FC236}">
                <a16:creationId xmlns:a16="http://schemas.microsoft.com/office/drawing/2014/main" id="{94824E34-31C6-4354-97C7-98F5044F75B6}"/>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11139112" y="5083198"/>
            <a:ext cx="188220" cy="118725"/>
          </a:xfrm>
          <a:prstGeom prst="rect">
            <a:avLst/>
          </a:prstGeom>
        </p:spPr>
      </p:pic>
      <p:grpSp>
        <p:nvGrpSpPr>
          <p:cNvPr id="448" name="Group 447">
            <a:extLst>
              <a:ext uri="{FF2B5EF4-FFF2-40B4-BE49-F238E27FC236}">
                <a16:creationId xmlns:a16="http://schemas.microsoft.com/office/drawing/2014/main" id="{9CB50325-80B0-434E-9EE8-4E588FA5E1D3}"/>
              </a:ext>
            </a:extLst>
          </p:cNvPr>
          <p:cNvGrpSpPr/>
          <p:nvPr/>
        </p:nvGrpSpPr>
        <p:grpSpPr>
          <a:xfrm>
            <a:off x="9677875" y="2904379"/>
            <a:ext cx="2208941" cy="1206535"/>
            <a:chOff x="9677875" y="2904379"/>
            <a:chExt cx="2208941" cy="1206535"/>
          </a:xfrm>
        </p:grpSpPr>
        <p:grpSp>
          <p:nvGrpSpPr>
            <p:cNvPr id="54" name="Group 53">
              <a:extLst>
                <a:ext uri="{FF2B5EF4-FFF2-40B4-BE49-F238E27FC236}">
                  <a16:creationId xmlns:a16="http://schemas.microsoft.com/office/drawing/2014/main" id="{2354050D-C960-47A3-8EDF-78E168C786E5}"/>
                </a:ext>
              </a:extLst>
            </p:cNvPr>
            <p:cNvGrpSpPr/>
            <p:nvPr/>
          </p:nvGrpSpPr>
          <p:grpSpPr>
            <a:xfrm>
              <a:off x="9677875" y="2904379"/>
              <a:ext cx="2208941" cy="1206535"/>
              <a:chOff x="9488109" y="2847689"/>
              <a:chExt cx="2165825" cy="1182985"/>
            </a:xfrm>
          </p:grpSpPr>
          <p:grpSp>
            <p:nvGrpSpPr>
              <p:cNvPr id="577" name="Group 576">
                <a:extLst>
                  <a:ext uri="{FF2B5EF4-FFF2-40B4-BE49-F238E27FC236}">
                    <a16:creationId xmlns:a16="http://schemas.microsoft.com/office/drawing/2014/main" id="{F962D0E5-53F2-435C-B2F7-B2EDDB14E151}"/>
                  </a:ext>
                </a:extLst>
              </p:cNvPr>
              <p:cNvGrpSpPr/>
              <p:nvPr/>
            </p:nvGrpSpPr>
            <p:grpSpPr>
              <a:xfrm>
                <a:off x="9488109" y="2847689"/>
                <a:ext cx="2165825" cy="1182985"/>
                <a:chOff x="789128" y="3535899"/>
                <a:chExt cx="2165825" cy="1182985"/>
              </a:xfrm>
            </p:grpSpPr>
            <p:sp>
              <p:nvSpPr>
                <p:cNvPr id="578" name="Rectangle 577">
                  <a:hlinkClick r:id="rId91"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DF3D4F8C-C4DD-404C-AE7B-79A88304DDE8}"/>
                    </a:ext>
                  </a:extLst>
                </p:cNvPr>
                <p:cNvSpPr/>
                <p:nvPr/>
              </p:nvSpPr>
              <p:spPr>
                <a:xfrm>
                  <a:off x="789128" y="3535899"/>
                  <a:ext cx="2165825" cy="1182985"/>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73041" tIns="74608" rIns="46630" bIns="74608" rtlCol="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Managed Detection and Response</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Using Microsoft Security</a:t>
                  </a:r>
                </a:p>
              </p:txBody>
            </p:sp>
            <p:sp>
              <p:nvSpPr>
                <p:cNvPr id="579" name="Commitments_EC4D">
                  <a:extLst>
                    <a:ext uri="{FF2B5EF4-FFF2-40B4-BE49-F238E27FC236}">
                      <a16:creationId xmlns:a16="http://schemas.microsoft.com/office/drawing/2014/main" id="{B01AB7E8-231A-43F1-88EE-54BA8E24F5B2}"/>
                    </a:ext>
                  </a:extLst>
                </p:cNvPr>
                <p:cNvSpPr>
                  <a:spLocks noChangeAspect="1" noEditPoints="1"/>
                </p:cNvSpPr>
                <p:nvPr/>
              </p:nvSpPr>
              <p:spPr bwMode="auto">
                <a:xfrm>
                  <a:off x="906323" y="3638814"/>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 name="Picture 2" descr="A close up of a sign&#10;&#10;Description automatically generated">
                <a:extLst>
                  <a:ext uri="{FF2B5EF4-FFF2-40B4-BE49-F238E27FC236}">
                    <a16:creationId xmlns:a16="http://schemas.microsoft.com/office/drawing/2014/main" id="{50F70F07-06D2-4EF1-A9BB-1571F88106A1}"/>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11111999" y="3811467"/>
                <a:ext cx="261640" cy="128643"/>
              </a:xfrm>
              <a:prstGeom prst="rect">
                <a:avLst/>
              </a:prstGeom>
            </p:spPr>
          </p:pic>
          <p:grpSp>
            <p:nvGrpSpPr>
              <p:cNvPr id="4" name="Group 3">
                <a:extLst>
                  <a:ext uri="{FF2B5EF4-FFF2-40B4-BE49-F238E27FC236}">
                    <a16:creationId xmlns:a16="http://schemas.microsoft.com/office/drawing/2014/main" id="{73257036-82FB-4B37-AEB2-83789830F767}"/>
                  </a:ext>
                </a:extLst>
              </p:cNvPr>
              <p:cNvGrpSpPr/>
              <p:nvPr/>
            </p:nvGrpSpPr>
            <p:grpSpPr>
              <a:xfrm>
                <a:off x="11431708" y="3850219"/>
                <a:ext cx="160817" cy="36587"/>
                <a:chOff x="11598706" y="6393125"/>
                <a:chExt cx="160817" cy="36587"/>
              </a:xfrm>
            </p:grpSpPr>
            <p:sp>
              <p:nvSpPr>
                <p:cNvPr id="318" name="Oval 317">
                  <a:extLst>
                    <a:ext uri="{FF2B5EF4-FFF2-40B4-BE49-F238E27FC236}">
                      <a16:creationId xmlns:a16="http://schemas.microsoft.com/office/drawing/2014/main" id="{F84AA6A2-6037-4A58-9D0B-0E9B5D53677A}"/>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0" name="Oval 339">
                  <a:extLst>
                    <a:ext uri="{FF2B5EF4-FFF2-40B4-BE49-F238E27FC236}">
                      <a16:creationId xmlns:a16="http://schemas.microsoft.com/office/drawing/2014/main" id="{A754C54E-8A3C-4DBA-A3E1-787D6D3C5BA8}"/>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1" name="Oval 340">
                  <a:extLst>
                    <a:ext uri="{FF2B5EF4-FFF2-40B4-BE49-F238E27FC236}">
                      <a16:creationId xmlns:a16="http://schemas.microsoft.com/office/drawing/2014/main" id="{A53D78EA-95B5-42D2-9B50-6B7A5CF14530}"/>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43" name="Picture 342">
                <a:extLst>
                  <a:ext uri="{FF2B5EF4-FFF2-40B4-BE49-F238E27FC236}">
                    <a16:creationId xmlns:a16="http://schemas.microsoft.com/office/drawing/2014/main" id="{742129D1-85C9-443F-B03D-8D994DD8B6E4}"/>
                  </a:ext>
                </a:extLst>
              </p:cNvPr>
              <p:cNvPicPr>
                <a:picLocks noChangeAspect="1"/>
              </p:cNvPicPr>
              <p:nvPr/>
            </p:nvPicPr>
            <p:blipFill>
              <a:blip r:embed="rId93"/>
              <a:stretch>
                <a:fillRect/>
              </a:stretch>
            </p:blipFill>
            <p:spPr>
              <a:xfrm>
                <a:off x="9636103" y="3235938"/>
                <a:ext cx="130539" cy="132904"/>
              </a:xfrm>
              <a:prstGeom prst="rect">
                <a:avLst/>
              </a:prstGeom>
            </p:spPr>
          </p:pic>
          <p:pic>
            <p:nvPicPr>
              <p:cNvPr id="344" name="Picture 14">
                <a:extLst>
                  <a:ext uri="{FF2B5EF4-FFF2-40B4-BE49-F238E27FC236}">
                    <a16:creationId xmlns:a16="http://schemas.microsoft.com/office/drawing/2014/main" id="{84D993E2-28D5-411D-8C63-0F48A6DFD68F}"/>
                  </a:ext>
                </a:extLst>
              </p:cNvPr>
              <p:cNvPicPr>
                <a:picLocks noChangeAspect="1" noChangeArrowheads="1"/>
              </p:cNvPicPr>
              <p:nvPr/>
            </p:nvPicPr>
            <p:blipFill>
              <a:blip r:embed="rId94"/>
              <a:stretch>
                <a:fillRect/>
              </a:stretch>
            </p:blipFill>
            <p:spPr bwMode="auto">
              <a:xfrm>
                <a:off x="9848323" y="3237883"/>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14">
                <a:extLst>
                  <a:ext uri="{FF2B5EF4-FFF2-40B4-BE49-F238E27FC236}">
                    <a16:creationId xmlns:a16="http://schemas.microsoft.com/office/drawing/2014/main" id="{47961937-D2F1-4389-B67E-37056366B307}"/>
                  </a:ext>
                </a:extLst>
              </p:cNvPr>
              <p:cNvPicPr>
                <a:picLocks noChangeAspect="1" noChangeArrowheads="1"/>
              </p:cNvPicPr>
              <p:nvPr/>
            </p:nvPicPr>
            <p:blipFill>
              <a:blip r:embed="rId95"/>
              <a:stretch>
                <a:fillRect/>
              </a:stretch>
            </p:blipFill>
            <p:spPr bwMode="auto">
              <a:xfrm>
                <a:off x="10131432" y="3242076"/>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14">
                <a:extLst>
                  <a:ext uri="{FF2B5EF4-FFF2-40B4-BE49-F238E27FC236}">
                    <a16:creationId xmlns:a16="http://schemas.microsoft.com/office/drawing/2014/main" id="{7E07DEA6-0111-49E1-9910-5EC9D7086B9A}"/>
                  </a:ext>
                </a:extLst>
              </p:cNvPr>
              <p:cNvPicPr>
                <a:picLocks noChangeAspect="1" noChangeArrowheads="1"/>
              </p:cNvPicPr>
              <p:nvPr/>
            </p:nvPicPr>
            <p:blipFill>
              <a:blip r:embed="rId96"/>
              <a:stretch>
                <a:fillRect/>
              </a:stretch>
            </p:blipFill>
            <p:spPr bwMode="auto">
              <a:xfrm>
                <a:off x="10363860" y="3242895"/>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14">
                <a:extLst>
                  <a:ext uri="{FF2B5EF4-FFF2-40B4-BE49-F238E27FC236}">
                    <a16:creationId xmlns:a16="http://schemas.microsoft.com/office/drawing/2014/main" id="{E30A8D97-960F-4AF8-8C78-AA2427A3853F}"/>
                  </a:ext>
                </a:extLst>
              </p:cNvPr>
              <p:cNvPicPr>
                <a:picLocks noChangeAspect="1" noChangeArrowheads="1"/>
              </p:cNvPicPr>
              <p:nvPr/>
            </p:nvPicPr>
            <p:blipFill>
              <a:blip r:embed="rId97"/>
              <a:stretch>
                <a:fillRect/>
              </a:stretch>
            </p:blipFill>
            <p:spPr bwMode="auto">
              <a:xfrm>
                <a:off x="11064327" y="3273007"/>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347">
                <a:extLst>
                  <a:ext uri="{FF2B5EF4-FFF2-40B4-BE49-F238E27FC236}">
                    <a16:creationId xmlns:a16="http://schemas.microsoft.com/office/drawing/2014/main" id="{B88AEF22-13AA-4456-A85F-7F3F0DDD0BB2}"/>
                  </a:ext>
                </a:extLst>
              </p:cNvPr>
              <p:cNvPicPr>
                <a:picLocks noChangeAspect="1"/>
              </p:cNvPicPr>
              <p:nvPr/>
            </p:nvPicPr>
            <p:blipFill rotWithShape="1">
              <a:blip r:embed="rId98"/>
              <a:srcRect l="11245" t="18177" r="17731" b="21315"/>
              <a:stretch/>
            </p:blipFill>
            <p:spPr>
              <a:xfrm>
                <a:off x="10843250" y="3253697"/>
                <a:ext cx="146407" cy="114190"/>
              </a:xfrm>
              <a:prstGeom prst="rect">
                <a:avLst/>
              </a:prstGeom>
            </p:spPr>
          </p:pic>
          <p:pic>
            <p:nvPicPr>
              <p:cNvPr id="349" name="Picture 348" descr="A close up of a sign&#10;&#10;Description automatically generated">
                <a:extLst>
                  <a:ext uri="{FF2B5EF4-FFF2-40B4-BE49-F238E27FC236}">
                    <a16:creationId xmlns:a16="http://schemas.microsoft.com/office/drawing/2014/main" id="{D2CCB3B2-ABEB-4539-A1B2-D7D96C95E344}"/>
                  </a:ext>
                </a:extLst>
              </p:cNvPr>
              <p:cNvPicPr>
                <a:picLocks noChangeAspect="1"/>
              </p:cNvPicPr>
              <p:nvPr/>
            </p:nvPicPr>
            <p:blipFill rotWithShape="1">
              <a:blip r:embed="rId99"/>
              <a:srcRect l="13329" t="17372" r="18079" b="16766"/>
              <a:stretch/>
            </p:blipFill>
            <p:spPr>
              <a:xfrm>
                <a:off x="10846074" y="3802006"/>
                <a:ext cx="215013" cy="106775"/>
              </a:xfrm>
              <a:prstGeom prst="rect">
                <a:avLst/>
              </a:prstGeom>
            </p:spPr>
          </p:pic>
          <p:pic>
            <p:nvPicPr>
              <p:cNvPr id="350" name="Picture 349" descr="A close up of a logo&#10;&#10;Description automatically generated">
                <a:extLst>
                  <a:ext uri="{FF2B5EF4-FFF2-40B4-BE49-F238E27FC236}">
                    <a16:creationId xmlns:a16="http://schemas.microsoft.com/office/drawing/2014/main" id="{4ABCAE72-0BB1-4941-9657-20B5B9EF626B}"/>
                  </a:ext>
                </a:extLst>
              </p:cNvPr>
              <p:cNvPicPr>
                <a:picLocks noChangeAspect="1"/>
              </p:cNvPicPr>
              <p:nvPr/>
            </p:nvPicPr>
            <p:blipFill>
              <a:blip r:embed="rId100"/>
              <a:stretch>
                <a:fillRect/>
              </a:stretch>
            </p:blipFill>
            <p:spPr>
              <a:xfrm>
                <a:off x="11421965" y="3267238"/>
                <a:ext cx="141047" cy="112678"/>
              </a:xfrm>
              <a:prstGeom prst="rect">
                <a:avLst/>
              </a:prstGeom>
            </p:spPr>
          </p:pic>
          <p:pic>
            <p:nvPicPr>
              <p:cNvPr id="351" name="Picture 350">
                <a:extLst>
                  <a:ext uri="{FF2B5EF4-FFF2-40B4-BE49-F238E27FC236}">
                    <a16:creationId xmlns:a16="http://schemas.microsoft.com/office/drawing/2014/main" id="{5CCD6C17-F52C-4F4C-94C2-4B362131861D}"/>
                  </a:ext>
                </a:extLst>
              </p:cNvPr>
              <p:cNvPicPr>
                <a:picLocks noChangeAspect="1"/>
              </p:cNvPicPr>
              <p:nvPr/>
            </p:nvPicPr>
            <p:blipFill>
              <a:blip r:embed="rId101"/>
              <a:stretch>
                <a:fillRect/>
              </a:stretch>
            </p:blipFill>
            <p:spPr>
              <a:xfrm>
                <a:off x="10977543" y="3467713"/>
                <a:ext cx="213617" cy="82422"/>
              </a:xfrm>
              <a:prstGeom prst="rect">
                <a:avLst/>
              </a:prstGeom>
            </p:spPr>
          </p:pic>
          <p:pic>
            <p:nvPicPr>
              <p:cNvPr id="354" name="Picture 353" descr="A picture containing clipart&#10;&#10;Description automatically generated">
                <a:extLst>
                  <a:ext uri="{FF2B5EF4-FFF2-40B4-BE49-F238E27FC236}">
                    <a16:creationId xmlns:a16="http://schemas.microsoft.com/office/drawing/2014/main" id="{FC2C00AA-EF8C-4CCC-8045-DD96F83FD08D}"/>
                  </a:ext>
                </a:extLst>
              </p:cNvPr>
              <p:cNvPicPr>
                <a:picLocks noChangeAspect="1"/>
              </p:cNvPicPr>
              <p:nvPr/>
            </p:nvPicPr>
            <p:blipFill>
              <a:blip r:embed="rId102">
                <a:extLst>
                  <a:ext uri="{28A0092B-C50C-407E-A947-70E740481C1C}">
                    <a14:useLocalDpi xmlns:a14="http://schemas.microsoft.com/office/drawing/2010/main" val="0"/>
                  </a:ext>
                </a:extLst>
              </a:blip>
              <a:stretch>
                <a:fillRect/>
              </a:stretch>
            </p:blipFill>
            <p:spPr>
              <a:xfrm>
                <a:off x="9862611" y="3474894"/>
                <a:ext cx="565447" cy="70681"/>
              </a:xfrm>
              <a:prstGeom prst="rect">
                <a:avLst/>
              </a:prstGeom>
            </p:spPr>
          </p:pic>
          <p:pic>
            <p:nvPicPr>
              <p:cNvPr id="31" name="Picture 30" descr="Text, logo&#10;&#10;Description automatically generated">
                <a:extLst>
                  <a:ext uri="{FF2B5EF4-FFF2-40B4-BE49-F238E27FC236}">
                    <a16:creationId xmlns:a16="http://schemas.microsoft.com/office/drawing/2014/main" id="{FBA1E449-B5C6-4B07-836F-56294D277BDC}"/>
                  </a:ext>
                </a:extLst>
              </p:cNvPr>
              <p:cNvPicPr>
                <a:picLocks noChangeAspect="1"/>
              </p:cNvPicPr>
              <p:nvPr/>
            </p:nvPicPr>
            <p:blipFill>
              <a:blip r:embed="rId103">
                <a:extLst>
                  <a:ext uri="{28A0092B-C50C-407E-A947-70E740481C1C}">
                    <a14:useLocalDpi xmlns:a14="http://schemas.microsoft.com/office/drawing/2010/main" val="0"/>
                  </a:ext>
                </a:extLst>
              </a:blip>
              <a:stretch>
                <a:fillRect/>
              </a:stretch>
            </p:blipFill>
            <p:spPr>
              <a:xfrm>
                <a:off x="10532665" y="3254130"/>
                <a:ext cx="252187" cy="104447"/>
              </a:xfrm>
              <a:prstGeom prst="rect">
                <a:avLst/>
              </a:prstGeom>
            </p:spPr>
          </p:pic>
          <p:pic>
            <p:nvPicPr>
              <p:cNvPr id="33" name="Picture 32" descr="Logo&#10;&#10;Description automatically generated">
                <a:extLst>
                  <a:ext uri="{FF2B5EF4-FFF2-40B4-BE49-F238E27FC236}">
                    <a16:creationId xmlns:a16="http://schemas.microsoft.com/office/drawing/2014/main" id="{0C2D531D-10D3-4D0A-86D7-BB9EC2BF8591}"/>
                  </a:ext>
                </a:extLst>
              </p:cNvPr>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9553017" y="3460710"/>
                <a:ext cx="252187" cy="100875"/>
              </a:xfrm>
              <a:prstGeom prst="rect">
                <a:avLst/>
              </a:prstGeom>
            </p:spPr>
          </p:pic>
          <p:pic>
            <p:nvPicPr>
              <p:cNvPr id="35" name="Picture 34" descr="Logo&#10;&#10;Description automatically generated">
                <a:extLst>
                  <a:ext uri="{FF2B5EF4-FFF2-40B4-BE49-F238E27FC236}">
                    <a16:creationId xmlns:a16="http://schemas.microsoft.com/office/drawing/2014/main" id="{E4B3A5B3-106B-49F3-9CBA-4CFC59369A48}"/>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10476336" y="3465151"/>
                <a:ext cx="451724" cy="70017"/>
              </a:xfrm>
              <a:prstGeom prst="rect">
                <a:avLst/>
              </a:prstGeom>
            </p:spPr>
          </p:pic>
          <p:pic>
            <p:nvPicPr>
              <p:cNvPr id="45" name="Picture 44" descr="A picture containing building, sitting, light, sun&#10;&#10;Description automatically generated">
                <a:extLst>
                  <a:ext uri="{FF2B5EF4-FFF2-40B4-BE49-F238E27FC236}">
                    <a16:creationId xmlns:a16="http://schemas.microsoft.com/office/drawing/2014/main" id="{22EC8240-5FF2-4CD0-A7C7-422952769186}"/>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11271321" y="3450912"/>
                <a:ext cx="252188" cy="100875"/>
              </a:xfrm>
              <a:prstGeom prst="rect">
                <a:avLst/>
              </a:prstGeom>
            </p:spPr>
          </p:pic>
          <p:pic>
            <p:nvPicPr>
              <p:cNvPr id="47" name="Picture 46" descr="A picture containing shape&#10;&#10;Description automatically generated">
                <a:extLst>
                  <a:ext uri="{FF2B5EF4-FFF2-40B4-BE49-F238E27FC236}">
                    <a16:creationId xmlns:a16="http://schemas.microsoft.com/office/drawing/2014/main" id="{2941861C-D274-4504-B29F-CA478B78412E}"/>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9581301" y="3636609"/>
                <a:ext cx="521306" cy="75222"/>
              </a:xfrm>
              <a:prstGeom prst="rect">
                <a:avLst/>
              </a:prstGeom>
            </p:spPr>
          </p:pic>
          <p:pic>
            <p:nvPicPr>
              <p:cNvPr id="50" name="Picture 49" descr="A picture containing text, logo&#10;&#10;Description automatically generated">
                <a:extLst>
                  <a:ext uri="{FF2B5EF4-FFF2-40B4-BE49-F238E27FC236}">
                    <a16:creationId xmlns:a16="http://schemas.microsoft.com/office/drawing/2014/main" id="{E3330CBA-0F1D-4975-948E-FFCCBD9AC3DD}"/>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10159259" y="3609329"/>
                <a:ext cx="311768" cy="140294"/>
              </a:xfrm>
              <a:prstGeom prst="rect">
                <a:avLst/>
              </a:prstGeom>
            </p:spPr>
          </p:pic>
          <p:pic>
            <p:nvPicPr>
              <p:cNvPr id="58" name="Picture 57" descr="A picture containing logo&#10;&#10;Description automatically generated">
                <a:extLst>
                  <a:ext uri="{FF2B5EF4-FFF2-40B4-BE49-F238E27FC236}">
                    <a16:creationId xmlns:a16="http://schemas.microsoft.com/office/drawing/2014/main" id="{08803F97-A793-4A21-81B1-9F9B4D36032C}"/>
                  </a:ext>
                </a:extLst>
              </p:cNvPr>
              <p:cNvPicPr>
                <a:picLocks noChangeAspect="1"/>
              </p:cNvPicPr>
              <p:nvPr/>
            </p:nvPicPr>
            <p:blipFill rotWithShape="1">
              <a:blip r:embed="rId109">
                <a:clrChange>
                  <a:clrFrom>
                    <a:srgbClr val="FFFFFF"/>
                  </a:clrFrom>
                  <a:clrTo>
                    <a:srgbClr val="FFFFFF">
                      <a:alpha val="0"/>
                    </a:srgbClr>
                  </a:clrTo>
                </a:clrChange>
                <a:extLst>
                  <a:ext uri="{28A0092B-C50C-407E-A947-70E740481C1C}">
                    <a14:useLocalDpi xmlns:a14="http://schemas.microsoft.com/office/drawing/2010/main" val="0"/>
                  </a:ext>
                </a:extLst>
              </a:blip>
              <a:srcRect t="38339" b="38339"/>
              <a:stretch/>
            </p:blipFill>
            <p:spPr>
              <a:xfrm>
                <a:off x="10427095" y="3591023"/>
                <a:ext cx="736770" cy="174896"/>
              </a:xfrm>
              <a:prstGeom prst="rect">
                <a:avLst/>
              </a:prstGeom>
            </p:spPr>
          </p:pic>
          <p:pic>
            <p:nvPicPr>
              <p:cNvPr id="63" name="Picture 62" descr="A picture containing logo&#10;&#10;Description automatically generated">
                <a:extLst>
                  <a:ext uri="{FF2B5EF4-FFF2-40B4-BE49-F238E27FC236}">
                    <a16:creationId xmlns:a16="http://schemas.microsoft.com/office/drawing/2014/main" id="{2666CEDE-BCDA-41DB-B591-C7E6CE598C7C}"/>
                  </a:ext>
                </a:extLst>
              </p:cNvPr>
              <p:cNvPicPr>
                <a:picLocks noChangeAspect="1"/>
              </p:cNvPicPr>
              <p:nvPr/>
            </p:nvPicPr>
            <p:blipFill>
              <a:blip r:embed="rId1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301" y="3797800"/>
                <a:ext cx="401392" cy="128446"/>
              </a:xfrm>
              <a:prstGeom prst="rect">
                <a:avLst/>
              </a:prstGeom>
            </p:spPr>
          </p:pic>
          <p:pic>
            <p:nvPicPr>
              <p:cNvPr id="453" name="Picture 452" descr="Logo&#10;&#10;Description automatically generated">
                <a:extLst>
                  <a:ext uri="{FF2B5EF4-FFF2-40B4-BE49-F238E27FC236}">
                    <a16:creationId xmlns:a16="http://schemas.microsoft.com/office/drawing/2014/main" id="{24F4A99C-3ADF-49D8-BD2E-35814E6E5EC1}"/>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10032956" y="3811368"/>
                <a:ext cx="311667" cy="114278"/>
              </a:xfrm>
              <a:prstGeom prst="rect">
                <a:avLst/>
              </a:prstGeom>
            </p:spPr>
          </p:pic>
          <p:pic>
            <p:nvPicPr>
              <p:cNvPr id="459" name="Picture 458" descr="Logo&#10;&#10;Description automatically generated">
                <a:extLst>
                  <a:ext uri="{FF2B5EF4-FFF2-40B4-BE49-F238E27FC236}">
                    <a16:creationId xmlns:a16="http://schemas.microsoft.com/office/drawing/2014/main" id="{7476315E-BA80-45A1-8C9B-A0CC150175B4}"/>
                  </a:ext>
                </a:extLst>
              </p:cNvPr>
              <p:cNvPicPr>
                <a:picLocks noChangeAspect="1"/>
              </p:cNvPicPr>
              <p:nvPr/>
            </p:nvPicPr>
            <p:blipFill>
              <a:blip r:embed="rId112">
                <a:extLst>
                  <a:ext uri="{28A0092B-C50C-407E-A947-70E740481C1C}">
                    <a14:useLocalDpi xmlns:a14="http://schemas.microsoft.com/office/drawing/2010/main" val="0"/>
                  </a:ext>
                </a:extLst>
              </a:blip>
              <a:stretch>
                <a:fillRect/>
              </a:stretch>
            </p:blipFill>
            <p:spPr>
              <a:xfrm>
                <a:off x="10379797" y="3792269"/>
                <a:ext cx="413240" cy="115901"/>
              </a:xfrm>
              <a:prstGeom prst="rect">
                <a:avLst/>
              </a:prstGeom>
            </p:spPr>
          </p:pic>
          <p:pic>
            <p:nvPicPr>
              <p:cNvPr id="26" name="Picture 2" descr="See the source image">
                <a:extLst>
                  <a:ext uri="{FF2B5EF4-FFF2-40B4-BE49-F238E27FC236}">
                    <a16:creationId xmlns:a16="http://schemas.microsoft.com/office/drawing/2014/main" id="{6CE23CA2-E7ED-4AD5-9578-2DC8850FE05C}"/>
                  </a:ext>
                </a:extLst>
              </p:cNvPr>
              <p:cNvPicPr>
                <a:picLocks noChangeAspect="1" noChangeArrowheads="1"/>
              </p:cNvPicPr>
              <p:nvPr/>
            </p:nvPicPr>
            <p:blipFill rotWithShape="1">
              <a:blip r:embed="rId113">
                <a:extLst>
                  <a:ext uri="{28A0092B-C50C-407E-A947-70E740481C1C}">
                    <a14:useLocalDpi xmlns:a14="http://schemas.microsoft.com/office/drawing/2010/main" val="0"/>
                  </a:ext>
                </a:extLst>
              </a:blip>
              <a:srcRect l="1" r="-1271"/>
              <a:stretch/>
            </p:blipFill>
            <p:spPr bwMode="auto">
              <a:xfrm>
                <a:off x="11141280" y="3637064"/>
                <a:ext cx="474985" cy="88920"/>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Rectangle 42">
              <a:extLst>
                <a:ext uri="{FF2B5EF4-FFF2-40B4-BE49-F238E27FC236}">
                  <a16:creationId xmlns:a16="http://schemas.microsoft.com/office/drawing/2014/main" id="{685B3B02-092D-41B4-AA64-1544F3E4F746}"/>
                </a:ext>
              </a:extLst>
            </p:cNvPr>
            <p:cNvSpPr/>
            <p:nvPr/>
          </p:nvSpPr>
          <p:spPr bwMode="auto">
            <a:xfrm>
              <a:off x="9715763" y="3271313"/>
              <a:ext cx="2134173" cy="8061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MISA Partners</a:t>
              </a:r>
            </a:p>
          </p:txBody>
        </p:sp>
      </p:grpSp>
      <p:sp>
        <p:nvSpPr>
          <p:cNvPr id="458" name="TextBox 457">
            <a:extLst>
              <a:ext uri="{FF2B5EF4-FFF2-40B4-BE49-F238E27FC236}">
                <a16:creationId xmlns:a16="http://schemas.microsoft.com/office/drawing/2014/main" id="{18B2960D-DEEE-48ED-9710-67C8C68F3483}"/>
              </a:ext>
            </a:extLst>
          </p:cNvPr>
          <p:cNvSpPr txBox="1"/>
          <p:nvPr/>
        </p:nvSpPr>
        <p:spPr>
          <a:xfrm>
            <a:off x="6579226" y="4986423"/>
            <a:ext cx="337473" cy="266377"/>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a:t>
            </a:r>
            <a:b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14"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OT</a:t>
            </a:r>
          </a:p>
        </p:txBody>
      </p:sp>
    </p:spTree>
    <p:extLst>
      <p:ext uri="{BB962C8B-B14F-4D97-AF65-F5344CB8AC3E}">
        <p14:creationId xmlns:p14="http://schemas.microsoft.com/office/powerpoint/2010/main" val="985906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1034"/>
                                        </p:tgtEl>
                                        <p:attrNameLst>
                                          <p:attrName>ppt_x</p:attrName>
                                          <p:attrName>ppt_y</p:attrName>
                                        </p:attrNameLst>
                                      </p:cBhvr>
                                      <p:rCtr x="0" y="5648"/>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513"/>
                                        </p:tgtEl>
                                        <p:attrNameLst>
                                          <p:attrName>style.visibility</p:attrName>
                                        </p:attrNameLst>
                                      </p:cBhvr>
                                      <p:to>
                                        <p:strVal val="visible"/>
                                      </p:to>
                                    </p:set>
                                    <p:animEffect transition="in" filter="fade">
                                      <p:cBhvr>
                                        <p:cTn id="17" dur="500"/>
                                        <p:tgtEl>
                                          <p:spTgt spid="513"/>
                                        </p:tgtEl>
                                      </p:cBhvr>
                                    </p:animEffect>
                                  </p:childTnLst>
                                </p:cTn>
                              </p:par>
                              <p:par>
                                <p:cTn id="18" presetID="10" presetClass="entr" presetSubtype="0" fill="hold" nodeType="withEffect">
                                  <p:stCondLst>
                                    <p:cond delay="100"/>
                                  </p:stCondLst>
                                  <p:childTnLst>
                                    <p:set>
                                      <p:cBhvr>
                                        <p:cTn id="19" dur="1" fill="hold">
                                          <p:stCondLst>
                                            <p:cond delay="0"/>
                                          </p:stCondLst>
                                        </p:cTn>
                                        <p:tgtEl>
                                          <p:spTgt spid="536"/>
                                        </p:tgtEl>
                                        <p:attrNameLst>
                                          <p:attrName>style.visibility</p:attrName>
                                        </p:attrNameLst>
                                      </p:cBhvr>
                                      <p:to>
                                        <p:strVal val="visible"/>
                                      </p:to>
                                    </p:set>
                                    <p:animEffect transition="in" filter="fade">
                                      <p:cBhvr>
                                        <p:cTn id="20" dur="250"/>
                                        <p:tgtEl>
                                          <p:spTgt spid="536"/>
                                        </p:tgtEl>
                                      </p:cBhvr>
                                    </p:animEffect>
                                  </p:childTnLst>
                                </p:cTn>
                              </p:par>
                              <p:par>
                                <p:cTn id="21" presetID="10" presetClass="entr" presetSubtype="0" fill="hold" nodeType="withEffect">
                                  <p:stCondLst>
                                    <p:cond delay="200"/>
                                  </p:stCondLst>
                                  <p:childTnLst>
                                    <p:set>
                                      <p:cBhvr>
                                        <p:cTn id="22" dur="1" fill="hold">
                                          <p:stCondLst>
                                            <p:cond delay="0"/>
                                          </p:stCondLst>
                                        </p:cTn>
                                        <p:tgtEl>
                                          <p:spTgt spid="506"/>
                                        </p:tgtEl>
                                        <p:attrNameLst>
                                          <p:attrName>style.visibility</p:attrName>
                                        </p:attrNameLst>
                                      </p:cBhvr>
                                      <p:to>
                                        <p:strVal val="visible"/>
                                      </p:to>
                                    </p:set>
                                    <p:animEffect transition="in" filter="fade">
                                      <p:cBhvr>
                                        <p:cTn id="23" dur="250"/>
                                        <p:tgtEl>
                                          <p:spTgt spid="506"/>
                                        </p:tgtEl>
                                      </p:cBhvr>
                                    </p:animEffect>
                                  </p:childTnLst>
                                </p:cTn>
                              </p:par>
                              <p:par>
                                <p:cTn id="24" presetID="10" presetClass="entr" presetSubtype="0" fill="hold" nodeType="withEffect">
                                  <p:stCondLst>
                                    <p:cond delay="30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250"/>
                                        <p:tgtEl>
                                          <p:spTgt spid="55"/>
                                        </p:tgtEl>
                                      </p:cBhvr>
                                    </p:animEffect>
                                  </p:childTnLst>
                                </p:cTn>
                              </p:par>
                              <p:par>
                                <p:cTn id="27" presetID="10" presetClass="entr" presetSubtype="0" fill="hold" nodeType="withEffect">
                                  <p:stCondLst>
                                    <p:cond delay="400"/>
                                  </p:stCondLst>
                                  <p:childTnLst>
                                    <p:set>
                                      <p:cBhvr>
                                        <p:cTn id="28" dur="1" fill="hold">
                                          <p:stCondLst>
                                            <p:cond delay="0"/>
                                          </p:stCondLst>
                                        </p:cTn>
                                        <p:tgtEl>
                                          <p:spTgt spid="556"/>
                                        </p:tgtEl>
                                        <p:attrNameLst>
                                          <p:attrName>style.visibility</p:attrName>
                                        </p:attrNameLst>
                                      </p:cBhvr>
                                      <p:to>
                                        <p:strVal val="visible"/>
                                      </p:to>
                                    </p:set>
                                    <p:animEffect transition="in" filter="fade">
                                      <p:cBhvr>
                                        <p:cTn id="29" dur="250"/>
                                        <p:tgtEl>
                                          <p:spTgt spid="556"/>
                                        </p:tgtEl>
                                      </p:cBhvr>
                                    </p:animEffect>
                                  </p:childTnLst>
                                </p:cTn>
                              </p:par>
                              <p:par>
                                <p:cTn id="30" presetID="10" presetClass="entr" presetSubtype="0" fill="hold" nodeType="withEffect">
                                  <p:stCondLst>
                                    <p:cond delay="5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10" presetClass="entr" presetSubtype="0" fill="hold" nodeType="withEffect">
                                  <p:stCondLst>
                                    <p:cond delay="600"/>
                                  </p:stCondLst>
                                  <p:childTnLst>
                                    <p:set>
                                      <p:cBhvr>
                                        <p:cTn id="34" dur="1" fill="hold">
                                          <p:stCondLst>
                                            <p:cond delay="0"/>
                                          </p:stCondLst>
                                        </p:cTn>
                                        <p:tgtEl>
                                          <p:spTgt spid="493"/>
                                        </p:tgtEl>
                                        <p:attrNameLst>
                                          <p:attrName>style.visibility</p:attrName>
                                        </p:attrNameLst>
                                      </p:cBhvr>
                                      <p:to>
                                        <p:strVal val="visible"/>
                                      </p:to>
                                    </p:set>
                                    <p:animEffect transition="in" filter="fade">
                                      <p:cBhvr>
                                        <p:cTn id="35" dur="250"/>
                                        <p:tgtEl>
                                          <p:spTgt spid="493"/>
                                        </p:tgtEl>
                                      </p:cBhvr>
                                    </p:animEffect>
                                  </p:childTnLst>
                                </p:cTn>
                              </p:par>
                              <p:par>
                                <p:cTn id="36" presetID="10" presetClass="entr" presetSubtype="0" fill="hold" nodeType="withEffect">
                                  <p:stCondLst>
                                    <p:cond delay="700"/>
                                  </p:stCondLst>
                                  <p:childTnLst>
                                    <p:set>
                                      <p:cBhvr>
                                        <p:cTn id="37" dur="1" fill="hold">
                                          <p:stCondLst>
                                            <p:cond delay="0"/>
                                          </p:stCondLst>
                                        </p:cTn>
                                        <p:tgtEl>
                                          <p:spTgt spid="531"/>
                                        </p:tgtEl>
                                        <p:attrNameLst>
                                          <p:attrName>style.visibility</p:attrName>
                                        </p:attrNameLst>
                                      </p:cBhvr>
                                      <p:to>
                                        <p:strVal val="visible"/>
                                      </p:to>
                                    </p:set>
                                    <p:animEffect transition="in" filter="fade">
                                      <p:cBhvr>
                                        <p:cTn id="38" dur="250"/>
                                        <p:tgtEl>
                                          <p:spTgt spid="531"/>
                                        </p:tgtEl>
                                      </p:cBhvr>
                                    </p:animEffect>
                                  </p:childTnLst>
                                </p:cTn>
                              </p:par>
                              <p:par>
                                <p:cTn id="39" presetID="10" presetClass="entr" presetSubtype="0" fill="hold" nodeType="withEffect">
                                  <p:stCondLst>
                                    <p:cond delay="700"/>
                                  </p:stCondLst>
                                  <p:childTnLst>
                                    <p:set>
                                      <p:cBhvr>
                                        <p:cTn id="40" dur="1" fill="hold">
                                          <p:stCondLst>
                                            <p:cond delay="0"/>
                                          </p:stCondLst>
                                        </p:cTn>
                                        <p:tgtEl>
                                          <p:spTgt spid="488"/>
                                        </p:tgtEl>
                                        <p:attrNameLst>
                                          <p:attrName>style.visibility</p:attrName>
                                        </p:attrNameLst>
                                      </p:cBhvr>
                                      <p:to>
                                        <p:strVal val="visible"/>
                                      </p:to>
                                    </p:set>
                                    <p:animEffect transition="in" filter="fade">
                                      <p:cBhvr>
                                        <p:cTn id="41" dur="250"/>
                                        <p:tgtEl>
                                          <p:spTgt spid="488"/>
                                        </p:tgtEl>
                                      </p:cBhvr>
                                    </p:animEffect>
                                  </p:childTnLst>
                                </p:cTn>
                              </p:par>
                            </p:childTnLst>
                          </p:cTn>
                        </p:par>
                        <p:par>
                          <p:cTn id="42" fill="hold">
                            <p:stCondLst>
                              <p:cond delay="950"/>
                            </p:stCondLst>
                            <p:childTnLst>
                              <p:par>
                                <p:cTn id="43" presetID="10" presetClass="entr" presetSubtype="0"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1450"/>
                            </p:stCondLst>
                            <p:childTnLst>
                              <p:par>
                                <p:cTn id="50" presetID="22" presetClass="entr" presetSubtype="2" fill="hold" nodeType="afterEffect">
                                  <p:stCondLst>
                                    <p:cond delay="0"/>
                                  </p:stCondLst>
                                  <p:childTnLst>
                                    <p:set>
                                      <p:cBhvr>
                                        <p:cTn id="51" dur="1" fill="hold">
                                          <p:stCondLst>
                                            <p:cond delay="0"/>
                                          </p:stCondLst>
                                        </p:cTn>
                                        <p:tgtEl>
                                          <p:spTgt spid="586"/>
                                        </p:tgtEl>
                                        <p:attrNameLst>
                                          <p:attrName>style.visibility</p:attrName>
                                        </p:attrNameLst>
                                      </p:cBhvr>
                                      <p:to>
                                        <p:strVal val="visible"/>
                                      </p:to>
                                    </p:set>
                                    <p:animEffect transition="in" filter="wipe(right)">
                                      <p:cBhvr>
                                        <p:cTn id="52" dur="500"/>
                                        <p:tgtEl>
                                          <p:spTgt spid="586"/>
                                        </p:tgtEl>
                                      </p:cBhvr>
                                    </p:animEffect>
                                  </p:childTnLst>
                                </p:cTn>
                              </p:par>
                              <p:par>
                                <p:cTn id="53" presetID="10" presetClass="entr" presetSubtype="0" fill="hold" nodeType="withEffect">
                                  <p:stCondLst>
                                    <p:cond delay="25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nodeType="withEffect">
                                  <p:stCondLst>
                                    <p:cond delay="250"/>
                                  </p:stCondLst>
                                  <p:childTnLst>
                                    <p:set>
                                      <p:cBhvr>
                                        <p:cTn id="57" dur="1" fill="hold">
                                          <p:stCondLst>
                                            <p:cond delay="0"/>
                                          </p:stCondLst>
                                        </p:cTn>
                                        <p:tgtEl>
                                          <p:spTgt spid="563"/>
                                        </p:tgtEl>
                                        <p:attrNameLst>
                                          <p:attrName>style.visibility</p:attrName>
                                        </p:attrNameLst>
                                      </p:cBhvr>
                                      <p:to>
                                        <p:strVal val="visible"/>
                                      </p:to>
                                    </p:set>
                                    <p:animEffect transition="in" filter="fade">
                                      <p:cBhvr>
                                        <p:cTn id="58" dur="500"/>
                                        <p:tgtEl>
                                          <p:spTgt spid="563"/>
                                        </p:tgtEl>
                                      </p:cBhvr>
                                    </p:animEffect>
                                  </p:childTnLst>
                                </p:cTn>
                              </p:par>
                            </p:childTnLst>
                          </p:cTn>
                        </p:par>
                        <p:par>
                          <p:cTn id="59" fill="hold">
                            <p:stCondLst>
                              <p:cond delay="2200"/>
                            </p:stCondLst>
                            <p:childTnLst>
                              <p:par>
                                <p:cTn id="60" presetID="22" presetClass="entr" presetSubtype="1" fill="hold" nodeType="afterEffect">
                                  <p:stCondLst>
                                    <p:cond delay="0"/>
                                  </p:stCondLst>
                                  <p:childTnLst>
                                    <p:set>
                                      <p:cBhvr>
                                        <p:cTn id="61" dur="1" fill="hold">
                                          <p:stCondLst>
                                            <p:cond delay="0"/>
                                          </p:stCondLst>
                                        </p:cTn>
                                        <p:tgtEl>
                                          <p:spTgt spid="132"/>
                                        </p:tgtEl>
                                        <p:attrNameLst>
                                          <p:attrName>style.visibility</p:attrName>
                                        </p:attrNameLst>
                                      </p:cBhvr>
                                      <p:to>
                                        <p:strVal val="visible"/>
                                      </p:to>
                                    </p:set>
                                    <p:animEffect transition="in" filter="wipe(up)">
                                      <p:cBhvr>
                                        <p:cTn id="62" dur="500"/>
                                        <p:tgtEl>
                                          <p:spTgt spid="132"/>
                                        </p:tgtEl>
                                      </p:cBhvr>
                                    </p:animEffect>
                                  </p:childTnLst>
                                </p:cTn>
                              </p:par>
                            </p:childTnLst>
                          </p:cTn>
                        </p:par>
                        <p:par>
                          <p:cTn id="63" fill="hold">
                            <p:stCondLst>
                              <p:cond delay="2700"/>
                            </p:stCondLst>
                            <p:childTnLst>
                              <p:par>
                                <p:cTn id="64" presetID="22" presetClass="entr" presetSubtype="8" fill="hold" nodeType="after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58"/>
                                        </p:tgtEl>
                                        <p:attrNameLst>
                                          <p:attrName>style.visibility</p:attrName>
                                        </p:attrNameLst>
                                      </p:cBhvr>
                                      <p:to>
                                        <p:strVal val="visible"/>
                                      </p:to>
                                    </p:set>
                                    <p:animEffect transition="in" filter="fade">
                                      <p:cBhvr>
                                        <p:cTn id="74" dur="500"/>
                                        <p:tgtEl>
                                          <p:spTgt spid="458"/>
                                        </p:tgtEl>
                                      </p:cBhvr>
                                    </p:animEffect>
                                  </p:childTnLst>
                                </p:cTn>
                              </p:par>
                              <p:par>
                                <p:cTn id="75" presetID="10" presetClass="entr" presetSubtype="0" fill="hold" nodeType="withEffect">
                                  <p:stCondLst>
                                    <p:cond delay="0"/>
                                  </p:stCondLst>
                                  <p:childTnLst>
                                    <p:set>
                                      <p:cBhvr>
                                        <p:cTn id="76" dur="1" fill="hold">
                                          <p:stCondLst>
                                            <p:cond delay="0"/>
                                          </p:stCondLst>
                                        </p:cTn>
                                        <p:tgtEl>
                                          <p:spTgt spid="408"/>
                                        </p:tgtEl>
                                        <p:attrNameLst>
                                          <p:attrName>style.visibility</p:attrName>
                                        </p:attrNameLst>
                                      </p:cBhvr>
                                      <p:to>
                                        <p:strVal val="visible"/>
                                      </p:to>
                                    </p:set>
                                    <p:animEffect transition="in" filter="fade">
                                      <p:cBhvr>
                                        <p:cTn id="77" dur="500"/>
                                        <p:tgtEl>
                                          <p:spTgt spid="408"/>
                                        </p:tgtEl>
                                      </p:cBhvr>
                                    </p:animEffect>
                                  </p:childTnLst>
                                </p:cTn>
                              </p:par>
                              <p:par>
                                <p:cTn id="78" presetID="10" presetClass="entr" presetSubtype="0" fill="hold" grpId="0" nodeType="withEffect">
                                  <p:stCondLst>
                                    <p:cond delay="300"/>
                                  </p:stCondLst>
                                  <p:childTnLst>
                                    <p:set>
                                      <p:cBhvr>
                                        <p:cTn id="79" dur="1" fill="hold">
                                          <p:stCondLst>
                                            <p:cond delay="0"/>
                                          </p:stCondLst>
                                        </p:cTn>
                                        <p:tgtEl>
                                          <p:spTgt spid="386"/>
                                        </p:tgtEl>
                                        <p:attrNameLst>
                                          <p:attrName>style.visibility</p:attrName>
                                        </p:attrNameLst>
                                      </p:cBhvr>
                                      <p:to>
                                        <p:strVal val="visible"/>
                                      </p:to>
                                    </p:set>
                                    <p:animEffect transition="in" filter="fade">
                                      <p:cBhvr>
                                        <p:cTn id="80" dur="500"/>
                                        <p:tgtEl>
                                          <p:spTgt spid="38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500"/>
                                        <p:tgtEl>
                                          <p:spTgt spid="12"/>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36"/>
                                        </p:tgtEl>
                                        <p:attrNameLst>
                                          <p:attrName>style.visibility</p:attrName>
                                        </p:attrNameLst>
                                      </p:cBhvr>
                                      <p:to>
                                        <p:strVal val="visible"/>
                                      </p:to>
                                    </p:set>
                                    <p:animEffect transition="in" filter="fade">
                                      <p:cBhvr>
                                        <p:cTn id="91" dur="500"/>
                                        <p:tgtEl>
                                          <p:spTgt spid="436"/>
                                        </p:tgtEl>
                                      </p:cBhvr>
                                    </p:animEffect>
                                  </p:childTnLst>
                                </p:cTn>
                              </p:par>
                            </p:childTnLst>
                          </p:cTn>
                        </p:par>
                        <p:par>
                          <p:cTn id="92" fill="hold">
                            <p:stCondLst>
                              <p:cond delay="500"/>
                            </p:stCondLst>
                            <p:childTnLst>
                              <p:par>
                                <p:cTn id="93" presetID="22" presetClass="entr" presetSubtype="1" fill="hold" nodeType="afterEffect">
                                  <p:stCondLst>
                                    <p:cond delay="0"/>
                                  </p:stCondLst>
                                  <p:childTnLst>
                                    <p:set>
                                      <p:cBhvr>
                                        <p:cTn id="94" dur="1" fill="hold">
                                          <p:stCondLst>
                                            <p:cond delay="0"/>
                                          </p:stCondLst>
                                        </p:cTn>
                                        <p:tgtEl>
                                          <p:spTgt spid="428"/>
                                        </p:tgtEl>
                                        <p:attrNameLst>
                                          <p:attrName>style.visibility</p:attrName>
                                        </p:attrNameLst>
                                      </p:cBhvr>
                                      <p:to>
                                        <p:strVal val="visible"/>
                                      </p:to>
                                    </p:set>
                                    <p:animEffect transition="in" filter="wipe(up)">
                                      <p:cBhvr>
                                        <p:cTn id="95" dur="500"/>
                                        <p:tgtEl>
                                          <p:spTgt spid="428"/>
                                        </p:tgtEl>
                                      </p:cBhvr>
                                    </p:animEffect>
                                  </p:childTnLst>
                                </p:cTn>
                              </p:par>
                            </p:childTnLst>
                          </p:cTn>
                        </p:par>
                        <p:par>
                          <p:cTn id="96" fill="hold">
                            <p:stCondLst>
                              <p:cond delay="1000"/>
                            </p:stCondLst>
                            <p:childTnLst>
                              <p:par>
                                <p:cTn id="97" presetID="10" presetClass="entr" presetSubtype="0" fill="hold" grpId="0" nodeType="afterEffect">
                                  <p:stCondLst>
                                    <p:cond delay="0"/>
                                  </p:stCondLst>
                                  <p:childTnLst>
                                    <p:set>
                                      <p:cBhvr>
                                        <p:cTn id="98" dur="1" fill="hold">
                                          <p:stCondLst>
                                            <p:cond delay="0"/>
                                          </p:stCondLst>
                                        </p:cTn>
                                        <p:tgtEl>
                                          <p:spTgt spid="484"/>
                                        </p:tgtEl>
                                        <p:attrNameLst>
                                          <p:attrName>style.visibility</p:attrName>
                                        </p:attrNameLst>
                                      </p:cBhvr>
                                      <p:to>
                                        <p:strVal val="visible"/>
                                      </p:to>
                                    </p:set>
                                    <p:animEffect transition="in" filter="fade">
                                      <p:cBhvr>
                                        <p:cTn id="99" dur="500"/>
                                        <p:tgtEl>
                                          <p:spTgt spid="484"/>
                                        </p:tgtEl>
                                      </p:cBhvr>
                                    </p:animEffect>
                                  </p:childTnLst>
                                </p:cTn>
                              </p:par>
                              <p:par>
                                <p:cTn id="100" presetID="10" presetClass="entr" presetSubtype="0" fill="hold" nodeType="withEffect">
                                  <p:stCondLst>
                                    <p:cond delay="0"/>
                                  </p:stCondLst>
                                  <p:childTnLst>
                                    <p:set>
                                      <p:cBhvr>
                                        <p:cTn id="101" dur="1" fill="hold">
                                          <p:stCondLst>
                                            <p:cond delay="0"/>
                                          </p:stCondLst>
                                        </p:cTn>
                                        <p:tgtEl>
                                          <p:spTgt spid="475"/>
                                        </p:tgtEl>
                                        <p:attrNameLst>
                                          <p:attrName>style.visibility</p:attrName>
                                        </p:attrNameLst>
                                      </p:cBhvr>
                                      <p:to>
                                        <p:strVal val="visible"/>
                                      </p:to>
                                    </p:set>
                                    <p:animEffect transition="in" filter="fade">
                                      <p:cBhvr>
                                        <p:cTn id="102" dur="500"/>
                                        <p:tgtEl>
                                          <p:spTgt spid="475"/>
                                        </p:tgtEl>
                                      </p:cBhvr>
                                    </p:animEffect>
                                  </p:childTnLst>
                                </p:cTn>
                              </p:par>
                              <p:par>
                                <p:cTn id="103" presetID="22" presetClass="entr" presetSubtype="1" fill="hold" nodeType="withEffect">
                                  <p:stCondLst>
                                    <p:cond delay="0"/>
                                  </p:stCondLst>
                                  <p:childTnLst>
                                    <p:set>
                                      <p:cBhvr>
                                        <p:cTn id="104" dur="1" fill="hold">
                                          <p:stCondLst>
                                            <p:cond delay="0"/>
                                          </p:stCondLst>
                                        </p:cTn>
                                        <p:tgtEl>
                                          <p:spTgt spid="485"/>
                                        </p:tgtEl>
                                        <p:attrNameLst>
                                          <p:attrName>style.visibility</p:attrName>
                                        </p:attrNameLst>
                                      </p:cBhvr>
                                      <p:to>
                                        <p:strVal val="visible"/>
                                      </p:to>
                                    </p:set>
                                    <p:animEffect transition="in" filter="wipe(up)">
                                      <p:cBhvr>
                                        <p:cTn id="105" dur="500"/>
                                        <p:tgtEl>
                                          <p:spTgt spid="485"/>
                                        </p:tgtEl>
                                      </p:cBhvr>
                                    </p:animEffect>
                                  </p:childTnLst>
                                </p:cTn>
                              </p:par>
                            </p:childTnLst>
                          </p:cTn>
                        </p:par>
                        <p:par>
                          <p:cTn id="106" fill="hold">
                            <p:stCondLst>
                              <p:cond delay="1500"/>
                            </p:stCondLst>
                            <p:childTnLst>
                              <p:par>
                                <p:cTn id="107" presetID="22" presetClass="entr" presetSubtype="1" fill="hold" nodeType="afterEffect">
                                  <p:stCondLst>
                                    <p:cond delay="0"/>
                                  </p:stCondLst>
                                  <p:childTnLst>
                                    <p:set>
                                      <p:cBhvr>
                                        <p:cTn id="108" dur="1" fill="hold">
                                          <p:stCondLst>
                                            <p:cond delay="0"/>
                                          </p:stCondLst>
                                        </p:cTn>
                                        <p:tgtEl>
                                          <p:spTgt spid="571"/>
                                        </p:tgtEl>
                                        <p:attrNameLst>
                                          <p:attrName>style.visibility</p:attrName>
                                        </p:attrNameLst>
                                      </p:cBhvr>
                                      <p:to>
                                        <p:strVal val="visible"/>
                                      </p:to>
                                    </p:set>
                                    <p:animEffect transition="in" filter="wipe(up)">
                                      <p:cBhvr>
                                        <p:cTn id="109" dur="500"/>
                                        <p:tgtEl>
                                          <p:spTgt spid="571"/>
                                        </p:tgtEl>
                                      </p:cBhvr>
                                    </p:animEffect>
                                  </p:childTnLst>
                                </p:cTn>
                              </p:par>
                              <p:par>
                                <p:cTn id="110" presetID="22" presetClass="entr" presetSubtype="1" fill="hold" nodeType="withEffect">
                                  <p:stCondLst>
                                    <p:cond delay="250"/>
                                  </p:stCondLst>
                                  <p:childTnLst>
                                    <p:set>
                                      <p:cBhvr>
                                        <p:cTn id="111" dur="1" fill="hold">
                                          <p:stCondLst>
                                            <p:cond delay="0"/>
                                          </p:stCondLst>
                                        </p:cTn>
                                        <p:tgtEl>
                                          <p:spTgt spid="574"/>
                                        </p:tgtEl>
                                        <p:attrNameLst>
                                          <p:attrName>style.visibility</p:attrName>
                                        </p:attrNameLst>
                                      </p:cBhvr>
                                      <p:to>
                                        <p:strVal val="visible"/>
                                      </p:to>
                                    </p:set>
                                    <p:animEffect transition="in" filter="wipe(up)">
                                      <p:cBhvr>
                                        <p:cTn id="112" dur="500"/>
                                        <p:tgtEl>
                                          <p:spTgt spid="574"/>
                                        </p:tgtEl>
                                      </p:cBhvr>
                                    </p:animEffect>
                                  </p:childTnLst>
                                </p:cTn>
                              </p:par>
                              <p:par>
                                <p:cTn id="113" presetID="22" presetClass="entr" presetSubtype="1" fill="hold" nodeType="withEffect">
                                  <p:stCondLst>
                                    <p:cond delay="500"/>
                                  </p:stCondLst>
                                  <p:childTnLst>
                                    <p:set>
                                      <p:cBhvr>
                                        <p:cTn id="114" dur="1" fill="hold">
                                          <p:stCondLst>
                                            <p:cond delay="0"/>
                                          </p:stCondLst>
                                        </p:cTn>
                                        <p:tgtEl>
                                          <p:spTgt spid="429"/>
                                        </p:tgtEl>
                                        <p:attrNameLst>
                                          <p:attrName>style.visibility</p:attrName>
                                        </p:attrNameLst>
                                      </p:cBhvr>
                                      <p:to>
                                        <p:strVal val="visible"/>
                                      </p:to>
                                    </p:set>
                                    <p:animEffect transition="in" filter="wipe(up)">
                                      <p:cBhvr>
                                        <p:cTn id="115" dur="500"/>
                                        <p:tgtEl>
                                          <p:spTgt spid="429"/>
                                        </p:tgtEl>
                                      </p:cBhvr>
                                    </p:animEffect>
                                  </p:childTnLst>
                                </p:cTn>
                              </p:par>
                              <p:par>
                                <p:cTn id="116" presetID="22" presetClass="entr" presetSubtype="1" fill="hold" nodeType="withEffect">
                                  <p:stCondLst>
                                    <p:cond delay="750"/>
                                  </p:stCondLst>
                                  <p:childTnLst>
                                    <p:set>
                                      <p:cBhvr>
                                        <p:cTn id="117" dur="1" fill="hold">
                                          <p:stCondLst>
                                            <p:cond delay="0"/>
                                          </p:stCondLst>
                                        </p:cTn>
                                        <p:tgtEl>
                                          <p:spTgt spid="575"/>
                                        </p:tgtEl>
                                        <p:attrNameLst>
                                          <p:attrName>style.visibility</p:attrName>
                                        </p:attrNameLst>
                                      </p:cBhvr>
                                      <p:to>
                                        <p:strVal val="visible"/>
                                      </p:to>
                                    </p:set>
                                    <p:animEffect transition="in" filter="wipe(up)">
                                      <p:cBhvr>
                                        <p:cTn id="118" dur="500"/>
                                        <p:tgtEl>
                                          <p:spTgt spid="575"/>
                                        </p:tgtEl>
                                      </p:cBhvr>
                                    </p:animEffect>
                                  </p:childTnLst>
                                </p:cTn>
                              </p:par>
                              <p:par>
                                <p:cTn id="119" presetID="10" presetClass="entr" presetSubtype="0" fill="hold" nodeType="withEffect">
                                  <p:stCondLst>
                                    <p:cond delay="1250"/>
                                  </p:stCondLst>
                                  <p:childTnLst>
                                    <p:set>
                                      <p:cBhvr>
                                        <p:cTn id="120" dur="1" fill="hold">
                                          <p:stCondLst>
                                            <p:cond delay="0"/>
                                          </p:stCondLst>
                                        </p:cTn>
                                        <p:tgtEl>
                                          <p:spTgt spid="581"/>
                                        </p:tgtEl>
                                        <p:attrNameLst>
                                          <p:attrName>style.visibility</p:attrName>
                                        </p:attrNameLst>
                                      </p:cBhvr>
                                      <p:to>
                                        <p:strVal val="visible"/>
                                      </p:to>
                                    </p:set>
                                    <p:animEffect transition="in" filter="fade">
                                      <p:cBhvr>
                                        <p:cTn id="121" dur="500"/>
                                        <p:tgtEl>
                                          <p:spTgt spid="581"/>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2"/>
                                        </p:tgtEl>
                                        <p:attrNameLst>
                                          <p:attrName>style.visibility</p:attrName>
                                        </p:attrNameLst>
                                      </p:cBhvr>
                                      <p:to>
                                        <p:strVal val="visible"/>
                                      </p:to>
                                    </p:set>
                                    <p:animEffect transition="in" filter="fade">
                                      <p:cBhvr>
                                        <p:cTn id="126" dur="500"/>
                                        <p:tgtEl>
                                          <p:spTgt spid="62"/>
                                        </p:tgtEl>
                                      </p:cBhvr>
                                    </p:animEffect>
                                  </p:childTnLst>
                                </p:cTn>
                              </p:par>
                            </p:childTnLst>
                          </p:cTn>
                        </p:par>
                        <p:par>
                          <p:cTn id="127" fill="hold">
                            <p:stCondLst>
                              <p:cond delay="500"/>
                            </p:stCondLst>
                            <p:childTnLst>
                              <p:par>
                                <p:cTn id="128" presetID="22" presetClass="entr" presetSubtype="1" fill="hold" grpId="0" nodeType="afterEffect">
                                  <p:stCondLst>
                                    <p:cond delay="0"/>
                                  </p:stCondLst>
                                  <p:childTnLst>
                                    <p:set>
                                      <p:cBhvr>
                                        <p:cTn id="129" dur="1" fill="hold">
                                          <p:stCondLst>
                                            <p:cond delay="0"/>
                                          </p:stCondLst>
                                        </p:cTn>
                                        <p:tgtEl>
                                          <p:spTgt spid="1041"/>
                                        </p:tgtEl>
                                        <p:attrNameLst>
                                          <p:attrName>style.visibility</p:attrName>
                                        </p:attrNameLst>
                                      </p:cBhvr>
                                      <p:to>
                                        <p:strVal val="visible"/>
                                      </p:to>
                                    </p:set>
                                    <p:animEffect transition="in" filter="wipe(up)">
                                      <p:cBhvr>
                                        <p:cTn id="130" dur="500"/>
                                        <p:tgtEl>
                                          <p:spTgt spid="104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14"/>
                                        </p:tgtEl>
                                        <p:attrNameLst>
                                          <p:attrName>style.visibility</p:attrName>
                                        </p:attrNameLst>
                                      </p:cBhvr>
                                      <p:to>
                                        <p:strVal val="visible"/>
                                      </p:to>
                                    </p:set>
                                    <p:animEffect transition="in" filter="fade">
                                      <p:cBhvr>
                                        <p:cTn id="133" dur="500"/>
                                        <p:tgtEl>
                                          <p:spTgt spid="614"/>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6"/>
                                        </p:tgtEl>
                                        <p:attrNameLst>
                                          <p:attrName>style.visibility</p:attrName>
                                        </p:attrNameLst>
                                      </p:cBhvr>
                                      <p:to>
                                        <p:strVal val="visible"/>
                                      </p:to>
                                    </p:set>
                                    <p:animEffect transition="in" filter="wipe(down)">
                                      <p:cBhvr>
                                        <p:cTn id="138" dur="250"/>
                                        <p:tgtEl>
                                          <p:spTgt spid="6"/>
                                        </p:tgtEl>
                                      </p:cBhvr>
                                    </p:animEffect>
                                  </p:childTnLst>
                                </p:cTn>
                              </p:par>
                              <p:par>
                                <p:cTn id="139" presetID="22" presetClass="entr" presetSubtype="2" fill="hold" grpId="0" nodeType="withEffect">
                                  <p:stCondLst>
                                    <p:cond delay="250"/>
                                  </p:stCondLst>
                                  <p:childTnLst>
                                    <p:set>
                                      <p:cBhvr>
                                        <p:cTn id="140" dur="1" fill="hold">
                                          <p:stCondLst>
                                            <p:cond delay="0"/>
                                          </p:stCondLst>
                                        </p:cTn>
                                        <p:tgtEl>
                                          <p:spTgt spid="642"/>
                                        </p:tgtEl>
                                        <p:attrNameLst>
                                          <p:attrName>style.visibility</p:attrName>
                                        </p:attrNameLst>
                                      </p:cBhvr>
                                      <p:to>
                                        <p:strVal val="visible"/>
                                      </p:to>
                                    </p:set>
                                    <p:animEffect transition="in" filter="wipe(right)">
                                      <p:cBhvr>
                                        <p:cTn id="141" dur="500"/>
                                        <p:tgtEl>
                                          <p:spTgt spid="642"/>
                                        </p:tgtEl>
                                      </p:cBhvr>
                                    </p:animEffect>
                                  </p:childTnLst>
                                </p:cTn>
                              </p:par>
                              <p:par>
                                <p:cTn id="142" presetID="22" presetClass="entr" presetSubtype="2" fill="hold" nodeType="withEffect">
                                  <p:stCondLst>
                                    <p:cond delay="0"/>
                                  </p:stCondLst>
                                  <p:childTnLst>
                                    <p:set>
                                      <p:cBhvr>
                                        <p:cTn id="143" dur="1" fill="hold">
                                          <p:stCondLst>
                                            <p:cond delay="0"/>
                                          </p:stCondLst>
                                        </p:cTn>
                                        <p:tgtEl>
                                          <p:spTgt spid="419"/>
                                        </p:tgtEl>
                                        <p:attrNameLst>
                                          <p:attrName>style.visibility</p:attrName>
                                        </p:attrNameLst>
                                      </p:cBhvr>
                                      <p:to>
                                        <p:strVal val="visible"/>
                                      </p:to>
                                    </p:set>
                                    <p:animEffect transition="in" filter="wipe(right)">
                                      <p:cBhvr>
                                        <p:cTn id="144" dur="500"/>
                                        <p:tgtEl>
                                          <p:spTgt spid="4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042"/>
                                        </p:tgtEl>
                                        <p:attrNameLst>
                                          <p:attrName>style.visibility</p:attrName>
                                        </p:attrNameLst>
                                      </p:cBhvr>
                                      <p:to>
                                        <p:strVal val="visible"/>
                                      </p:to>
                                    </p:set>
                                    <p:animEffect transition="in" filter="fade">
                                      <p:cBhvr>
                                        <p:cTn id="147" dur="500"/>
                                        <p:tgtEl>
                                          <p:spTgt spid="1042"/>
                                        </p:tgtEl>
                                      </p:cBhvr>
                                    </p:animEffect>
                                  </p:childTnLst>
                                </p:cTn>
                              </p:par>
                            </p:childTnLst>
                          </p:cTn>
                        </p:par>
                        <p:par>
                          <p:cTn id="148" fill="hold">
                            <p:stCondLst>
                              <p:cond delay="750"/>
                            </p:stCondLst>
                            <p:childTnLst>
                              <p:par>
                                <p:cTn id="149" presetID="10" presetClass="entr" presetSubtype="0" fill="hold" nodeType="afterEffect">
                                  <p:stCondLst>
                                    <p:cond delay="0"/>
                                  </p:stCondLst>
                                  <p:childTnLst>
                                    <p:set>
                                      <p:cBhvr>
                                        <p:cTn id="150" dur="1" fill="hold">
                                          <p:stCondLst>
                                            <p:cond delay="0"/>
                                          </p:stCondLst>
                                        </p:cTn>
                                        <p:tgtEl>
                                          <p:spTgt spid="558"/>
                                        </p:tgtEl>
                                        <p:attrNameLst>
                                          <p:attrName>style.visibility</p:attrName>
                                        </p:attrNameLst>
                                      </p:cBhvr>
                                      <p:to>
                                        <p:strVal val="visible"/>
                                      </p:to>
                                    </p:set>
                                    <p:animEffect transition="in" filter="fade">
                                      <p:cBhvr>
                                        <p:cTn id="151" dur="500"/>
                                        <p:tgtEl>
                                          <p:spTgt spid="558"/>
                                        </p:tgtEl>
                                      </p:cBhvr>
                                    </p:animEffect>
                                  </p:childTnLst>
                                </p:cTn>
                              </p:par>
                              <p:par>
                                <p:cTn id="152" presetID="10" presetClass="entr" presetSubtype="0" fill="hold" grpId="0" nodeType="withEffect">
                                  <p:stCondLst>
                                    <p:cond delay="100"/>
                                  </p:stCondLst>
                                  <p:childTnLst>
                                    <p:set>
                                      <p:cBhvr>
                                        <p:cTn id="153" dur="1" fill="hold">
                                          <p:stCondLst>
                                            <p:cond delay="0"/>
                                          </p:stCondLst>
                                        </p:cTn>
                                        <p:tgtEl>
                                          <p:spTgt spid="612"/>
                                        </p:tgtEl>
                                        <p:attrNameLst>
                                          <p:attrName>style.visibility</p:attrName>
                                        </p:attrNameLst>
                                      </p:cBhvr>
                                      <p:to>
                                        <p:strVal val="visible"/>
                                      </p:to>
                                    </p:set>
                                    <p:animEffect transition="in" filter="fade">
                                      <p:cBhvr>
                                        <p:cTn id="154" dur="500"/>
                                        <p:tgtEl>
                                          <p:spTgt spid="612"/>
                                        </p:tgtEl>
                                      </p:cBhvr>
                                    </p:animEffect>
                                  </p:childTnLst>
                                </p:cTn>
                              </p:par>
                              <p:par>
                                <p:cTn id="155" presetID="10" presetClass="entr" presetSubtype="0" fill="hold" grpId="0" nodeType="withEffect">
                                  <p:stCondLst>
                                    <p:cond delay="100"/>
                                  </p:stCondLst>
                                  <p:childTnLst>
                                    <p:set>
                                      <p:cBhvr>
                                        <p:cTn id="156" dur="1" fill="hold">
                                          <p:stCondLst>
                                            <p:cond delay="0"/>
                                          </p:stCondLst>
                                        </p:cTn>
                                        <p:tgtEl>
                                          <p:spTgt spid="403"/>
                                        </p:tgtEl>
                                        <p:attrNameLst>
                                          <p:attrName>style.visibility</p:attrName>
                                        </p:attrNameLst>
                                      </p:cBhvr>
                                      <p:to>
                                        <p:strVal val="visible"/>
                                      </p:to>
                                    </p:set>
                                    <p:animEffect transition="in" filter="fade">
                                      <p:cBhvr>
                                        <p:cTn id="157" dur="500"/>
                                        <p:tgtEl>
                                          <p:spTgt spid="403"/>
                                        </p:tgtEl>
                                      </p:cBhvr>
                                    </p:animEffect>
                                  </p:childTnLst>
                                </p:cTn>
                              </p:par>
                              <p:par>
                                <p:cTn id="158" presetID="10" presetClass="entr" presetSubtype="0" fill="hold" nodeType="withEffect">
                                  <p:stCondLst>
                                    <p:cond delay="10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500"/>
                                        <p:tgtEl>
                                          <p:spTgt spid="61"/>
                                        </p:tgtEl>
                                      </p:cBhvr>
                                    </p:animEffect>
                                  </p:childTnLst>
                                </p:cTn>
                              </p:par>
                              <p:par>
                                <p:cTn id="161" presetID="10" presetClass="entr" presetSubtype="0" fill="hold" nodeType="withEffect">
                                  <p:stCondLst>
                                    <p:cond delay="100"/>
                                  </p:stCondLst>
                                  <p:childTnLst>
                                    <p:set>
                                      <p:cBhvr>
                                        <p:cTn id="162" dur="1" fill="hold">
                                          <p:stCondLst>
                                            <p:cond delay="0"/>
                                          </p:stCondLst>
                                        </p:cTn>
                                        <p:tgtEl>
                                          <p:spTgt spid="245"/>
                                        </p:tgtEl>
                                        <p:attrNameLst>
                                          <p:attrName>style.visibility</p:attrName>
                                        </p:attrNameLst>
                                      </p:cBhvr>
                                      <p:to>
                                        <p:strVal val="visible"/>
                                      </p:to>
                                    </p:set>
                                    <p:animEffect transition="in" filter="fade">
                                      <p:cBhvr>
                                        <p:cTn id="163" dur="500"/>
                                        <p:tgtEl>
                                          <p:spTgt spid="245"/>
                                        </p:tgtEl>
                                      </p:cBhvr>
                                    </p:animEffect>
                                  </p:childTnLst>
                                </p:cTn>
                              </p:par>
                            </p:childTnLst>
                          </p:cTn>
                        </p:par>
                        <p:par>
                          <p:cTn id="164" fill="hold">
                            <p:stCondLst>
                              <p:cond delay="1350"/>
                            </p:stCondLst>
                            <p:childTnLst>
                              <p:par>
                                <p:cTn id="165" presetID="22" presetClass="entr" presetSubtype="4" fill="hold" nodeType="afterEffect">
                                  <p:stCondLst>
                                    <p:cond delay="0"/>
                                  </p:stCondLst>
                                  <p:childTnLst>
                                    <p:set>
                                      <p:cBhvr>
                                        <p:cTn id="166" dur="1" fill="hold">
                                          <p:stCondLst>
                                            <p:cond delay="0"/>
                                          </p:stCondLst>
                                        </p:cTn>
                                        <p:tgtEl>
                                          <p:spTgt spid="307"/>
                                        </p:tgtEl>
                                        <p:attrNameLst>
                                          <p:attrName>style.visibility</p:attrName>
                                        </p:attrNameLst>
                                      </p:cBhvr>
                                      <p:to>
                                        <p:strVal val="visible"/>
                                      </p:to>
                                    </p:set>
                                    <p:animEffect transition="in" filter="wipe(down)">
                                      <p:cBhvr>
                                        <p:cTn id="167" dur="500"/>
                                        <p:tgtEl>
                                          <p:spTgt spid="307"/>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573"/>
                                        </p:tgtEl>
                                        <p:attrNameLst>
                                          <p:attrName>style.visibility</p:attrName>
                                        </p:attrNameLst>
                                      </p:cBhvr>
                                      <p:to>
                                        <p:strVal val="visible"/>
                                      </p:to>
                                    </p:set>
                                    <p:animEffect transition="in" filter="fade">
                                      <p:cBhvr>
                                        <p:cTn id="172" dur="500"/>
                                        <p:tgtEl>
                                          <p:spTgt spid="573"/>
                                        </p:tgtEl>
                                      </p:cBhvr>
                                    </p:animEffect>
                                  </p:childTnLst>
                                </p:cTn>
                              </p:par>
                              <p:par>
                                <p:cTn id="173" presetID="10" presetClass="entr" presetSubtype="0" fill="hold" nodeType="with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fade">
                                      <p:cBhvr>
                                        <p:cTn id="175" dur="500"/>
                                        <p:tgtEl>
                                          <p:spTgt spid="60"/>
                                        </p:tgtEl>
                                      </p:cBhvr>
                                    </p:animEffect>
                                  </p:childTnLst>
                                </p:cTn>
                              </p:par>
                              <p:par>
                                <p:cTn id="176" presetID="22" presetClass="entr" presetSubtype="8" fill="hold" grpId="0" nodeType="withEffect">
                                  <p:stCondLst>
                                    <p:cond delay="250"/>
                                  </p:stCondLst>
                                  <p:childTnLst>
                                    <p:set>
                                      <p:cBhvr>
                                        <p:cTn id="177" dur="1" fill="hold">
                                          <p:stCondLst>
                                            <p:cond delay="0"/>
                                          </p:stCondLst>
                                        </p:cTn>
                                        <p:tgtEl>
                                          <p:spTgt spid="616"/>
                                        </p:tgtEl>
                                        <p:attrNameLst>
                                          <p:attrName>style.visibility</p:attrName>
                                        </p:attrNameLst>
                                      </p:cBhvr>
                                      <p:to>
                                        <p:strVal val="visible"/>
                                      </p:to>
                                    </p:set>
                                    <p:animEffect transition="in" filter="wipe(left)">
                                      <p:cBhvr>
                                        <p:cTn id="178" dur="250"/>
                                        <p:tgtEl>
                                          <p:spTgt spid="616"/>
                                        </p:tgtEl>
                                      </p:cBhvr>
                                    </p:animEffect>
                                  </p:childTnLst>
                                </p:cTn>
                              </p:par>
                            </p:childTnLst>
                          </p:cTn>
                        </p:par>
                        <p:par>
                          <p:cTn id="179" fill="hold">
                            <p:stCondLst>
                              <p:cond delay="500"/>
                            </p:stCondLst>
                            <p:childTnLst>
                              <p:par>
                                <p:cTn id="180" presetID="10" presetClass="entr" presetSubtype="0" fill="hold" nodeType="afterEffect">
                                  <p:stCondLst>
                                    <p:cond delay="0"/>
                                  </p:stCondLst>
                                  <p:childTnLst>
                                    <p:set>
                                      <p:cBhvr>
                                        <p:cTn id="181" dur="1" fill="hold">
                                          <p:stCondLst>
                                            <p:cond delay="0"/>
                                          </p:stCondLst>
                                        </p:cTn>
                                        <p:tgtEl>
                                          <p:spTgt spid="548"/>
                                        </p:tgtEl>
                                        <p:attrNameLst>
                                          <p:attrName>style.visibility</p:attrName>
                                        </p:attrNameLst>
                                      </p:cBhvr>
                                      <p:to>
                                        <p:strVal val="visible"/>
                                      </p:to>
                                    </p:set>
                                    <p:animEffect transition="in" filter="fade">
                                      <p:cBhvr>
                                        <p:cTn id="182" dur="250"/>
                                        <p:tgtEl>
                                          <p:spTgt spid="548"/>
                                        </p:tgtEl>
                                      </p:cBhvr>
                                    </p:animEffect>
                                  </p:childTnLst>
                                </p:cTn>
                              </p:par>
                            </p:childTnLst>
                          </p:cTn>
                        </p:par>
                        <p:par>
                          <p:cTn id="183" fill="hold">
                            <p:stCondLst>
                              <p:cond delay="750"/>
                            </p:stCondLst>
                            <p:childTnLst>
                              <p:par>
                                <p:cTn id="184" presetID="22" presetClass="entr" presetSubtype="8" fill="hold" grpId="0" nodeType="afterEffect">
                                  <p:stCondLst>
                                    <p:cond delay="0"/>
                                  </p:stCondLst>
                                  <p:childTnLst>
                                    <p:set>
                                      <p:cBhvr>
                                        <p:cTn id="185" dur="1" fill="hold">
                                          <p:stCondLst>
                                            <p:cond delay="0"/>
                                          </p:stCondLst>
                                        </p:cTn>
                                        <p:tgtEl>
                                          <p:spTgt spid="631"/>
                                        </p:tgtEl>
                                        <p:attrNameLst>
                                          <p:attrName>style.visibility</p:attrName>
                                        </p:attrNameLst>
                                      </p:cBhvr>
                                      <p:to>
                                        <p:strVal val="visible"/>
                                      </p:to>
                                    </p:set>
                                    <p:animEffect transition="in" filter="wipe(left)">
                                      <p:cBhvr>
                                        <p:cTn id="186" dur="250"/>
                                        <p:tgtEl>
                                          <p:spTgt spid="631"/>
                                        </p:tgtEl>
                                      </p:cBhvr>
                                    </p:animEffect>
                                  </p:childTnLst>
                                </p:cTn>
                              </p:par>
                            </p:childTnLst>
                          </p:cTn>
                        </p:par>
                        <p:par>
                          <p:cTn id="187" fill="hold">
                            <p:stCondLst>
                              <p:cond delay="1000"/>
                            </p:stCondLst>
                            <p:childTnLst>
                              <p:par>
                                <p:cTn id="188" presetID="10" presetClass="entr" presetSubtype="0" fill="hold" nodeType="afterEffect">
                                  <p:stCondLst>
                                    <p:cond delay="0"/>
                                  </p:stCondLst>
                                  <p:childTnLst>
                                    <p:set>
                                      <p:cBhvr>
                                        <p:cTn id="189" dur="1" fill="hold">
                                          <p:stCondLst>
                                            <p:cond delay="0"/>
                                          </p:stCondLst>
                                        </p:cTn>
                                        <p:tgtEl>
                                          <p:spTgt spid="568"/>
                                        </p:tgtEl>
                                        <p:attrNameLst>
                                          <p:attrName>style.visibility</p:attrName>
                                        </p:attrNameLst>
                                      </p:cBhvr>
                                      <p:to>
                                        <p:strVal val="visible"/>
                                      </p:to>
                                    </p:set>
                                    <p:animEffect transition="in" filter="fade">
                                      <p:cBhvr>
                                        <p:cTn id="190" dur="500"/>
                                        <p:tgtEl>
                                          <p:spTgt spid="568"/>
                                        </p:tgtEl>
                                      </p:cBhvr>
                                    </p:animEffect>
                                  </p:childTnLst>
                                </p:cTn>
                              </p:par>
                              <p:par>
                                <p:cTn id="191" presetID="10" presetClass="entr" presetSubtype="0" fill="hold" nodeType="withEffect">
                                  <p:stCondLst>
                                    <p:cond delay="0"/>
                                  </p:stCondLst>
                                  <p:childTnLst>
                                    <p:set>
                                      <p:cBhvr>
                                        <p:cTn id="192" dur="1" fill="hold">
                                          <p:stCondLst>
                                            <p:cond delay="0"/>
                                          </p:stCondLst>
                                        </p:cTn>
                                        <p:tgtEl>
                                          <p:spTgt spid="448"/>
                                        </p:tgtEl>
                                        <p:attrNameLst>
                                          <p:attrName>style.visibility</p:attrName>
                                        </p:attrNameLst>
                                      </p:cBhvr>
                                      <p:to>
                                        <p:strVal val="visible"/>
                                      </p:to>
                                    </p:set>
                                    <p:animEffect transition="in" filter="fade">
                                      <p:cBhvr>
                                        <p:cTn id="193"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36" grpId="0" animBg="1"/>
      <p:bldP spid="642" grpId="0" animBg="1"/>
      <p:bldP spid="612" grpId="0" animBg="1"/>
      <p:bldP spid="7" grpId="0"/>
      <p:bldP spid="573" grpId="0"/>
      <p:bldP spid="12" grpId="0"/>
      <p:bldP spid="19" grpId="0"/>
      <p:bldP spid="386" grpId="0"/>
      <p:bldP spid="484" grpId="0"/>
      <p:bldP spid="616" grpId="0" animBg="1"/>
      <p:bldP spid="631" grpId="0" animBg="1"/>
      <p:bldP spid="1041" grpId="0" animBg="1"/>
      <p:bldP spid="1042" grpId="0" animBg="1"/>
      <p:bldP spid="614" grpId="0" animBg="1"/>
      <p:bldP spid="403" grpId="0" animBg="1"/>
      <p:bldP spid="4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Connector: Elbow 18">
            <a:extLst>
              <a:ext uri="{FF2B5EF4-FFF2-40B4-BE49-F238E27FC236}">
                <a16:creationId xmlns:a16="http://schemas.microsoft.com/office/drawing/2014/main" id="{73B74FD1-2AC9-4595-9832-5BE5A0BF3CF2}"/>
              </a:ext>
            </a:extLst>
          </p:cNvPr>
          <p:cNvCxnSpPr>
            <a:cxnSpLocks/>
            <a:stCxn id="89" idx="0"/>
          </p:cNvCxnSpPr>
          <p:nvPr/>
        </p:nvCxnSpPr>
        <p:spPr>
          <a:xfrm flipV="1">
            <a:off x="9821295" y="3845517"/>
            <a:ext cx="6390" cy="395514"/>
          </a:xfrm>
          <a:prstGeom prst="straightConnector1">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Connector: Elbow 15">
            <a:extLst>
              <a:ext uri="{FF2B5EF4-FFF2-40B4-BE49-F238E27FC236}">
                <a16:creationId xmlns:a16="http://schemas.microsoft.com/office/drawing/2014/main" id="{1E708C61-5848-44F2-BC01-366130E4D02E}"/>
              </a:ext>
            </a:extLst>
          </p:cNvPr>
          <p:cNvCxnSpPr>
            <a:cxnSpLocks/>
          </p:cNvCxnSpPr>
          <p:nvPr/>
        </p:nvCxnSpPr>
        <p:spPr>
          <a:xfrm flipV="1">
            <a:off x="1533664" y="3845517"/>
            <a:ext cx="0" cy="410541"/>
          </a:xfrm>
          <a:prstGeom prst="straightConnector1">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Connector: Elbow 15">
            <a:extLst>
              <a:ext uri="{FF2B5EF4-FFF2-40B4-BE49-F238E27FC236}">
                <a16:creationId xmlns:a16="http://schemas.microsoft.com/office/drawing/2014/main" id="{1F8AACB8-C79C-4838-A691-D75C91D774ED}"/>
              </a:ext>
            </a:extLst>
          </p:cNvPr>
          <p:cNvCxnSpPr>
            <a:cxnSpLocks/>
          </p:cNvCxnSpPr>
          <p:nvPr/>
        </p:nvCxnSpPr>
        <p:spPr>
          <a:xfrm flipV="1">
            <a:off x="3822781" y="3845517"/>
            <a:ext cx="0" cy="388912"/>
          </a:xfrm>
          <a:prstGeom prst="straightConnector1">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79" name="Rectangle 378">
            <a:extLst>
              <a:ext uri="{FF2B5EF4-FFF2-40B4-BE49-F238E27FC236}">
                <a16:creationId xmlns:a16="http://schemas.microsoft.com/office/drawing/2014/main" id="{C0F55E5B-56DB-4E4F-B7CA-6030CDA4FCD1}"/>
              </a:ext>
            </a:extLst>
          </p:cNvPr>
          <p:cNvSpPr/>
          <p:nvPr/>
        </p:nvSpPr>
        <p:spPr>
          <a:xfrm>
            <a:off x="244303" y="775712"/>
            <a:ext cx="3573205" cy="376684"/>
          </a:xfrm>
          <a:prstGeom prst="rect">
            <a:avLst/>
          </a:prstGeom>
        </p:spPr>
        <p:txBody>
          <a:bodyPr wrap="none">
            <a:spAutoFit/>
          </a:bodyPr>
          <a:lstStyle/>
          <a:p>
            <a:pPr defTabSz="932384">
              <a:defRPr/>
            </a:pPr>
            <a:r>
              <a:rPr lang="en-US" sz="1800">
                <a:gradFill>
                  <a:gsLst>
                    <a:gs pos="2917">
                      <a:srgbClr val="000000"/>
                    </a:gs>
                    <a:gs pos="100000">
                      <a:srgbClr val="000000"/>
                    </a:gs>
                  </a:gsLst>
                  <a:lin ang="5400000" scaled="0"/>
                </a:gradFill>
                <a:latin typeface="Segoe UI"/>
              </a:rPr>
              <a:t>Microsoft Reference Architecture</a:t>
            </a:r>
          </a:p>
        </p:txBody>
      </p:sp>
      <p:sp>
        <p:nvSpPr>
          <p:cNvPr id="1025" name="Title 1024">
            <a:extLst>
              <a:ext uri="{FF2B5EF4-FFF2-40B4-BE49-F238E27FC236}">
                <a16:creationId xmlns:a16="http://schemas.microsoft.com/office/drawing/2014/main" id="{4202B954-DF6D-40CF-82BA-431AA42EC20B}"/>
              </a:ext>
            </a:extLst>
          </p:cNvPr>
          <p:cNvSpPr>
            <a:spLocks noGrp="1"/>
          </p:cNvSpPr>
          <p:nvPr>
            <p:ph type="title"/>
          </p:nvPr>
        </p:nvSpPr>
        <p:spPr>
          <a:xfrm>
            <a:off x="265099" y="179483"/>
            <a:ext cx="6520770" cy="564947"/>
          </a:xfrm>
        </p:spPr>
        <p:txBody>
          <a:bodyPr>
            <a:normAutofit fontScale="90000"/>
          </a:bodyPr>
          <a:lstStyle/>
          <a:p>
            <a:r>
              <a:rPr lang="en-US"/>
              <a:t>Governance : Risk </a:t>
            </a:r>
            <a:r>
              <a:rPr lang="en-US" sz="3162"/>
              <a:t>:</a:t>
            </a:r>
            <a:r>
              <a:rPr lang="en-US"/>
              <a:t> Compliance</a:t>
            </a:r>
          </a:p>
        </p:txBody>
      </p:sp>
      <p:grpSp>
        <p:nvGrpSpPr>
          <p:cNvPr id="153" name="Group 152">
            <a:extLst>
              <a:ext uri="{FF2B5EF4-FFF2-40B4-BE49-F238E27FC236}">
                <a16:creationId xmlns:a16="http://schemas.microsoft.com/office/drawing/2014/main" id="{73EFD281-A8A7-4DA2-9AFC-6C95C9D7E67C}"/>
              </a:ext>
            </a:extLst>
          </p:cNvPr>
          <p:cNvGrpSpPr/>
          <p:nvPr/>
        </p:nvGrpSpPr>
        <p:grpSpPr>
          <a:xfrm>
            <a:off x="2093054" y="3441922"/>
            <a:ext cx="1019006" cy="269260"/>
            <a:chOff x="2069504" y="2174967"/>
            <a:chExt cx="999116" cy="264004"/>
          </a:xfrm>
        </p:grpSpPr>
        <p:sp>
          <p:nvSpPr>
            <p:cNvPr id="355" name="Rectangle 354">
              <a:extLst>
                <a:ext uri="{FF2B5EF4-FFF2-40B4-BE49-F238E27FC236}">
                  <a16:creationId xmlns:a16="http://schemas.microsoft.com/office/drawing/2014/main" id="{864780FE-19D4-4452-A00F-5037097BAB45}"/>
                </a:ext>
              </a:extLst>
            </p:cNvPr>
            <p:cNvSpPr/>
            <p:nvPr/>
          </p:nvSpPr>
          <p:spPr bwMode="auto">
            <a:xfrm rot="5400000">
              <a:off x="2437060" y="1807411"/>
              <a:ext cx="264004" cy="99911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E8938E76-8DD1-42C4-AAC5-DADEEC4F14D7}"/>
                </a:ext>
              </a:extLst>
            </p:cNvPr>
            <p:cNvCxnSpPr>
              <a:cxnSpLocks/>
            </p:cNvCxnSpPr>
            <p:nvPr/>
          </p:nvCxnSpPr>
          <p:spPr>
            <a:xfrm flipH="1">
              <a:off x="2435861" y="2306969"/>
              <a:ext cx="314705" cy="0"/>
            </a:xfrm>
            <a:prstGeom prst="straightConnector1">
              <a:avLst/>
            </a:prstGeom>
            <a:ln w="31750">
              <a:solidFill>
                <a:srgbClr val="002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 name="Partial Circle 5">
            <a:extLst>
              <a:ext uri="{FF2B5EF4-FFF2-40B4-BE49-F238E27FC236}">
                <a16:creationId xmlns:a16="http://schemas.microsoft.com/office/drawing/2014/main" id="{92D2926D-0DF6-459D-BDC3-E241F11C3E38}"/>
              </a:ext>
            </a:extLst>
          </p:cNvPr>
          <p:cNvSpPr/>
          <p:nvPr/>
        </p:nvSpPr>
        <p:spPr bwMode="auto">
          <a:xfrm>
            <a:off x="5347687" y="3012601"/>
            <a:ext cx="1883846" cy="1883851"/>
          </a:xfrm>
          <a:prstGeom prst="pie">
            <a:avLst>
              <a:gd name="adj1" fmla="val 16296958"/>
              <a:gd name="adj2" fmla="val 16292055"/>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84" name="Partial Circle 283">
            <a:extLst>
              <a:ext uri="{FF2B5EF4-FFF2-40B4-BE49-F238E27FC236}">
                <a16:creationId xmlns:a16="http://schemas.microsoft.com/office/drawing/2014/main" id="{CFCA8587-F9BF-4D65-919C-73FA5321890C}"/>
              </a:ext>
            </a:extLst>
          </p:cNvPr>
          <p:cNvSpPr/>
          <p:nvPr/>
        </p:nvSpPr>
        <p:spPr bwMode="auto">
          <a:xfrm rot="10800000">
            <a:off x="5346665" y="3012739"/>
            <a:ext cx="1883846" cy="1883851"/>
          </a:xfrm>
          <a:prstGeom prst="pie">
            <a:avLst>
              <a:gd name="adj1" fmla="val 1508920"/>
              <a:gd name="adj2" fmla="val 9315919"/>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285" name="Group 284">
            <a:extLst>
              <a:ext uri="{FF2B5EF4-FFF2-40B4-BE49-F238E27FC236}">
                <a16:creationId xmlns:a16="http://schemas.microsoft.com/office/drawing/2014/main" id="{8E8EB67B-1E49-4D71-BEF9-9FF7216101CD}"/>
              </a:ext>
            </a:extLst>
          </p:cNvPr>
          <p:cNvGrpSpPr/>
          <p:nvPr/>
        </p:nvGrpSpPr>
        <p:grpSpPr>
          <a:xfrm>
            <a:off x="4841887" y="3447388"/>
            <a:ext cx="1096125" cy="269260"/>
            <a:chOff x="3784809" y="3310577"/>
            <a:chExt cx="803981" cy="264004"/>
          </a:xfrm>
        </p:grpSpPr>
        <p:sp>
          <p:nvSpPr>
            <p:cNvPr id="286" name="Rectangle 285">
              <a:extLst>
                <a:ext uri="{FF2B5EF4-FFF2-40B4-BE49-F238E27FC236}">
                  <a16:creationId xmlns:a16="http://schemas.microsoft.com/office/drawing/2014/main" id="{7CF34068-32B7-4924-AC68-F4F2AE2C5A7D}"/>
                </a:ext>
              </a:extLst>
            </p:cNvPr>
            <p:cNvSpPr/>
            <p:nvPr/>
          </p:nvSpPr>
          <p:spPr bwMode="auto">
            <a:xfrm rot="5400000">
              <a:off x="4054798" y="3040588"/>
              <a:ext cx="264004" cy="8039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287" name="Straight Arrow Connector 286">
              <a:extLst>
                <a:ext uri="{FF2B5EF4-FFF2-40B4-BE49-F238E27FC236}">
                  <a16:creationId xmlns:a16="http://schemas.microsoft.com/office/drawing/2014/main" id="{0F6B9570-571B-4874-A282-B723764B5B79}"/>
                </a:ext>
              </a:extLst>
            </p:cNvPr>
            <p:cNvCxnSpPr>
              <a:cxnSpLocks/>
              <a:stCxn id="286" idx="0"/>
            </p:cNvCxnSpPr>
            <p:nvPr/>
          </p:nvCxnSpPr>
          <p:spPr>
            <a:xfrm flipH="1" flipV="1">
              <a:off x="3790794" y="3437220"/>
              <a:ext cx="797995" cy="5354"/>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9BBDF070-B434-43A3-8EA6-2E12AB564606}"/>
              </a:ext>
            </a:extLst>
          </p:cNvPr>
          <p:cNvGrpSpPr/>
          <p:nvPr/>
        </p:nvGrpSpPr>
        <p:grpSpPr>
          <a:xfrm>
            <a:off x="6891250" y="3447385"/>
            <a:ext cx="923175" cy="269260"/>
            <a:chOff x="7892563" y="3327002"/>
            <a:chExt cx="908677" cy="264004"/>
          </a:xfrm>
        </p:grpSpPr>
        <p:sp>
          <p:nvSpPr>
            <p:cNvPr id="289" name="Rectangle 288">
              <a:extLst>
                <a:ext uri="{FF2B5EF4-FFF2-40B4-BE49-F238E27FC236}">
                  <a16:creationId xmlns:a16="http://schemas.microsoft.com/office/drawing/2014/main" id="{1696F2A5-FBC1-4976-B22E-7B09773FA4E2}"/>
                </a:ext>
              </a:extLst>
            </p:cNvPr>
            <p:cNvSpPr/>
            <p:nvPr/>
          </p:nvSpPr>
          <p:spPr bwMode="auto">
            <a:xfrm rot="5400000">
              <a:off x="8214898" y="3004667"/>
              <a:ext cx="264004" cy="90867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290" name="Straight Arrow Connector 289">
              <a:extLst>
                <a:ext uri="{FF2B5EF4-FFF2-40B4-BE49-F238E27FC236}">
                  <a16:creationId xmlns:a16="http://schemas.microsoft.com/office/drawing/2014/main" id="{0771D965-5C77-461A-805D-5D75EF8CD83E}"/>
                </a:ext>
              </a:extLst>
            </p:cNvPr>
            <p:cNvCxnSpPr>
              <a:cxnSpLocks/>
              <a:stCxn id="289" idx="2"/>
            </p:cNvCxnSpPr>
            <p:nvPr/>
          </p:nvCxnSpPr>
          <p:spPr>
            <a:xfrm flipV="1">
              <a:off x="7892568" y="3453648"/>
              <a:ext cx="908672" cy="5354"/>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6959ED81-2D74-49FF-8F24-66F43E9F8254}"/>
              </a:ext>
            </a:extLst>
          </p:cNvPr>
          <p:cNvGrpSpPr/>
          <p:nvPr/>
        </p:nvGrpSpPr>
        <p:grpSpPr>
          <a:xfrm>
            <a:off x="2814944" y="2735641"/>
            <a:ext cx="2015674" cy="1167779"/>
            <a:chOff x="2956577" y="1217307"/>
            <a:chExt cx="1976330" cy="1144985"/>
          </a:xfrm>
        </p:grpSpPr>
        <p:sp>
          <p:nvSpPr>
            <p:cNvPr id="7" name="Rectangle 6">
              <a:extLst>
                <a:ext uri="{FF2B5EF4-FFF2-40B4-BE49-F238E27FC236}">
                  <a16:creationId xmlns:a16="http://schemas.microsoft.com/office/drawing/2014/main" id="{5B93CA74-3E15-4D4F-B7B7-B0CC69C5B93C}"/>
                </a:ext>
              </a:extLst>
            </p:cNvPr>
            <p:cNvSpPr/>
            <p:nvPr/>
          </p:nvSpPr>
          <p:spPr>
            <a:xfrm>
              <a:off x="2956577" y="1217307"/>
              <a:ext cx="1976330" cy="1144985"/>
            </a:xfrm>
            <a:prstGeom prst="rect">
              <a:avLst/>
            </a:prstGeom>
            <a:solidFill>
              <a:schemeClr val="bg1"/>
            </a:solidFill>
            <a:ln w="22225">
              <a:solidFill>
                <a:srgbClr val="FFC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196" rIns="93260" bIns="149196" numCol="1" spcCol="0" rtlCol="0" fromWordArt="0" anchor="t" anchorCtr="0" forceAA="0" compatLnSpc="1">
              <a:prstTxWarp prst="textNoShape">
                <a:avLst/>
              </a:prstTxWarp>
              <a:noAutofit/>
            </a:bodyPr>
            <a:lstStyle/>
            <a:p>
              <a:pPr marL="116575" defTabSz="932418">
                <a:defRPr/>
              </a:pPr>
              <a:r>
                <a:rPr lang="en-US" sz="1020" b="1" ker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         Governance</a:t>
              </a:r>
              <a:endParaRPr lang="en-US" sz="2448">
                <a:gradFill>
                  <a:gsLst>
                    <a:gs pos="0">
                      <a:srgbClr val="FFFFFF"/>
                    </a:gs>
                    <a:gs pos="100000">
                      <a:srgbClr val="FFFFFF"/>
                    </a:gs>
                  </a:gsLst>
                  <a:lin ang="5400000" scaled="0"/>
                </a:gradFill>
                <a:latin typeface="Segoe UI"/>
                <a:cs typeface="Segoe UI" pitchFamily="34" charset="0"/>
              </a:endParaRPr>
            </a:p>
          </p:txBody>
        </p:sp>
        <p:sp>
          <p:nvSpPr>
            <p:cNvPr id="151" name="Rectangle 150" descr="Circles with arrows">
              <a:extLst>
                <a:ext uri="{FF2B5EF4-FFF2-40B4-BE49-F238E27FC236}">
                  <a16:creationId xmlns:a16="http://schemas.microsoft.com/office/drawing/2014/main" id="{3072DE81-B5A7-471D-8E00-B8D4B1EAFD1B}"/>
                </a:ext>
              </a:extLst>
            </p:cNvPr>
            <p:cNvSpPr/>
            <p:nvPr/>
          </p:nvSpPr>
          <p:spPr>
            <a:xfrm>
              <a:off x="2986942" y="1230886"/>
              <a:ext cx="365657" cy="34602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sz="1873"/>
            </a:p>
          </p:txBody>
        </p:sp>
        <p:pic>
          <p:nvPicPr>
            <p:cNvPr id="156" name="Picture 155">
              <a:extLst>
                <a:ext uri="{FF2B5EF4-FFF2-40B4-BE49-F238E27FC236}">
                  <a16:creationId xmlns:a16="http://schemas.microsoft.com/office/drawing/2014/main" id="{3A83072D-A945-4C83-87A1-159C4B1229CE}"/>
                </a:ext>
              </a:extLst>
            </p:cNvPr>
            <p:cNvPicPr>
              <a:picLocks noChangeAspect="1"/>
            </p:cNvPicPr>
            <p:nvPr/>
          </p:nvPicPr>
          <p:blipFill>
            <a:blip r:embed="rId5"/>
            <a:stretch>
              <a:fillRect/>
            </a:stretch>
          </p:blipFill>
          <p:spPr>
            <a:xfrm>
              <a:off x="3165142" y="1570708"/>
              <a:ext cx="182896" cy="188992"/>
            </a:xfrm>
            <a:prstGeom prst="rect">
              <a:avLst/>
            </a:prstGeom>
          </p:spPr>
        </p:pic>
        <p:pic>
          <p:nvPicPr>
            <p:cNvPr id="159" name="Picture 158">
              <a:extLst>
                <a:ext uri="{FF2B5EF4-FFF2-40B4-BE49-F238E27FC236}">
                  <a16:creationId xmlns:a16="http://schemas.microsoft.com/office/drawing/2014/main" id="{CF35D4C6-37C7-47A7-93E1-42B896398EFE}"/>
                </a:ext>
              </a:extLst>
            </p:cNvPr>
            <p:cNvPicPr>
              <a:picLocks noChangeAspect="1"/>
            </p:cNvPicPr>
            <p:nvPr/>
          </p:nvPicPr>
          <p:blipFill>
            <a:blip r:embed="rId6"/>
            <a:stretch>
              <a:fillRect/>
            </a:stretch>
          </p:blipFill>
          <p:spPr>
            <a:xfrm>
              <a:off x="3164943" y="1766306"/>
              <a:ext cx="182896" cy="195089"/>
            </a:xfrm>
            <a:prstGeom prst="rect">
              <a:avLst/>
            </a:prstGeom>
          </p:spPr>
        </p:pic>
        <p:pic>
          <p:nvPicPr>
            <p:cNvPr id="168" name="Picture 167">
              <a:extLst>
                <a:ext uri="{FF2B5EF4-FFF2-40B4-BE49-F238E27FC236}">
                  <a16:creationId xmlns:a16="http://schemas.microsoft.com/office/drawing/2014/main" id="{9DF247A0-E5E0-4059-AE62-69535449FC8F}"/>
                </a:ext>
              </a:extLst>
            </p:cNvPr>
            <p:cNvPicPr>
              <a:picLocks noChangeAspect="1"/>
            </p:cNvPicPr>
            <p:nvPr/>
          </p:nvPicPr>
          <p:blipFill>
            <a:blip r:embed="rId7"/>
            <a:stretch>
              <a:fillRect/>
            </a:stretch>
          </p:blipFill>
          <p:spPr>
            <a:xfrm>
              <a:off x="3166512" y="1963504"/>
              <a:ext cx="182896" cy="195089"/>
            </a:xfrm>
            <a:prstGeom prst="rect">
              <a:avLst/>
            </a:prstGeom>
          </p:spPr>
        </p:pic>
        <p:pic>
          <p:nvPicPr>
            <p:cNvPr id="170" name="Picture 169">
              <a:extLst>
                <a:ext uri="{FF2B5EF4-FFF2-40B4-BE49-F238E27FC236}">
                  <a16:creationId xmlns:a16="http://schemas.microsoft.com/office/drawing/2014/main" id="{7474918E-5C5C-4EC8-9B74-945A01219479}"/>
                </a:ext>
              </a:extLst>
            </p:cNvPr>
            <p:cNvPicPr>
              <a:picLocks noChangeAspect="1"/>
            </p:cNvPicPr>
            <p:nvPr/>
          </p:nvPicPr>
          <p:blipFill>
            <a:blip r:embed="rId8"/>
            <a:stretch>
              <a:fillRect/>
            </a:stretch>
          </p:blipFill>
          <p:spPr>
            <a:xfrm>
              <a:off x="3167149" y="2148826"/>
              <a:ext cx="182896" cy="188992"/>
            </a:xfrm>
            <a:prstGeom prst="rect">
              <a:avLst/>
            </a:prstGeom>
          </p:spPr>
        </p:pic>
        <p:sp>
          <p:nvSpPr>
            <p:cNvPr id="178" name="TextBox 177">
              <a:extLst>
                <a:ext uri="{FF2B5EF4-FFF2-40B4-BE49-F238E27FC236}">
                  <a16:creationId xmlns:a16="http://schemas.microsoft.com/office/drawing/2014/main" id="{E449883A-A65A-472A-A79A-EE8786FF4E42}"/>
                </a:ext>
              </a:extLst>
            </p:cNvPr>
            <p:cNvSpPr txBox="1"/>
            <p:nvPr/>
          </p:nvSpPr>
          <p:spPr>
            <a:xfrm>
              <a:off x="3391381" y="1588583"/>
              <a:ext cx="1370766" cy="159585"/>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algn="l" defTabSz="932597">
                <a:defRPr/>
              </a:pPr>
              <a:r>
                <a:rPr lang="en-US" sz="1020">
                  <a:solidFill>
                    <a:srgbClr val="0078D4">
                      <a:lumMod val="75000"/>
                    </a:srgbClr>
                  </a:solidFill>
                </a:rPr>
                <a:t>Guidance &amp; Leadership</a:t>
              </a:r>
            </a:p>
          </p:txBody>
        </p:sp>
        <p:sp>
          <p:nvSpPr>
            <p:cNvPr id="179" name="TextBox 178">
              <a:extLst>
                <a:ext uri="{FF2B5EF4-FFF2-40B4-BE49-F238E27FC236}">
                  <a16:creationId xmlns:a16="http://schemas.microsoft.com/office/drawing/2014/main" id="{351DBBE0-7B36-4232-87A4-E5ADB8BA0B83}"/>
                </a:ext>
              </a:extLst>
            </p:cNvPr>
            <p:cNvSpPr txBox="1"/>
            <p:nvPr/>
          </p:nvSpPr>
          <p:spPr>
            <a:xfrm>
              <a:off x="3397658" y="1782963"/>
              <a:ext cx="1319266" cy="159585"/>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algn="l" defTabSz="932597">
                <a:defRPr/>
              </a:pPr>
              <a:r>
                <a:rPr lang="en-US" sz="1020">
                  <a:solidFill>
                    <a:srgbClr val="0078D4">
                      <a:lumMod val="75000"/>
                    </a:srgbClr>
                  </a:solidFill>
                </a:rPr>
                <a:t>Risk Reduction</a:t>
              </a:r>
            </a:p>
          </p:txBody>
        </p:sp>
        <p:sp>
          <p:nvSpPr>
            <p:cNvPr id="181" name="TextBox 180">
              <a:extLst>
                <a:ext uri="{FF2B5EF4-FFF2-40B4-BE49-F238E27FC236}">
                  <a16:creationId xmlns:a16="http://schemas.microsoft.com/office/drawing/2014/main" id="{14728988-6E51-4264-8925-CB6E11FACD30}"/>
                </a:ext>
              </a:extLst>
            </p:cNvPr>
            <p:cNvSpPr txBox="1"/>
            <p:nvPr/>
          </p:nvSpPr>
          <p:spPr>
            <a:xfrm>
              <a:off x="3399465" y="1970458"/>
              <a:ext cx="1319266" cy="159585"/>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algn="l" defTabSz="932597">
                <a:defRPr/>
              </a:pPr>
              <a:r>
                <a:rPr lang="en-US" sz="1020">
                  <a:solidFill>
                    <a:srgbClr val="0078D4">
                      <a:lumMod val="75000"/>
                    </a:srgbClr>
                  </a:solidFill>
                </a:rPr>
                <a:t>Automation</a:t>
              </a:r>
            </a:p>
          </p:txBody>
        </p:sp>
        <p:sp>
          <p:nvSpPr>
            <p:cNvPr id="183" name="TextBox 182">
              <a:extLst>
                <a:ext uri="{FF2B5EF4-FFF2-40B4-BE49-F238E27FC236}">
                  <a16:creationId xmlns:a16="http://schemas.microsoft.com/office/drawing/2014/main" id="{C97FE354-5005-4204-898A-D95A74A28702}"/>
                </a:ext>
              </a:extLst>
            </p:cNvPr>
            <p:cNvSpPr txBox="1"/>
            <p:nvPr/>
          </p:nvSpPr>
          <p:spPr>
            <a:xfrm>
              <a:off x="3397658" y="2156113"/>
              <a:ext cx="1319266" cy="159585"/>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algn="l" defTabSz="932597">
                <a:defRPr/>
              </a:pPr>
              <a:r>
                <a:rPr lang="en-US" sz="1020">
                  <a:solidFill>
                    <a:srgbClr val="0078D4">
                      <a:lumMod val="75000"/>
                    </a:srgbClr>
                  </a:solidFill>
                </a:rPr>
                <a:t>Lifecycle Management</a:t>
              </a:r>
            </a:p>
          </p:txBody>
        </p:sp>
      </p:grpSp>
      <p:grpSp>
        <p:nvGrpSpPr>
          <p:cNvPr id="132" name="Group 131">
            <a:extLst>
              <a:ext uri="{FF2B5EF4-FFF2-40B4-BE49-F238E27FC236}">
                <a16:creationId xmlns:a16="http://schemas.microsoft.com/office/drawing/2014/main" id="{02C9EDC5-6054-465C-8EFF-380A754D96D1}"/>
              </a:ext>
            </a:extLst>
          </p:cNvPr>
          <p:cNvGrpSpPr/>
          <p:nvPr/>
        </p:nvGrpSpPr>
        <p:grpSpPr>
          <a:xfrm>
            <a:off x="7822520" y="2735641"/>
            <a:ext cx="4010328" cy="1167779"/>
            <a:chOff x="7687137" y="1482472"/>
            <a:chExt cx="3932051" cy="1144985"/>
          </a:xfrm>
        </p:grpSpPr>
        <p:sp>
          <p:nvSpPr>
            <p:cNvPr id="8" name="Rectangle 7">
              <a:extLst>
                <a:ext uri="{FF2B5EF4-FFF2-40B4-BE49-F238E27FC236}">
                  <a16:creationId xmlns:a16="http://schemas.microsoft.com/office/drawing/2014/main" id="{4AE9E2CC-EB3B-4C97-84AA-546E7550AF1B}"/>
                </a:ext>
              </a:extLst>
            </p:cNvPr>
            <p:cNvSpPr/>
            <p:nvPr/>
          </p:nvSpPr>
          <p:spPr>
            <a:xfrm>
              <a:off x="7687137" y="1482472"/>
              <a:ext cx="3932051" cy="1144985"/>
            </a:xfrm>
            <a:prstGeom prst="rect">
              <a:avLst/>
            </a:prstGeom>
            <a:solidFill>
              <a:schemeClr val="bg1"/>
            </a:solidFill>
            <a:ln w="22225">
              <a:solidFill>
                <a:srgbClr val="FFC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196" rIns="93260" bIns="149196" numCol="1" spcCol="0" rtlCol="0" fromWordArt="0" anchor="t" anchorCtr="0" forceAA="0" compatLnSpc="1">
              <a:prstTxWarp prst="textNoShape">
                <a:avLst/>
              </a:prstTxWarp>
              <a:noAutofit/>
            </a:bodyPr>
            <a:lstStyle/>
            <a:p>
              <a:pPr marL="116575" defTabSz="932418">
                <a:defRPr/>
              </a:pPr>
              <a:r>
                <a:rPr lang="en-US" sz="1020" b="1" ker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            Technology &amp; Security Architecture</a:t>
              </a:r>
              <a:endParaRPr lang="en-US" sz="2448">
                <a:gradFill>
                  <a:gsLst>
                    <a:gs pos="0">
                      <a:srgbClr val="FFFFFF"/>
                    </a:gs>
                    <a:gs pos="100000">
                      <a:srgbClr val="FFFFFF"/>
                    </a:gs>
                  </a:gsLst>
                  <a:lin ang="5400000" scaled="0"/>
                </a:gradFill>
                <a:latin typeface="Segoe UI"/>
                <a:cs typeface="Segoe UI" pitchFamily="34" charset="0"/>
              </a:endParaRPr>
            </a:p>
          </p:txBody>
        </p:sp>
        <p:sp>
          <p:nvSpPr>
            <p:cNvPr id="362" name="Rectangle 361" descr="Beehive">
              <a:extLst>
                <a:ext uri="{FF2B5EF4-FFF2-40B4-BE49-F238E27FC236}">
                  <a16:creationId xmlns:a16="http://schemas.microsoft.com/office/drawing/2014/main" id="{D63DAFE4-FA09-4F80-9192-8C74E9CA34E0}"/>
                </a:ext>
              </a:extLst>
            </p:cNvPr>
            <p:cNvSpPr/>
            <p:nvPr/>
          </p:nvSpPr>
          <p:spPr>
            <a:xfrm>
              <a:off x="8150732" y="1852731"/>
              <a:ext cx="179187" cy="14960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63" name="Rectangle 362" descr="Clipboard Checked">
              <a:extLst>
                <a:ext uri="{FF2B5EF4-FFF2-40B4-BE49-F238E27FC236}">
                  <a16:creationId xmlns:a16="http://schemas.microsoft.com/office/drawing/2014/main" id="{E7CFE7E1-C493-4BB4-9B4A-036D3FAB7775}"/>
                </a:ext>
              </a:extLst>
            </p:cNvPr>
            <p:cNvSpPr/>
            <p:nvPr/>
          </p:nvSpPr>
          <p:spPr>
            <a:xfrm>
              <a:off x="8147918" y="2414152"/>
              <a:ext cx="151849" cy="129089"/>
            </a:xfrm>
            <a:prstGeom prst="rect">
              <a:avLst/>
            </a:prstGeom>
            <a:blipFill>
              <a:blip r:embed="rId11">
                <a:extLst>
                  <a:ext uri="{96DAC541-7B7A-43D3-8B79-37D633B846F1}">
                    <asvg:svgBlip xmlns:asvg="http://schemas.microsoft.com/office/drawing/2016/SVG/main" r:embed="rId12"/>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64" name="Rectangle 363" descr="Brainstorm">
              <a:extLst>
                <a:ext uri="{FF2B5EF4-FFF2-40B4-BE49-F238E27FC236}">
                  <a16:creationId xmlns:a16="http://schemas.microsoft.com/office/drawing/2014/main" id="{32AD66ED-75D1-4FAC-B031-5A9C3467B008}"/>
                </a:ext>
              </a:extLst>
            </p:cNvPr>
            <p:cNvSpPr/>
            <p:nvPr/>
          </p:nvSpPr>
          <p:spPr>
            <a:xfrm>
              <a:off x="8150732" y="2232812"/>
              <a:ext cx="161177" cy="137751"/>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65" name="Rectangle 364" descr="Minimize">
              <a:extLst>
                <a:ext uri="{FF2B5EF4-FFF2-40B4-BE49-F238E27FC236}">
                  <a16:creationId xmlns:a16="http://schemas.microsoft.com/office/drawing/2014/main" id="{A65F812A-AFDC-44D0-99E2-6061A9D2C08D}"/>
                </a:ext>
              </a:extLst>
            </p:cNvPr>
            <p:cNvSpPr/>
            <p:nvPr/>
          </p:nvSpPr>
          <p:spPr>
            <a:xfrm>
              <a:off x="8170404" y="2054318"/>
              <a:ext cx="139842" cy="128890"/>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140" name="Picture 139">
              <a:extLst>
                <a:ext uri="{FF2B5EF4-FFF2-40B4-BE49-F238E27FC236}">
                  <a16:creationId xmlns:a16="http://schemas.microsoft.com/office/drawing/2014/main" id="{27B5049F-3840-41DC-BDFB-06FFE9C06706}"/>
                </a:ext>
              </a:extLst>
            </p:cNvPr>
            <p:cNvPicPr>
              <a:picLocks noChangeAspect="1"/>
            </p:cNvPicPr>
            <p:nvPr/>
          </p:nvPicPr>
          <p:blipFill>
            <a:blip r:embed="rId17"/>
            <a:stretch>
              <a:fillRect/>
            </a:stretch>
          </p:blipFill>
          <p:spPr>
            <a:xfrm>
              <a:off x="7782935" y="1557969"/>
              <a:ext cx="383137" cy="319879"/>
            </a:xfrm>
            <a:prstGeom prst="rect">
              <a:avLst/>
            </a:prstGeom>
          </p:spPr>
        </p:pic>
        <p:sp>
          <p:nvSpPr>
            <p:cNvPr id="144" name="TextBox 143">
              <a:extLst>
                <a:ext uri="{FF2B5EF4-FFF2-40B4-BE49-F238E27FC236}">
                  <a16:creationId xmlns:a16="http://schemas.microsoft.com/office/drawing/2014/main" id="{F16DB928-B5C0-445E-8CDB-81E00D570E4A}"/>
                </a:ext>
              </a:extLst>
            </p:cNvPr>
            <p:cNvSpPr txBox="1"/>
            <p:nvPr/>
          </p:nvSpPr>
          <p:spPr>
            <a:xfrm>
              <a:off x="8482258" y="1856059"/>
              <a:ext cx="2782589" cy="159585"/>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algn="l" defTabSz="932597">
                <a:defRPr/>
              </a:pPr>
              <a:r>
                <a:rPr lang="en-US" sz="1020">
                  <a:solidFill>
                    <a:srgbClr val="0078D4">
                      <a:lumMod val="75000"/>
                    </a:srgbClr>
                  </a:solidFill>
                </a:rPr>
                <a:t>Asset-Centric Security</a:t>
              </a:r>
            </a:p>
          </p:txBody>
        </p:sp>
        <p:sp>
          <p:nvSpPr>
            <p:cNvPr id="145" name="TextBox 144">
              <a:extLst>
                <a:ext uri="{FF2B5EF4-FFF2-40B4-BE49-F238E27FC236}">
                  <a16:creationId xmlns:a16="http://schemas.microsoft.com/office/drawing/2014/main" id="{D7BCD871-E57E-43D9-8CE6-894DD9FB0110}"/>
                </a:ext>
              </a:extLst>
            </p:cNvPr>
            <p:cNvSpPr txBox="1"/>
            <p:nvPr/>
          </p:nvSpPr>
          <p:spPr>
            <a:xfrm>
              <a:off x="8475626" y="2037022"/>
              <a:ext cx="2782589" cy="159585"/>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algn="l" defTabSz="932597">
                <a:defRPr/>
              </a:pPr>
              <a:r>
                <a:rPr lang="en-US" sz="1020">
                  <a:solidFill>
                    <a:srgbClr val="0078D4">
                      <a:lumMod val="75000"/>
                    </a:srgbClr>
                  </a:solidFill>
                </a:rPr>
                <a:t>Least Privilege</a:t>
              </a:r>
            </a:p>
          </p:txBody>
        </p:sp>
        <p:sp>
          <p:nvSpPr>
            <p:cNvPr id="146" name="TextBox 145">
              <a:extLst>
                <a:ext uri="{FF2B5EF4-FFF2-40B4-BE49-F238E27FC236}">
                  <a16:creationId xmlns:a16="http://schemas.microsoft.com/office/drawing/2014/main" id="{0BFC0C79-F6D1-443F-9765-B3F29C0E3EF5}"/>
                </a:ext>
              </a:extLst>
            </p:cNvPr>
            <p:cNvSpPr txBox="1"/>
            <p:nvPr/>
          </p:nvSpPr>
          <p:spPr>
            <a:xfrm>
              <a:off x="8479234" y="2209989"/>
              <a:ext cx="2782589" cy="159585"/>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algn="l" defTabSz="932597">
                <a:defRPr/>
              </a:pPr>
              <a:r>
                <a:rPr lang="en-US" sz="1020">
                  <a:solidFill>
                    <a:srgbClr val="0078D4">
                      <a:lumMod val="75000"/>
                    </a:srgbClr>
                  </a:solidFill>
                </a:rPr>
                <a:t>Simple and Pervasive Security</a:t>
              </a:r>
            </a:p>
          </p:txBody>
        </p:sp>
        <p:sp>
          <p:nvSpPr>
            <p:cNvPr id="147" name="TextBox 146">
              <a:extLst>
                <a:ext uri="{FF2B5EF4-FFF2-40B4-BE49-F238E27FC236}">
                  <a16:creationId xmlns:a16="http://schemas.microsoft.com/office/drawing/2014/main" id="{3DAB9454-00C8-48A7-A783-901FB19DBD66}"/>
                </a:ext>
              </a:extLst>
            </p:cNvPr>
            <p:cNvSpPr txBox="1"/>
            <p:nvPr/>
          </p:nvSpPr>
          <p:spPr>
            <a:xfrm>
              <a:off x="8475626" y="2397093"/>
              <a:ext cx="2782589" cy="159585"/>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algn="l" defTabSz="932597">
                <a:defRPr/>
              </a:pPr>
              <a:r>
                <a:rPr lang="en-US" sz="1020">
                  <a:solidFill>
                    <a:srgbClr val="0078D4">
                      <a:lumMod val="75000"/>
                    </a:srgbClr>
                  </a:solidFill>
                </a:rPr>
                <a:t>Explicit Trust Validation</a:t>
              </a:r>
            </a:p>
          </p:txBody>
        </p:sp>
      </p:grpSp>
      <p:grpSp>
        <p:nvGrpSpPr>
          <p:cNvPr id="58" name="Group 57">
            <a:extLst>
              <a:ext uri="{FF2B5EF4-FFF2-40B4-BE49-F238E27FC236}">
                <a16:creationId xmlns:a16="http://schemas.microsoft.com/office/drawing/2014/main" id="{85ED6A47-D530-46E8-A2E4-1D11F680ADE0}"/>
              </a:ext>
            </a:extLst>
          </p:cNvPr>
          <p:cNvGrpSpPr/>
          <p:nvPr/>
        </p:nvGrpSpPr>
        <p:grpSpPr>
          <a:xfrm>
            <a:off x="599690" y="2735641"/>
            <a:ext cx="1867947" cy="1167779"/>
            <a:chOff x="892375" y="1207078"/>
            <a:chExt cx="1831487" cy="1144985"/>
          </a:xfrm>
        </p:grpSpPr>
        <p:sp>
          <p:nvSpPr>
            <p:cNvPr id="61" name="Rectangle 60">
              <a:extLst>
                <a:ext uri="{FF2B5EF4-FFF2-40B4-BE49-F238E27FC236}">
                  <a16:creationId xmlns:a16="http://schemas.microsoft.com/office/drawing/2014/main" id="{A764CFE7-73AE-4007-906D-1590F0BE5697}"/>
                </a:ext>
              </a:extLst>
            </p:cNvPr>
            <p:cNvSpPr/>
            <p:nvPr/>
          </p:nvSpPr>
          <p:spPr>
            <a:xfrm>
              <a:off x="892375" y="1207078"/>
              <a:ext cx="1831487" cy="1144985"/>
            </a:xfrm>
            <a:prstGeom prst="rect">
              <a:avLst/>
            </a:prstGeom>
            <a:solidFill>
              <a:schemeClr val="bg1"/>
            </a:solidFill>
            <a:ln w="22225">
              <a:solidFill>
                <a:srgbClr val="FFC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196" rIns="93260" bIns="149196" numCol="1" spcCol="0" rtlCol="0" fromWordArt="0" anchor="t" anchorCtr="0" forceAA="0" compatLnSpc="1">
              <a:prstTxWarp prst="textNoShape">
                <a:avLst/>
              </a:prstTxWarp>
              <a:noAutofit/>
            </a:bodyPr>
            <a:lstStyle/>
            <a:p>
              <a:pPr marL="116575" defTabSz="932418">
                <a:defRPr/>
              </a:pPr>
              <a:r>
                <a:rPr lang="en-US" sz="1020" b="1" ker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         Value &amp; Risk</a:t>
              </a:r>
              <a:endParaRPr lang="en-US" sz="2448">
                <a:gradFill>
                  <a:gsLst>
                    <a:gs pos="0">
                      <a:srgbClr val="FFFFFF"/>
                    </a:gs>
                    <a:gs pos="100000">
                      <a:srgbClr val="FFFFFF"/>
                    </a:gs>
                  </a:gsLst>
                  <a:lin ang="5400000" scaled="0"/>
                </a:gradFill>
                <a:latin typeface="Segoe UI"/>
                <a:cs typeface="Segoe UI" pitchFamily="34" charset="0"/>
              </a:endParaRPr>
            </a:p>
          </p:txBody>
        </p:sp>
        <p:sp>
          <p:nvSpPr>
            <p:cNvPr id="150" name="Rectangle 149" descr="Board Of Directors">
              <a:extLst>
                <a:ext uri="{FF2B5EF4-FFF2-40B4-BE49-F238E27FC236}">
                  <a16:creationId xmlns:a16="http://schemas.microsoft.com/office/drawing/2014/main" id="{708D59DF-2DBD-492D-A6F5-BFCA94C1569F}"/>
                </a:ext>
              </a:extLst>
            </p:cNvPr>
            <p:cNvSpPr/>
            <p:nvPr/>
          </p:nvSpPr>
          <p:spPr>
            <a:xfrm>
              <a:off x="953594" y="1257001"/>
              <a:ext cx="337890" cy="278459"/>
            </a:xfrm>
            <a:prstGeom prst="rect">
              <a:avLst/>
            </a:pr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sz="1873"/>
            </a:p>
          </p:txBody>
        </p:sp>
        <p:sp>
          <p:nvSpPr>
            <p:cNvPr id="378" name="Rectangle 377" descr="Earth globe: Africa and Europe">
              <a:extLst>
                <a:ext uri="{FF2B5EF4-FFF2-40B4-BE49-F238E27FC236}">
                  <a16:creationId xmlns:a16="http://schemas.microsoft.com/office/drawing/2014/main" id="{ECDC95D8-E42E-43E0-8E66-0CA3C7F8F4EE}"/>
                </a:ext>
              </a:extLst>
            </p:cNvPr>
            <p:cNvSpPr/>
            <p:nvPr/>
          </p:nvSpPr>
          <p:spPr>
            <a:xfrm>
              <a:off x="1076121" y="1586270"/>
              <a:ext cx="197154" cy="197154"/>
            </a:xfrm>
            <a:prstGeom prst="rect">
              <a:avLst/>
            </a:prstGeom>
            <a:blipFill>
              <a:blip r:embed="rId20">
                <a:extLst>
                  <a:ext uri="{96DAC541-7B7A-43D3-8B79-37D633B846F1}">
                    <asvg:svgBlip xmlns:asvg="http://schemas.microsoft.com/office/drawing/2016/SVG/main" r:embed="rId21"/>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52" name="TextBox 151">
              <a:extLst>
                <a:ext uri="{FF2B5EF4-FFF2-40B4-BE49-F238E27FC236}">
                  <a16:creationId xmlns:a16="http://schemas.microsoft.com/office/drawing/2014/main" id="{25B112E2-962D-4CE7-9441-342566FB9E31}"/>
                </a:ext>
              </a:extLst>
            </p:cNvPr>
            <p:cNvSpPr txBox="1"/>
            <p:nvPr/>
          </p:nvSpPr>
          <p:spPr>
            <a:xfrm>
              <a:off x="1327329" y="1603479"/>
              <a:ext cx="1319266" cy="159585"/>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algn="l" defTabSz="932597">
                <a:defRPr/>
              </a:pPr>
              <a:r>
                <a:rPr lang="en-US" sz="1020">
                  <a:solidFill>
                    <a:srgbClr val="0078D4">
                      <a:lumMod val="75000"/>
                    </a:srgbClr>
                  </a:solidFill>
                </a:rPr>
                <a:t>Digital Modernization</a:t>
              </a:r>
            </a:p>
          </p:txBody>
        </p:sp>
        <p:sp>
          <p:nvSpPr>
            <p:cNvPr id="384" name="Rectangle 383" descr="Hierarchy">
              <a:extLst>
                <a:ext uri="{FF2B5EF4-FFF2-40B4-BE49-F238E27FC236}">
                  <a16:creationId xmlns:a16="http://schemas.microsoft.com/office/drawing/2014/main" id="{F2F85BBA-8FA1-401C-9F46-9B7045DB3A21}"/>
                </a:ext>
              </a:extLst>
            </p:cNvPr>
            <p:cNvSpPr/>
            <p:nvPr/>
          </p:nvSpPr>
          <p:spPr>
            <a:xfrm>
              <a:off x="1077697" y="1838369"/>
              <a:ext cx="197154" cy="197154"/>
            </a:xfrm>
            <a:prstGeom prst="rect">
              <a:avLst/>
            </a:prstGeom>
            <a: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5" name="Rectangle 384" descr="Speedometer Low">
              <a:extLst>
                <a:ext uri="{FF2B5EF4-FFF2-40B4-BE49-F238E27FC236}">
                  <a16:creationId xmlns:a16="http://schemas.microsoft.com/office/drawing/2014/main" id="{D3598EF8-E232-4F14-A4C7-B2C772ACE6B7}"/>
                </a:ext>
              </a:extLst>
            </p:cNvPr>
            <p:cNvSpPr/>
            <p:nvPr/>
          </p:nvSpPr>
          <p:spPr>
            <a:xfrm>
              <a:off x="1076121" y="2092490"/>
              <a:ext cx="197154" cy="197154"/>
            </a:xfrm>
            <a:prstGeom prst="rect">
              <a:avLst/>
            </a:prstGeom>
            <a:blipFill>
              <a:blip r:embed="rId24">
                <a:extLst>
                  <a:ext uri="{96DAC541-7B7A-43D3-8B79-37D633B846F1}">
                    <asvg:svgBlip xmlns:asvg="http://schemas.microsoft.com/office/drawing/2016/SVG/main" r:embed="rId2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2" name="TextBox 171">
              <a:extLst>
                <a:ext uri="{FF2B5EF4-FFF2-40B4-BE49-F238E27FC236}">
                  <a16:creationId xmlns:a16="http://schemas.microsoft.com/office/drawing/2014/main" id="{2F2FF17A-5304-44C7-ACE8-7498CB139376}"/>
                </a:ext>
              </a:extLst>
            </p:cNvPr>
            <p:cNvSpPr txBox="1"/>
            <p:nvPr/>
          </p:nvSpPr>
          <p:spPr>
            <a:xfrm>
              <a:off x="1333209" y="1865213"/>
              <a:ext cx="1161585" cy="159585"/>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algn="l" defTabSz="932597">
                <a:defRPr/>
              </a:pPr>
              <a:r>
                <a:rPr lang="en-US" sz="1020">
                  <a:solidFill>
                    <a:srgbClr val="0078D4">
                      <a:lumMod val="75000"/>
                    </a:srgbClr>
                  </a:solidFill>
                </a:rPr>
                <a:t>Goal Alignment</a:t>
              </a:r>
            </a:p>
          </p:txBody>
        </p:sp>
        <p:sp>
          <p:nvSpPr>
            <p:cNvPr id="173" name="TextBox 172">
              <a:extLst>
                <a:ext uri="{FF2B5EF4-FFF2-40B4-BE49-F238E27FC236}">
                  <a16:creationId xmlns:a16="http://schemas.microsoft.com/office/drawing/2014/main" id="{0B8226A3-84A2-41B5-BAD5-09F59488525D}"/>
                </a:ext>
              </a:extLst>
            </p:cNvPr>
            <p:cNvSpPr txBox="1"/>
            <p:nvPr/>
          </p:nvSpPr>
          <p:spPr>
            <a:xfrm>
              <a:off x="1333209" y="2118773"/>
              <a:ext cx="1161585" cy="159585"/>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algn="l" defTabSz="932597">
                <a:defRPr/>
              </a:pPr>
              <a:r>
                <a:rPr lang="en-US" sz="1020">
                  <a:solidFill>
                    <a:srgbClr val="0078D4">
                      <a:lumMod val="75000"/>
                    </a:srgbClr>
                  </a:solidFill>
                </a:rPr>
                <a:t>Risk Alignment</a:t>
              </a:r>
            </a:p>
          </p:txBody>
        </p:sp>
      </p:grpSp>
      <p:sp>
        <p:nvSpPr>
          <p:cNvPr id="391" name="TextBox 390">
            <a:extLst>
              <a:ext uri="{FF2B5EF4-FFF2-40B4-BE49-F238E27FC236}">
                <a16:creationId xmlns:a16="http://schemas.microsoft.com/office/drawing/2014/main" id="{A55D6FB2-1741-414F-B4D4-DAD401275337}"/>
              </a:ext>
            </a:extLst>
          </p:cNvPr>
          <p:cNvSpPr txBox="1"/>
          <p:nvPr/>
        </p:nvSpPr>
        <p:spPr>
          <a:xfrm>
            <a:off x="1268997" y="1559903"/>
            <a:ext cx="2130687" cy="208092"/>
          </a:xfrm>
          <a:prstGeom prst="rect">
            <a:avLst/>
          </a:prstGeom>
          <a:noFill/>
        </p:spPr>
        <p:txBody>
          <a:bodyPr wrap="none" lIns="0" tIns="0" rIns="0" bIns="0" rtlCol="0">
            <a:spAutoFit/>
          </a:bodyPr>
          <a:lstStyle>
            <a:defPPr>
              <a:defRPr lang="en-US"/>
            </a:defPPr>
            <a:lvl1pPr>
              <a:defRPr sz="1400" b="1">
                <a:gradFill>
                  <a:gsLst>
                    <a:gs pos="34000">
                      <a:schemeClr val="bg1"/>
                    </a:gs>
                    <a:gs pos="67000">
                      <a:schemeClr val="bg1"/>
                    </a:gs>
                  </a:gsLst>
                  <a:lin ang="0" scaled="1"/>
                </a:gradFill>
              </a:defRPr>
            </a:lvl1pPr>
          </a:lstStyle>
          <a:p>
            <a:pPr defTabSz="932597">
              <a:defRPr/>
            </a:pPr>
            <a:r>
              <a:rPr lang="en-US" sz="1326">
                <a:gradFill>
                  <a:gsLst>
                    <a:gs pos="100000">
                      <a:srgbClr val="0078D4">
                        <a:lumMod val="50000"/>
                      </a:srgbClr>
                    </a:gs>
                    <a:gs pos="16000">
                      <a:srgbClr val="0078D4">
                        <a:lumMod val="50000"/>
                      </a:srgbClr>
                    </a:gs>
                  </a:gsLst>
                  <a:lin ang="0" scaled="1"/>
                </a:gradFill>
                <a:latin typeface="Segoe UI"/>
              </a:rPr>
              <a:t>Organizational Leadership</a:t>
            </a:r>
          </a:p>
        </p:txBody>
      </p:sp>
      <p:sp>
        <p:nvSpPr>
          <p:cNvPr id="392" name="Rectangle: Rounded Corners 391">
            <a:extLst>
              <a:ext uri="{FF2B5EF4-FFF2-40B4-BE49-F238E27FC236}">
                <a16:creationId xmlns:a16="http://schemas.microsoft.com/office/drawing/2014/main" id="{F22E2D16-6579-4234-8181-BDF4BC29C8A9}"/>
              </a:ext>
            </a:extLst>
          </p:cNvPr>
          <p:cNvSpPr/>
          <p:nvPr/>
        </p:nvSpPr>
        <p:spPr bwMode="auto">
          <a:xfrm>
            <a:off x="1742620" y="1929829"/>
            <a:ext cx="2359503" cy="373041"/>
          </a:xfrm>
          <a:prstGeom prst="roundRect">
            <a:avLst>
              <a:gd name="adj" fmla="val 0"/>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86521"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020">
                <a:gradFill>
                  <a:gsLst>
                    <a:gs pos="0">
                      <a:srgbClr val="565656"/>
                    </a:gs>
                    <a:gs pos="100000">
                      <a:srgbClr val="565656"/>
                    </a:gs>
                  </a:gsLst>
                  <a:lin ang="5400000" scaled="0"/>
                </a:gradFill>
                <a:latin typeface="Segoe UI Semibold"/>
              </a:rPr>
              <a:t>Organizational &amp; Risk Oversight</a:t>
            </a:r>
          </a:p>
        </p:txBody>
      </p:sp>
      <p:sp>
        <p:nvSpPr>
          <p:cNvPr id="393" name="TextBox 392">
            <a:extLst>
              <a:ext uri="{FF2B5EF4-FFF2-40B4-BE49-F238E27FC236}">
                <a16:creationId xmlns:a16="http://schemas.microsoft.com/office/drawing/2014/main" id="{CFD169D1-6D50-46F5-8DDE-CFC40FF68106}"/>
              </a:ext>
            </a:extLst>
          </p:cNvPr>
          <p:cNvSpPr txBox="1"/>
          <p:nvPr/>
        </p:nvSpPr>
        <p:spPr>
          <a:xfrm>
            <a:off x="2480686" y="1835248"/>
            <a:ext cx="883371" cy="176114"/>
          </a:xfrm>
          <a:prstGeom prst="rect">
            <a:avLst/>
          </a:prstGeom>
          <a:solidFill>
            <a:schemeClr val="bg1"/>
          </a:solidFill>
        </p:spPr>
        <p:txBody>
          <a:bodyPr wrap="square" lIns="0" tIns="0" rIns="0" bIns="0" rtlCol="0">
            <a:spAutoFit/>
          </a:bodyPr>
          <a:lstStyle/>
          <a:p>
            <a:pPr algn="ctr" defTabSz="932597">
              <a:defRPr/>
            </a:pPr>
            <a:r>
              <a:rPr lang="en-US" sz="1122" b="1">
                <a:gradFill>
                  <a:gsLst>
                    <a:gs pos="100000">
                      <a:srgbClr val="0078D4">
                        <a:lumMod val="75000"/>
                      </a:srgbClr>
                    </a:gs>
                    <a:gs pos="16000">
                      <a:srgbClr val="0078D4">
                        <a:lumMod val="75000"/>
                      </a:srgbClr>
                    </a:gs>
                  </a:gsLst>
                  <a:lin ang="0" scaled="1"/>
                </a:gradFill>
                <a:latin typeface="Segoe UI"/>
              </a:rPr>
              <a:t>Board</a:t>
            </a:r>
          </a:p>
        </p:txBody>
      </p:sp>
      <p:sp>
        <p:nvSpPr>
          <p:cNvPr id="394" name="TextBox 393">
            <a:extLst>
              <a:ext uri="{FF2B5EF4-FFF2-40B4-BE49-F238E27FC236}">
                <a16:creationId xmlns:a16="http://schemas.microsoft.com/office/drawing/2014/main" id="{1F732A72-C3B4-440D-B330-033B48C59030}"/>
              </a:ext>
            </a:extLst>
          </p:cNvPr>
          <p:cNvSpPr txBox="1"/>
          <p:nvPr/>
        </p:nvSpPr>
        <p:spPr>
          <a:xfrm>
            <a:off x="4196473" y="1924527"/>
            <a:ext cx="4184479" cy="373041"/>
          </a:xfrm>
          <a:prstGeom prst="rect">
            <a:avLst/>
          </a:prstGeom>
          <a:noFill/>
          <a:ln w="28575">
            <a:solidFill>
              <a:schemeClr val="accent1">
                <a:lumMod val="75000"/>
              </a:schemeClr>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86521" rIns="186521" bIns="74608" numCol="1" spcCol="0" rtlCol="0" fromWordArt="0" anchor="ctr" anchorCtr="0" forceAA="0" compatLnSpc="1">
            <a:prstTxWarp prst="textNoShape">
              <a:avLst/>
            </a:prstTxWarp>
            <a:noAutofit/>
          </a:bodyPr>
          <a:lstStyle>
            <a:defPPr>
              <a:defRPr lang="en-US"/>
            </a:defPPr>
            <a:lvl1pPr>
              <a:defRPr sz="105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defTabSz="932597">
              <a:defRPr/>
            </a:pPr>
            <a:endParaRPr lang="en-US" sz="1071">
              <a:solidFill>
                <a:srgbClr val="1A1A1A"/>
              </a:solidFill>
              <a:latin typeface="Segoe UI"/>
            </a:endParaRPr>
          </a:p>
        </p:txBody>
      </p:sp>
      <p:sp>
        <p:nvSpPr>
          <p:cNvPr id="395" name="TextBox 394">
            <a:extLst>
              <a:ext uri="{FF2B5EF4-FFF2-40B4-BE49-F238E27FC236}">
                <a16:creationId xmlns:a16="http://schemas.microsoft.com/office/drawing/2014/main" id="{7DA29475-2F05-4C5B-B113-603DACA1B3BA}"/>
              </a:ext>
            </a:extLst>
          </p:cNvPr>
          <p:cNvSpPr txBox="1"/>
          <p:nvPr/>
        </p:nvSpPr>
        <p:spPr>
          <a:xfrm>
            <a:off x="5593409" y="1842258"/>
            <a:ext cx="1390610" cy="176114"/>
          </a:xfrm>
          <a:prstGeom prst="rect">
            <a:avLst/>
          </a:prstGeom>
          <a:solidFill>
            <a:schemeClr val="bg1"/>
          </a:solidFill>
        </p:spPr>
        <p:txBody>
          <a:bodyPr wrap="square" lIns="0" tIns="0" rIns="0" bIns="0" rtlCol="0">
            <a:spAutoFit/>
          </a:bodyPr>
          <a:lstStyle/>
          <a:p>
            <a:pPr algn="ctr" defTabSz="932597">
              <a:defRPr/>
            </a:pPr>
            <a:r>
              <a:rPr lang="en-US" sz="1122" b="1">
                <a:gradFill>
                  <a:gsLst>
                    <a:gs pos="100000">
                      <a:srgbClr val="0078D4">
                        <a:lumMod val="75000"/>
                      </a:srgbClr>
                    </a:gs>
                    <a:gs pos="16000">
                      <a:srgbClr val="0078D4">
                        <a:lumMod val="75000"/>
                      </a:srgbClr>
                    </a:gs>
                  </a:gsLst>
                  <a:lin ang="0" scaled="1"/>
                </a:gradFill>
                <a:latin typeface="Segoe UI"/>
              </a:rPr>
              <a:t>Management</a:t>
            </a:r>
          </a:p>
        </p:txBody>
      </p:sp>
      <p:sp>
        <p:nvSpPr>
          <p:cNvPr id="396" name="TextBox 395">
            <a:extLst>
              <a:ext uri="{FF2B5EF4-FFF2-40B4-BE49-F238E27FC236}">
                <a16:creationId xmlns:a16="http://schemas.microsoft.com/office/drawing/2014/main" id="{73C86408-7B1C-45D2-973C-845217FCC396}"/>
              </a:ext>
            </a:extLst>
          </p:cNvPr>
          <p:cNvSpPr txBox="1"/>
          <p:nvPr/>
        </p:nvSpPr>
        <p:spPr>
          <a:xfrm>
            <a:off x="6381052" y="2052257"/>
            <a:ext cx="1850571" cy="186521"/>
          </a:xfrm>
          <a:prstGeom prst="rect">
            <a:avLst/>
          </a:prstGeom>
          <a:noFill/>
        </p:spPr>
        <p:txBody>
          <a:bodyPr wrap="square" lIns="0" tIns="0" rIns="0" bIns="0" rtlCol="0">
            <a:noAutofit/>
          </a:bodyPr>
          <a:lstStyle/>
          <a:p>
            <a:pPr algn="ctr" defTabSz="932597">
              <a:defRPr/>
            </a:pPr>
            <a:r>
              <a:rPr lang="en-US" sz="1020">
                <a:gradFill>
                  <a:gsLst>
                    <a:gs pos="0">
                      <a:srgbClr val="565656"/>
                    </a:gs>
                    <a:gs pos="100000">
                      <a:srgbClr val="565656"/>
                    </a:gs>
                  </a:gsLst>
                  <a:lin ang="5400000" scaled="0"/>
                </a:gradFill>
                <a:latin typeface="Segoe UI Semibold"/>
              </a:rPr>
              <a:t>Organizational Risk Appetite</a:t>
            </a:r>
          </a:p>
        </p:txBody>
      </p:sp>
      <p:sp>
        <p:nvSpPr>
          <p:cNvPr id="397" name="Rectangle 396">
            <a:extLst>
              <a:ext uri="{FF2B5EF4-FFF2-40B4-BE49-F238E27FC236}">
                <a16:creationId xmlns:a16="http://schemas.microsoft.com/office/drawing/2014/main" id="{0237A868-AC82-45A3-A717-2574CF80CD37}"/>
              </a:ext>
            </a:extLst>
          </p:cNvPr>
          <p:cNvSpPr/>
          <p:nvPr/>
        </p:nvSpPr>
        <p:spPr>
          <a:xfrm>
            <a:off x="4316141" y="2052257"/>
            <a:ext cx="2059617" cy="186521"/>
          </a:xfrm>
          <a:prstGeom prst="rect">
            <a:avLst/>
          </a:prstGeom>
        </p:spPr>
        <p:txBody>
          <a:bodyPr wrap="square" tIns="0" bIns="0">
            <a:noAutofit/>
          </a:bodyPr>
          <a:lstStyle/>
          <a:p>
            <a:pPr algn="ctr" defTabSz="932597">
              <a:defRPr/>
            </a:pPr>
            <a:r>
              <a:rPr lang="en-US" sz="1020">
                <a:gradFill>
                  <a:gsLst>
                    <a:gs pos="0">
                      <a:srgbClr val="565656"/>
                    </a:gs>
                    <a:gs pos="100000">
                      <a:srgbClr val="565656"/>
                    </a:gs>
                  </a:gsLst>
                  <a:lin ang="5400000" scaled="0"/>
                </a:gradFill>
                <a:latin typeface="Segoe UI Semibold"/>
              </a:rPr>
              <a:t>Business Model and Vision</a:t>
            </a:r>
          </a:p>
        </p:txBody>
      </p:sp>
      <p:grpSp>
        <p:nvGrpSpPr>
          <p:cNvPr id="398" name="Group 397">
            <a:extLst>
              <a:ext uri="{FF2B5EF4-FFF2-40B4-BE49-F238E27FC236}">
                <a16:creationId xmlns:a16="http://schemas.microsoft.com/office/drawing/2014/main" id="{37B6A006-740A-4212-BB04-B67CAB1F0A56}"/>
              </a:ext>
            </a:extLst>
          </p:cNvPr>
          <p:cNvGrpSpPr/>
          <p:nvPr/>
        </p:nvGrpSpPr>
        <p:grpSpPr>
          <a:xfrm>
            <a:off x="788289" y="1466353"/>
            <a:ext cx="373041" cy="373041"/>
            <a:chOff x="218440" y="1012906"/>
            <a:chExt cx="365760" cy="365760"/>
          </a:xfrm>
        </p:grpSpPr>
        <p:sp>
          <p:nvSpPr>
            <p:cNvPr id="399" name="Oval 398">
              <a:extLst>
                <a:ext uri="{FF2B5EF4-FFF2-40B4-BE49-F238E27FC236}">
                  <a16:creationId xmlns:a16="http://schemas.microsoft.com/office/drawing/2014/main" id="{B953A394-D515-46F1-8B71-43A700D95BC4}"/>
                </a:ext>
              </a:extLst>
            </p:cNvPr>
            <p:cNvSpPr/>
            <p:nvPr/>
          </p:nvSpPr>
          <p:spPr bwMode="auto">
            <a:xfrm>
              <a:off x="218440" y="1012906"/>
              <a:ext cx="365760" cy="365760"/>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0" name="Group 399">
              <a:extLst>
                <a:ext uri="{FF2B5EF4-FFF2-40B4-BE49-F238E27FC236}">
                  <a16:creationId xmlns:a16="http://schemas.microsoft.com/office/drawing/2014/main" id="{31D95839-F161-4C54-8902-194D21A05540}"/>
                </a:ext>
              </a:extLst>
            </p:cNvPr>
            <p:cNvGrpSpPr/>
            <p:nvPr/>
          </p:nvGrpSpPr>
          <p:grpSpPr>
            <a:xfrm>
              <a:off x="291361" y="1089062"/>
              <a:ext cx="219919" cy="213448"/>
              <a:chOff x="790277" y="4729555"/>
              <a:chExt cx="541458" cy="525527"/>
            </a:xfrm>
            <a:solidFill>
              <a:schemeClr val="bg1"/>
            </a:solidFill>
          </p:grpSpPr>
          <p:sp>
            <p:nvSpPr>
              <p:cNvPr id="401" name="Freeform 1099">
                <a:extLst>
                  <a:ext uri="{FF2B5EF4-FFF2-40B4-BE49-F238E27FC236}">
                    <a16:creationId xmlns:a16="http://schemas.microsoft.com/office/drawing/2014/main" id="{F6E1766E-12C0-4997-A35D-2BCD54365457}"/>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402" name="Freeform 1100">
                <a:extLst>
                  <a:ext uri="{FF2B5EF4-FFF2-40B4-BE49-F238E27FC236}">
                    <a16:creationId xmlns:a16="http://schemas.microsoft.com/office/drawing/2014/main" id="{D3B25B4D-DC65-4456-B0D0-DAF495453A1B}"/>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403" name="Freeform 1101">
                <a:extLst>
                  <a:ext uri="{FF2B5EF4-FFF2-40B4-BE49-F238E27FC236}">
                    <a16:creationId xmlns:a16="http://schemas.microsoft.com/office/drawing/2014/main" id="{02865085-AF32-45CE-8765-43F9C9C8811C}"/>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404" name="Freeform 1102">
                <a:extLst>
                  <a:ext uri="{FF2B5EF4-FFF2-40B4-BE49-F238E27FC236}">
                    <a16:creationId xmlns:a16="http://schemas.microsoft.com/office/drawing/2014/main" id="{F02C095D-ED71-40AB-8A1B-9C6177ECC253}"/>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405" name="Freeform 1103">
                <a:extLst>
                  <a:ext uri="{FF2B5EF4-FFF2-40B4-BE49-F238E27FC236}">
                    <a16:creationId xmlns:a16="http://schemas.microsoft.com/office/drawing/2014/main" id="{D1ECB61D-AD86-4CE5-8D94-9E86D036FD7D}"/>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406" name="Freeform 1104">
                <a:extLst>
                  <a:ext uri="{FF2B5EF4-FFF2-40B4-BE49-F238E27FC236}">
                    <a16:creationId xmlns:a16="http://schemas.microsoft.com/office/drawing/2014/main" id="{F7C04307-7FB5-4373-AC7B-167CF3070F1B}"/>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grpSp>
      </p:grpSp>
      <p:cxnSp>
        <p:nvCxnSpPr>
          <p:cNvPr id="165" name="Straight Arrow Connector 164">
            <a:extLst>
              <a:ext uri="{FF2B5EF4-FFF2-40B4-BE49-F238E27FC236}">
                <a16:creationId xmlns:a16="http://schemas.microsoft.com/office/drawing/2014/main" id="{4C0CE084-17F1-4231-9B9B-C810751B7B85}"/>
              </a:ext>
            </a:extLst>
          </p:cNvPr>
          <p:cNvCxnSpPr>
            <a:cxnSpLocks/>
            <a:stCxn id="394" idx="2"/>
            <a:endCxn id="366" idx="0"/>
          </p:cNvCxnSpPr>
          <p:nvPr/>
        </p:nvCxnSpPr>
        <p:spPr>
          <a:xfrm flipH="1">
            <a:off x="6288025" y="2297569"/>
            <a:ext cx="687" cy="901997"/>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64981526-EEB8-4F9F-AC02-B44F84EECDA2}"/>
              </a:ext>
            </a:extLst>
          </p:cNvPr>
          <p:cNvGrpSpPr/>
          <p:nvPr/>
        </p:nvGrpSpPr>
        <p:grpSpPr>
          <a:xfrm>
            <a:off x="4846800" y="4234432"/>
            <a:ext cx="1076830" cy="269260"/>
            <a:chOff x="3787993" y="3310574"/>
            <a:chExt cx="798557" cy="264004"/>
          </a:xfrm>
        </p:grpSpPr>
        <p:sp>
          <p:nvSpPr>
            <p:cNvPr id="84" name="Rectangle 83">
              <a:extLst>
                <a:ext uri="{FF2B5EF4-FFF2-40B4-BE49-F238E27FC236}">
                  <a16:creationId xmlns:a16="http://schemas.microsoft.com/office/drawing/2014/main" id="{038319CB-4437-43AB-AA25-EEF016B5047D}"/>
                </a:ext>
              </a:extLst>
            </p:cNvPr>
            <p:cNvSpPr/>
            <p:nvPr/>
          </p:nvSpPr>
          <p:spPr bwMode="auto">
            <a:xfrm rot="5400000">
              <a:off x="4055271" y="3043298"/>
              <a:ext cx="264004" cy="798555"/>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8B06DD8-6DCD-4AC9-942A-E23464F7DBCD}"/>
                </a:ext>
              </a:extLst>
            </p:cNvPr>
            <p:cNvCxnSpPr>
              <a:cxnSpLocks/>
              <a:stCxn id="84" idx="0"/>
              <a:endCxn id="84" idx="2"/>
            </p:cNvCxnSpPr>
            <p:nvPr/>
          </p:nvCxnSpPr>
          <p:spPr>
            <a:xfrm flipH="1">
              <a:off x="3787993" y="3442576"/>
              <a:ext cx="798555"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8576F770-A4AB-4080-892A-F768BD2D6973}"/>
              </a:ext>
            </a:extLst>
          </p:cNvPr>
          <p:cNvGrpSpPr/>
          <p:nvPr/>
        </p:nvGrpSpPr>
        <p:grpSpPr>
          <a:xfrm>
            <a:off x="6863174" y="4234429"/>
            <a:ext cx="952810" cy="269260"/>
            <a:chOff x="7883806" y="3327000"/>
            <a:chExt cx="937846" cy="264004"/>
          </a:xfrm>
        </p:grpSpPr>
        <p:sp>
          <p:nvSpPr>
            <p:cNvPr id="87" name="Rectangle 86">
              <a:extLst>
                <a:ext uri="{FF2B5EF4-FFF2-40B4-BE49-F238E27FC236}">
                  <a16:creationId xmlns:a16="http://schemas.microsoft.com/office/drawing/2014/main" id="{3E5BF70C-3E03-43E1-A053-0DAEC9DD0287}"/>
                </a:ext>
              </a:extLst>
            </p:cNvPr>
            <p:cNvSpPr/>
            <p:nvPr/>
          </p:nvSpPr>
          <p:spPr bwMode="auto">
            <a:xfrm rot="5400000">
              <a:off x="8220727" y="2990079"/>
              <a:ext cx="264004" cy="937845"/>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EF3E9022-8615-4F83-BA13-A2199A5BD390}"/>
                </a:ext>
              </a:extLst>
            </p:cNvPr>
            <p:cNvCxnSpPr>
              <a:cxnSpLocks/>
              <a:stCxn id="87" idx="2"/>
              <a:endCxn id="87" idx="0"/>
            </p:cNvCxnSpPr>
            <p:nvPr/>
          </p:nvCxnSpPr>
          <p:spPr>
            <a:xfrm>
              <a:off x="7883807" y="3459002"/>
              <a:ext cx="937845"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89" name="Rectangle 88">
            <a:extLst>
              <a:ext uri="{FF2B5EF4-FFF2-40B4-BE49-F238E27FC236}">
                <a16:creationId xmlns:a16="http://schemas.microsoft.com/office/drawing/2014/main" id="{C66553AB-C2A6-429C-AD11-53916053A9C9}"/>
              </a:ext>
            </a:extLst>
          </p:cNvPr>
          <p:cNvSpPr/>
          <p:nvPr/>
        </p:nvSpPr>
        <p:spPr>
          <a:xfrm>
            <a:off x="7819898" y="4241030"/>
            <a:ext cx="4002793" cy="251687"/>
          </a:xfrm>
          <a:prstGeom prst="rect">
            <a:avLst/>
          </a:prstGeom>
          <a:solidFill>
            <a:schemeClr val="accent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16575" algn="ctr" defTabSz="932418">
              <a:defRPr/>
            </a:pPr>
            <a:r>
              <a:rPr lang="en-US" sz="1122" b="1" kern="0">
                <a:solidFill>
                  <a:schemeClr val="bg1"/>
                </a:solidFill>
                <a:latin typeface="Segoe UI" panose="020B0502040204020203" pitchFamily="34" charset="0"/>
                <a:cs typeface="Segoe UI" panose="020B0502040204020203" pitchFamily="34" charset="0"/>
              </a:rPr>
              <a:t>AM I SECURE ?</a:t>
            </a:r>
            <a:endParaRPr lang="en-US" sz="3264">
              <a:solidFill>
                <a:schemeClr val="bg1"/>
              </a:solidFill>
              <a:latin typeface="Segoe UI"/>
              <a:cs typeface="Segoe UI" pitchFamily="34" charset="0"/>
            </a:endParaRPr>
          </a:p>
        </p:txBody>
      </p:sp>
      <p:sp>
        <p:nvSpPr>
          <p:cNvPr id="90" name="Rectangle 89">
            <a:extLst>
              <a:ext uri="{FF2B5EF4-FFF2-40B4-BE49-F238E27FC236}">
                <a16:creationId xmlns:a16="http://schemas.microsoft.com/office/drawing/2014/main" id="{317923FF-F452-4804-AB8C-6A4C92F04266}"/>
              </a:ext>
            </a:extLst>
          </p:cNvPr>
          <p:cNvSpPr/>
          <p:nvPr/>
        </p:nvSpPr>
        <p:spPr>
          <a:xfrm>
            <a:off x="594739" y="4227063"/>
            <a:ext cx="4240844" cy="265656"/>
          </a:xfrm>
          <a:prstGeom prst="rect">
            <a:avLst/>
          </a:prstGeom>
          <a:solidFill>
            <a:srgbClr val="0078D4"/>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16575" algn="ctr" defTabSz="932418">
              <a:defRPr/>
            </a:pPr>
            <a:r>
              <a:rPr lang="en-US" sz="1122" b="1" kern="0">
                <a:solidFill>
                  <a:schemeClr val="bg1"/>
                </a:solidFill>
                <a:latin typeface="Segoe UI" panose="020B0502040204020203" pitchFamily="34" charset="0"/>
                <a:cs typeface="Segoe UI" panose="020B0502040204020203" pitchFamily="34" charset="0"/>
              </a:rPr>
              <a:t>AM I COMPLIANT ?</a:t>
            </a:r>
            <a:endParaRPr lang="en-US" sz="3264">
              <a:solidFill>
                <a:schemeClr val="bg1"/>
              </a:solidFill>
              <a:latin typeface="Segoe UI"/>
              <a:cs typeface="Segoe UI" pitchFamily="34" charset="0"/>
            </a:endParaRPr>
          </a:p>
        </p:txBody>
      </p:sp>
      <p:grpSp>
        <p:nvGrpSpPr>
          <p:cNvPr id="1034" name="Group 1033">
            <a:extLst>
              <a:ext uri="{FF2B5EF4-FFF2-40B4-BE49-F238E27FC236}">
                <a16:creationId xmlns:a16="http://schemas.microsoft.com/office/drawing/2014/main" id="{858A0450-5119-414B-83F1-F1FD24796479}"/>
              </a:ext>
            </a:extLst>
          </p:cNvPr>
          <p:cNvGrpSpPr/>
          <p:nvPr/>
        </p:nvGrpSpPr>
        <p:grpSpPr>
          <a:xfrm>
            <a:off x="5535944" y="3199566"/>
            <a:ext cx="1504163" cy="1529521"/>
            <a:chOff x="7192553" y="2262151"/>
            <a:chExt cx="1475012" cy="1499879"/>
          </a:xfrm>
        </p:grpSpPr>
        <p:sp>
          <p:nvSpPr>
            <p:cNvPr id="366" name="Oval 365">
              <a:extLst>
                <a:ext uri="{FF2B5EF4-FFF2-40B4-BE49-F238E27FC236}">
                  <a16:creationId xmlns:a16="http://schemas.microsoft.com/office/drawing/2014/main" id="{645FA7FD-B616-4C64-BB91-A453F2549962}"/>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2" name="Rectangle 571">
              <a:extLst>
                <a:ext uri="{FF2B5EF4-FFF2-40B4-BE49-F238E27FC236}">
                  <a16:creationId xmlns:a16="http://schemas.microsoft.com/office/drawing/2014/main" id="{FB1F60E9-5BE4-49A6-BDAF-7DCF165A35AF}"/>
                </a:ext>
              </a:extLst>
            </p:cNvPr>
            <p:cNvSpPr/>
            <p:nvPr/>
          </p:nvSpPr>
          <p:spPr>
            <a:xfrm>
              <a:off x="7331555" y="2336395"/>
              <a:ext cx="1200812" cy="427356"/>
            </a:xfrm>
            <a:prstGeom prst="rect">
              <a:avLst/>
            </a:prstGeom>
          </p:spPr>
          <p:txBody>
            <a:bodyPr wrap="square">
              <a:spAutoFit/>
            </a:bodyPr>
            <a:lstStyle/>
            <a:p>
              <a:pPr algn="ctr" defTabSz="932418">
                <a:lnSpc>
                  <a:spcPct val="97000"/>
                </a:lnSpc>
                <a:defRPr/>
              </a:pPr>
              <a:r>
                <a:rPr lang="en-US" sz="1122" b="1" i="1" kern="0">
                  <a:solidFill>
                    <a:schemeClr val="accent1">
                      <a:lumMod val="75000"/>
                    </a:schemeClr>
                  </a:solidFill>
                  <a:latin typeface="Segoe UI" panose="020B0502040204020203" pitchFamily="34" charset="0"/>
                  <a:cs typeface="Segoe UI" panose="020B0502040204020203" pitchFamily="34" charset="0"/>
                </a:rPr>
                <a:t>Risk Management</a:t>
              </a:r>
            </a:p>
          </p:txBody>
        </p:sp>
        <p:grpSp>
          <p:nvGrpSpPr>
            <p:cNvPr id="310" name="Group 309">
              <a:extLst>
                <a:ext uri="{FF2B5EF4-FFF2-40B4-BE49-F238E27FC236}">
                  <a16:creationId xmlns:a16="http://schemas.microsoft.com/office/drawing/2014/main" id="{E8F7B2DF-F690-4370-84A7-112F7183D7DC}"/>
                </a:ext>
              </a:extLst>
            </p:cNvPr>
            <p:cNvGrpSpPr/>
            <p:nvPr/>
          </p:nvGrpSpPr>
          <p:grpSpPr>
            <a:xfrm>
              <a:off x="7576971" y="2787665"/>
              <a:ext cx="686640" cy="737232"/>
              <a:chOff x="5372595" y="1276544"/>
              <a:chExt cx="474140" cy="509075"/>
            </a:xfrm>
            <a:solidFill>
              <a:schemeClr val="accent1"/>
            </a:solidFill>
          </p:grpSpPr>
          <p:sp>
            <p:nvSpPr>
              <p:cNvPr id="326" name="Oval 1124">
                <a:extLst>
                  <a:ext uri="{FF2B5EF4-FFF2-40B4-BE49-F238E27FC236}">
                    <a16:creationId xmlns:a16="http://schemas.microsoft.com/office/drawing/2014/main" id="{D279C9F2-800D-40A6-8186-B6A29B52C2D8}"/>
                  </a:ext>
                </a:extLst>
              </p:cNvPr>
              <p:cNvSpPr>
                <a:spLocks noChangeArrowheads="1"/>
              </p:cNvSpPr>
              <p:nvPr/>
            </p:nvSpPr>
            <p:spPr bwMode="auto">
              <a:xfrm>
                <a:off x="5527316"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28" name="Freeform 1125">
                <a:extLst>
                  <a:ext uri="{FF2B5EF4-FFF2-40B4-BE49-F238E27FC236}">
                    <a16:creationId xmlns:a16="http://schemas.microsoft.com/office/drawing/2014/main" id="{B399DEFD-CB3B-41C9-BAC9-47DC7C5F0339}"/>
                  </a:ext>
                </a:extLst>
              </p:cNvPr>
              <p:cNvSpPr>
                <a:spLocks/>
              </p:cNvSpPr>
              <p:nvPr/>
            </p:nvSpPr>
            <p:spPr bwMode="auto">
              <a:xfrm>
                <a:off x="5472414"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29" name="Oval 1126">
                <a:extLst>
                  <a:ext uri="{FF2B5EF4-FFF2-40B4-BE49-F238E27FC236}">
                    <a16:creationId xmlns:a16="http://schemas.microsoft.com/office/drawing/2014/main" id="{3DD5598D-925A-476D-8EAA-7B299BFD4066}"/>
                  </a:ext>
                </a:extLst>
              </p:cNvPr>
              <p:cNvSpPr>
                <a:spLocks noChangeArrowheads="1"/>
              </p:cNvSpPr>
              <p:nvPr/>
            </p:nvSpPr>
            <p:spPr bwMode="auto">
              <a:xfrm>
                <a:off x="5721959"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1" name="Oval 1127">
                <a:extLst>
                  <a:ext uri="{FF2B5EF4-FFF2-40B4-BE49-F238E27FC236}">
                    <a16:creationId xmlns:a16="http://schemas.microsoft.com/office/drawing/2014/main" id="{3DAD9A32-A31B-40A1-A55F-AC2E7AF218E1}"/>
                  </a:ext>
                </a:extLst>
              </p:cNvPr>
              <p:cNvSpPr>
                <a:spLocks noChangeArrowheads="1"/>
              </p:cNvSpPr>
              <p:nvPr/>
            </p:nvSpPr>
            <p:spPr bwMode="auto">
              <a:xfrm>
                <a:off x="5372595"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2" name="Oval 1128">
                <a:extLst>
                  <a:ext uri="{FF2B5EF4-FFF2-40B4-BE49-F238E27FC236}">
                    <a16:creationId xmlns:a16="http://schemas.microsoft.com/office/drawing/2014/main" id="{4050E9E8-9136-4F64-8914-ED6BF53C87B7}"/>
                  </a:ext>
                </a:extLst>
              </p:cNvPr>
              <p:cNvSpPr>
                <a:spLocks noChangeArrowheads="1"/>
              </p:cNvSpPr>
              <p:nvPr/>
            </p:nvSpPr>
            <p:spPr bwMode="auto">
              <a:xfrm>
                <a:off x="5432486"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3" name="Oval 1129">
                <a:extLst>
                  <a:ext uri="{FF2B5EF4-FFF2-40B4-BE49-F238E27FC236}">
                    <a16:creationId xmlns:a16="http://schemas.microsoft.com/office/drawing/2014/main" id="{B4D68E2C-BFE5-40DB-9F8C-801E5D1367DF}"/>
                  </a:ext>
                </a:extLst>
              </p:cNvPr>
              <p:cNvSpPr>
                <a:spLocks noChangeArrowheads="1"/>
              </p:cNvSpPr>
              <p:nvPr/>
            </p:nvSpPr>
            <p:spPr bwMode="auto">
              <a:xfrm>
                <a:off x="5577225"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6" name="Oval 1130">
                <a:extLst>
                  <a:ext uri="{FF2B5EF4-FFF2-40B4-BE49-F238E27FC236}">
                    <a16:creationId xmlns:a16="http://schemas.microsoft.com/office/drawing/2014/main" id="{E49B99C8-9120-4A2C-A45A-5326E2FD9187}"/>
                  </a:ext>
                </a:extLst>
              </p:cNvPr>
              <p:cNvSpPr>
                <a:spLocks noChangeArrowheads="1"/>
              </p:cNvSpPr>
              <p:nvPr/>
            </p:nvSpPr>
            <p:spPr bwMode="auto">
              <a:xfrm>
                <a:off x="5801815"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8" name="Oval 1131">
                <a:extLst>
                  <a:ext uri="{FF2B5EF4-FFF2-40B4-BE49-F238E27FC236}">
                    <a16:creationId xmlns:a16="http://schemas.microsoft.com/office/drawing/2014/main" id="{CFB2A31F-07E2-4772-92E8-E09F484DF3D4}"/>
                  </a:ext>
                </a:extLst>
              </p:cNvPr>
              <p:cNvSpPr>
                <a:spLocks noChangeArrowheads="1"/>
              </p:cNvSpPr>
              <p:nvPr/>
            </p:nvSpPr>
            <p:spPr bwMode="auto">
              <a:xfrm>
                <a:off x="5432486"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9" name="Oval 1132">
                <a:extLst>
                  <a:ext uri="{FF2B5EF4-FFF2-40B4-BE49-F238E27FC236}">
                    <a16:creationId xmlns:a16="http://schemas.microsoft.com/office/drawing/2014/main" id="{5A4519E7-B12D-4754-AC3F-F051CE249B30}"/>
                  </a:ext>
                </a:extLst>
              </p:cNvPr>
              <p:cNvSpPr>
                <a:spLocks noChangeArrowheads="1"/>
              </p:cNvSpPr>
              <p:nvPr/>
            </p:nvSpPr>
            <p:spPr bwMode="auto">
              <a:xfrm>
                <a:off x="5751905"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grpSp>
      </p:grpSp>
      <p:sp>
        <p:nvSpPr>
          <p:cNvPr id="2" name="TextBox 1">
            <a:extLst>
              <a:ext uri="{FF2B5EF4-FFF2-40B4-BE49-F238E27FC236}">
                <a16:creationId xmlns:a16="http://schemas.microsoft.com/office/drawing/2014/main" id="{7CAE3AA3-F3FF-43F9-8FEB-F8689D107A75}"/>
              </a:ext>
            </a:extLst>
          </p:cNvPr>
          <p:cNvSpPr txBox="1"/>
          <p:nvPr/>
        </p:nvSpPr>
        <p:spPr>
          <a:xfrm>
            <a:off x="882" y="-458481"/>
            <a:ext cx="4534616" cy="320182"/>
          </a:xfrm>
          <a:prstGeom prst="rect">
            <a:avLst/>
          </a:prstGeom>
          <a:noFill/>
        </p:spPr>
        <p:txBody>
          <a:bodyPr wrap="square" lIns="0" tIns="0" rIns="0" bIns="0" rtlCol="0">
            <a:spAutoFit/>
          </a:bodyPr>
          <a:lstStyle/>
          <a:p>
            <a:pPr algn="l"/>
            <a:r>
              <a:rPr lang="en-US" sz="2040">
                <a:solidFill>
                  <a:schemeClr val="bg1">
                    <a:lumMod val="75000"/>
                  </a:schemeClr>
                </a:solidFill>
              </a:rPr>
              <a:t>ANIMATED SLIDE</a:t>
            </a:r>
          </a:p>
        </p:txBody>
      </p:sp>
      <p:sp>
        <p:nvSpPr>
          <p:cNvPr id="3" name="TextBox 2">
            <a:extLst>
              <a:ext uri="{FF2B5EF4-FFF2-40B4-BE49-F238E27FC236}">
                <a16:creationId xmlns:a16="http://schemas.microsoft.com/office/drawing/2014/main" id="{66052665-6480-4752-A12C-C0C08B7791EB}"/>
              </a:ext>
            </a:extLst>
          </p:cNvPr>
          <p:cNvSpPr txBox="1"/>
          <p:nvPr/>
        </p:nvSpPr>
        <p:spPr>
          <a:xfrm>
            <a:off x="8904292" y="699045"/>
            <a:ext cx="3315452" cy="265009"/>
          </a:xfrm>
          <a:prstGeom prst="rect">
            <a:avLst/>
          </a:prstGeom>
          <a:noFill/>
        </p:spPr>
        <p:txBody>
          <a:bodyPr wrap="square">
            <a:spAutoFit/>
          </a:bodyPr>
          <a:lstStyle/>
          <a:p>
            <a:r>
              <a:rPr lang="en-US" sz="1020"/>
              <a:t>Latest version: </a:t>
            </a:r>
            <a:r>
              <a:rPr lang="en-US" sz="1020">
                <a:hlinkClick r:id="rId26"/>
              </a:rPr>
              <a:t>https://aka.ms/PartnerGRCArchitecture</a:t>
            </a:r>
            <a:r>
              <a:rPr lang="en-US" sz="1122"/>
              <a:t> </a:t>
            </a:r>
          </a:p>
        </p:txBody>
      </p:sp>
    </p:spTree>
    <p:extLst>
      <p:ext uri="{BB962C8B-B14F-4D97-AF65-F5344CB8AC3E}">
        <p14:creationId xmlns:p14="http://schemas.microsoft.com/office/powerpoint/2010/main" val="191119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4"/>
                                        </p:tgtEl>
                                        <p:attrNameLst>
                                          <p:attrName>style.visibility</p:attrName>
                                        </p:attrNameLst>
                                      </p:cBhvr>
                                      <p:to>
                                        <p:strVal val="visible"/>
                                      </p:to>
                                    </p:set>
                                    <p:animEffect transition="in" filter="fade">
                                      <p:cBhvr>
                                        <p:cTn id="11" dur="500"/>
                                        <p:tgtEl>
                                          <p:spTgt spid="10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par>
                                <p:cTn id="17" presetID="10" presetClass="entr" presetSubtype="0" fill="hold" nodeType="withEffect">
                                  <p:stCondLst>
                                    <p:cond delay="0"/>
                                  </p:stCondLst>
                                  <p:childTnLst>
                                    <p:set>
                                      <p:cBhvr>
                                        <p:cTn id="18" dur="1" fill="hold">
                                          <p:stCondLst>
                                            <p:cond delay="0"/>
                                          </p:stCondLst>
                                        </p:cTn>
                                        <p:tgtEl>
                                          <p:spTgt spid="285"/>
                                        </p:tgtEl>
                                        <p:attrNameLst>
                                          <p:attrName>style.visibility</p:attrName>
                                        </p:attrNameLst>
                                      </p:cBhvr>
                                      <p:to>
                                        <p:strVal val="visible"/>
                                      </p:to>
                                    </p:set>
                                    <p:animEffect transition="in" filter="fade">
                                      <p:cBhvr>
                                        <p:cTn id="19" dur="500"/>
                                        <p:tgtEl>
                                          <p:spTgt spid="285"/>
                                        </p:tgtEl>
                                      </p:cBhvr>
                                    </p:animEffect>
                                  </p:childTnLst>
                                </p:cTn>
                              </p:par>
                              <p:par>
                                <p:cTn id="20" presetID="10" presetClass="entr" presetSubtype="0" fill="hold" nodeType="withEffect">
                                  <p:stCondLst>
                                    <p:cond delay="0"/>
                                  </p:stCondLst>
                                  <p:childTnLst>
                                    <p:set>
                                      <p:cBhvr>
                                        <p:cTn id="21" dur="1" fill="hold">
                                          <p:stCondLst>
                                            <p:cond delay="0"/>
                                          </p:stCondLst>
                                        </p:cTn>
                                        <p:tgtEl>
                                          <p:spTgt spid="288"/>
                                        </p:tgtEl>
                                        <p:attrNameLst>
                                          <p:attrName>style.visibility</p:attrName>
                                        </p:attrNameLst>
                                      </p:cBhvr>
                                      <p:to>
                                        <p:strVal val="visible"/>
                                      </p:to>
                                    </p:set>
                                    <p:animEffect transition="in" filter="fade">
                                      <p:cBhvr>
                                        <p:cTn id="22" dur="500"/>
                                        <p:tgtEl>
                                          <p:spTgt spid="288"/>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132"/>
                                        </p:tgtEl>
                                        <p:attrNameLst>
                                          <p:attrName>style.visibility</p:attrName>
                                        </p:attrNameLst>
                                      </p:cBhvr>
                                      <p:to>
                                        <p:strVal val="visible"/>
                                      </p:to>
                                    </p:set>
                                    <p:animEffect transition="in" filter="fade">
                                      <p:cBhvr>
                                        <p:cTn id="28" dur="500"/>
                                        <p:tgtEl>
                                          <p:spTgt spid="132"/>
                                        </p:tgtEl>
                                      </p:cBhvr>
                                    </p:animEffec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4"/>
                                        </p:tgtEl>
                                        <p:attrNameLst>
                                          <p:attrName>style.visibility</p:attrName>
                                        </p:attrNameLst>
                                      </p:cBhvr>
                                      <p:to>
                                        <p:strVal val="visible"/>
                                      </p:to>
                                    </p:set>
                                    <p:animEffect transition="in" filter="fade">
                                      <p:cBhvr>
                                        <p:cTn id="34" dur="500"/>
                                        <p:tgtEl>
                                          <p:spTgt spid="28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500"/>
                                        <p:tgtEl>
                                          <p:spTgt spid="79"/>
                                        </p:tgtEl>
                                      </p:cBhvr>
                                    </p:animEffect>
                                  </p:childTnLst>
                                </p:cTn>
                              </p:par>
                              <p:par>
                                <p:cTn id="40" presetID="10" presetClass="entr" presetSubtype="0" fill="hold" nodeType="with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500"/>
                                        <p:tgtEl>
                                          <p:spTgt spid="80"/>
                                        </p:tgtEl>
                                      </p:cBhvr>
                                    </p:animEffect>
                                  </p:childTnLst>
                                </p:cTn>
                              </p:par>
                              <p:par>
                                <p:cTn id="43" presetID="10" presetClass="entr" presetSubtype="0"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fade">
                                      <p:cBhvr>
                                        <p:cTn id="45" dur="500"/>
                                        <p:tgtEl>
                                          <p:spTgt spid="8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fade">
                                      <p:cBhvr>
                                        <p:cTn id="51" dur="500"/>
                                        <p:tgtEl>
                                          <p:spTgt spid="83"/>
                                        </p:tgtEl>
                                      </p:cBhvr>
                                    </p:animEffect>
                                  </p:childTnLst>
                                </p:cTn>
                              </p:par>
                              <p:par>
                                <p:cTn id="52" presetID="10" presetClass="entr" presetSubtype="0" fill="hold" nodeType="with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500"/>
                                        <p:tgtEl>
                                          <p:spTgt spid="8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4" grpId="0" animBg="1"/>
      <p:bldP spid="89" grpId="0" animBg="1"/>
      <p:bldP spid="9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Rectangle 378">
            <a:extLst>
              <a:ext uri="{FF2B5EF4-FFF2-40B4-BE49-F238E27FC236}">
                <a16:creationId xmlns:a16="http://schemas.microsoft.com/office/drawing/2014/main" id="{C0F55E5B-56DB-4E4F-B7CA-6030CDA4FCD1}"/>
              </a:ext>
            </a:extLst>
          </p:cNvPr>
          <p:cNvSpPr/>
          <p:nvPr/>
        </p:nvSpPr>
        <p:spPr>
          <a:xfrm>
            <a:off x="244303" y="775712"/>
            <a:ext cx="3573205" cy="376684"/>
          </a:xfrm>
          <a:prstGeom prst="rect">
            <a:avLst/>
          </a:prstGeom>
        </p:spPr>
        <p:txBody>
          <a:bodyPr wrap="none">
            <a:spAutoFit/>
          </a:bodyPr>
          <a:lstStyle/>
          <a:p>
            <a:pPr defTabSz="932384">
              <a:defRPr/>
            </a:pPr>
            <a:r>
              <a:rPr lang="en-US" sz="1800">
                <a:gradFill>
                  <a:gsLst>
                    <a:gs pos="2917">
                      <a:srgbClr val="000000"/>
                    </a:gs>
                    <a:gs pos="100000">
                      <a:srgbClr val="000000"/>
                    </a:gs>
                  </a:gsLst>
                  <a:lin ang="5400000" scaled="0"/>
                </a:gradFill>
                <a:latin typeface="Segoe UI"/>
              </a:rPr>
              <a:t>Microsoft Reference Architecture</a:t>
            </a:r>
          </a:p>
        </p:txBody>
      </p:sp>
      <p:sp>
        <p:nvSpPr>
          <p:cNvPr id="1025" name="Title 1024">
            <a:extLst>
              <a:ext uri="{FF2B5EF4-FFF2-40B4-BE49-F238E27FC236}">
                <a16:creationId xmlns:a16="http://schemas.microsoft.com/office/drawing/2014/main" id="{4202B954-DF6D-40CF-82BA-431AA42EC20B}"/>
              </a:ext>
            </a:extLst>
          </p:cNvPr>
          <p:cNvSpPr>
            <a:spLocks noGrp="1"/>
          </p:cNvSpPr>
          <p:nvPr>
            <p:ph type="title"/>
          </p:nvPr>
        </p:nvSpPr>
        <p:spPr>
          <a:xfrm>
            <a:off x="265099" y="179483"/>
            <a:ext cx="6520770" cy="564947"/>
          </a:xfrm>
        </p:spPr>
        <p:txBody>
          <a:bodyPr>
            <a:normAutofit fontScale="90000"/>
          </a:bodyPr>
          <a:lstStyle/>
          <a:p>
            <a:r>
              <a:rPr lang="en-US"/>
              <a:t>Governance </a:t>
            </a:r>
            <a:r>
              <a:rPr lang="en-US" sz="3162"/>
              <a:t>:</a:t>
            </a:r>
            <a:r>
              <a:rPr lang="en-US"/>
              <a:t> Risk </a:t>
            </a:r>
            <a:r>
              <a:rPr lang="en-US" sz="3162"/>
              <a:t>:</a:t>
            </a:r>
            <a:r>
              <a:rPr lang="en-US"/>
              <a:t> Compliance</a:t>
            </a:r>
          </a:p>
        </p:txBody>
      </p:sp>
      <p:cxnSp>
        <p:nvCxnSpPr>
          <p:cNvPr id="19" name="Connector: Elbow 18">
            <a:extLst>
              <a:ext uri="{FF2B5EF4-FFF2-40B4-BE49-F238E27FC236}">
                <a16:creationId xmlns:a16="http://schemas.microsoft.com/office/drawing/2014/main" id="{526821BF-3F28-403C-BA50-F24E21ED4D9F}"/>
              </a:ext>
            </a:extLst>
          </p:cNvPr>
          <p:cNvCxnSpPr>
            <a:cxnSpLocks/>
          </p:cNvCxnSpPr>
          <p:nvPr/>
        </p:nvCxnSpPr>
        <p:spPr>
          <a:xfrm flipV="1">
            <a:off x="9817280" y="2403708"/>
            <a:ext cx="4723" cy="325805"/>
          </a:xfrm>
          <a:prstGeom prst="straightConnector1">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43F6C4A-9DFF-48E2-BE73-C8A2F3020222}"/>
              </a:ext>
            </a:extLst>
          </p:cNvPr>
          <p:cNvCxnSpPr>
            <a:cxnSpLocks/>
            <a:endCxn id="545" idx="3"/>
          </p:cNvCxnSpPr>
          <p:nvPr/>
        </p:nvCxnSpPr>
        <p:spPr>
          <a:xfrm rot="16200000" flipV="1">
            <a:off x="10563368" y="5025053"/>
            <a:ext cx="2925451" cy="370667"/>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65AC06F9-902A-49EF-818C-76949B9A32FB}"/>
              </a:ext>
            </a:extLst>
          </p:cNvPr>
          <p:cNvCxnSpPr>
            <a:cxnSpLocks/>
          </p:cNvCxnSpPr>
          <p:nvPr/>
        </p:nvCxnSpPr>
        <p:spPr>
          <a:xfrm flipV="1">
            <a:off x="836979" y="6252141"/>
            <a:ext cx="0" cy="427478"/>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B3AF94A8-9741-46F7-8826-11FE68AFA054}"/>
              </a:ext>
            </a:extLst>
          </p:cNvPr>
          <p:cNvCxnSpPr>
            <a:cxnSpLocks/>
          </p:cNvCxnSpPr>
          <p:nvPr/>
        </p:nvCxnSpPr>
        <p:spPr>
          <a:xfrm flipV="1">
            <a:off x="1911044" y="6441646"/>
            <a:ext cx="0" cy="237973"/>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029B2E20-BBE4-4FD3-9F61-5BAEE66CD4AA}"/>
              </a:ext>
            </a:extLst>
          </p:cNvPr>
          <p:cNvGrpSpPr/>
          <p:nvPr/>
        </p:nvGrpSpPr>
        <p:grpSpPr>
          <a:xfrm>
            <a:off x="2531031" y="5706012"/>
            <a:ext cx="1474080" cy="965510"/>
            <a:chOff x="2498932" y="5773918"/>
            <a:chExt cx="1445308" cy="946664"/>
          </a:xfrm>
        </p:grpSpPr>
        <p:cxnSp>
          <p:nvCxnSpPr>
            <p:cNvPr id="632" name="Straight Connector 631">
              <a:extLst>
                <a:ext uri="{FF2B5EF4-FFF2-40B4-BE49-F238E27FC236}">
                  <a16:creationId xmlns:a16="http://schemas.microsoft.com/office/drawing/2014/main" id="{7FFB0275-D3B0-4AB8-8177-A4719275DDC6}"/>
                </a:ext>
              </a:extLst>
            </p:cNvPr>
            <p:cNvCxnSpPr>
              <a:cxnSpLocks/>
            </p:cNvCxnSpPr>
            <p:nvPr/>
          </p:nvCxnSpPr>
          <p:spPr>
            <a:xfrm flipV="1">
              <a:off x="3266353" y="6495193"/>
              <a:ext cx="0" cy="225389"/>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68434300-E7DE-4B77-9F9C-84BB4CF8DA23}"/>
                </a:ext>
              </a:extLst>
            </p:cNvPr>
            <p:cNvGrpSpPr/>
            <p:nvPr/>
          </p:nvGrpSpPr>
          <p:grpSpPr>
            <a:xfrm>
              <a:off x="2498932" y="5773918"/>
              <a:ext cx="1445308" cy="822843"/>
              <a:chOff x="2498932" y="5773918"/>
              <a:chExt cx="1445308" cy="822843"/>
            </a:xfrm>
          </p:grpSpPr>
          <p:sp>
            <p:nvSpPr>
              <p:cNvPr id="766" name="Rectangle 765">
                <a:extLst>
                  <a:ext uri="{FF2B5EF4-FFF2-40B4-BE49-F238E27FC236}">
                    <a16:creationId xmlns:a16="http://schemas.microsoft.com/office/drawing/2014/main" id="{D115CB4E-4DBA-4BB4-B6CA-B6ED2CD2742B}"/>
                  </a:ext>
                </a:extLst>
              </p:cNvPr>
              <p:cNvSpPr/>
              <p:nvPr/>
            </p:nvSpPr>
            <p:spPr>
              <a:xfrm>
                <a:off x="2499475" y="5773918"/>
                <a:ext cx="1444765" cy="822843"/>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cs typeface="Segoe UI" pitchFamily="34" charset="0"/>
                </a:endParaRPr>
              </a:p>
            </p:txBody>
          </p:sp>
          <p:sp>
            <p:nvSpPr>
              <p:cNvPr id="774" name="Rectangle 773">
                <a:extLst>
                  <a:ext uri="{FF2B5EF4-FFF2-40B4-BE49-F238E27FC236}">
                    <a16:creationId xmlns:a16="http://schemas.microsoft.com/office/drawing/2014/main" id="{21BC9F74-164E-4F30-A69B-DFA875FE1058}"/>
                  </a:ext>
                </a:extLst>
              </p:cNvPr>
              <p:cNvSpPr/>
              <p:nvPr/>
            </p:nvSpPr>
            <p:spPr>
              <a:xfrm>
                <a:off x="2498932" y="5773918"/>
                <a:ext cx="1444765" cy="230799"/>
              </a:xfrm>
              <a:prstGeom prst="rect">
                <a:avLst/>
              </a:prstGeom>
              <a:solidFill>
                <a:srgbClr val="757575"/>
              </a:solidFill>
              <a:effectLst/>
            </p:spPr>
            <p:txBody>
              <a:bodyPr wrap="square" lIns="74597" tIns="46623" rIns="74597" bIns="46623" anchor="ctr" anchorCtr="0">
                <a:noAutofit/>
              </a:bodyPr>
              <a:lstStyle/>
              <a:p>
                <a:pPr defTabSz="932384">
                  <a:defRPr/>
                </a:pPr>
                <a:r>
                  <a:rPr lang="en-US" sz="918"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Information Protection</a:t>
                </a:r>
              </a:p>
            </p:txBody>
          </p:sp>
        </p:grpSp>
        <p:pic>
          <p:nvPicPr>
            <p:cNvPr id="767" name="Picture 766">
              <a:hlinkClick r:id="rId3"/>
              <a:extLst>
                <a:ext uri="{FF2B5EF4-FFF2-40B4-BE49-F238E27FC236}">
                  <a16:creationId xmlns:a16="http://schemas.microsoft.com/office/drawing/2014/main" id="{AA7AD89B-390F-4FF3-A382-240E95218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429" y="6078974"/>
              <a:ext cx="266013" cy="185951"/>
            </a:xfrm>
            <a:prstGeom prst="rect">
              <a:avLst/>
            </a:prstGeom>
          </p:spPr>
        </p:pic>
        <p:pic>
          <p:nvPicPr>
            <p:cNvPr id="768" name="Picture 767">
              <a:extLst>
                <a:ext uri="{FF2B5EF4-FFF2-40B4-BE49-F238E27FC236}">
                  <a16:creationId xmlns:a16="http://schemas.microsoft.com/office/drawing/2014/main" id="{57A32969-FDF9-4DF4-8B0F-FDDDE552CEB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765256" y="6062321"/>
              <a:ext cx="222101" cy="222168"/>
            </a:xfrm>
            <a:prstGeom prst="rect">
              <a:avLst/>
            </a:prstGeom>
          </p:spPr>
        </p:pic>
        <p:pic>
          <p:nvPicPr>
            <p:cNvPr id="769" name="Picture 768">
              <a:extLst>
                <a:ext uri="{FF2B5EF4-FFF2-40B4-BE49-F238E27FC236}">
                  <a16:creationId xmlns:a16="http://schemas.microsoft.com/office/drawing/2014/main" id="{A9917DB4-B2E7-4D61-8FA0-13FE5D6120BE}"/>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540637" y="6063787"/>
              <a:ext cx="221707" cy="222167"/>
            </a:xfrm>
            <a:prstGeom prst="rect">
              <a:avLst/>
            </a:prstGeom>
          </p:spPr>
        </p:pic>
        <p:pic>
          <p:nvPicPr>
            <p:cNvPr id="770" name="Picture 769">
              <a:extLst>
                <a:ext uri="{FF2B5EF4-FFF2-40B4-BE49-F238E27FC236}">
                  <a16:creationId xmlns:a16="http://schemas.microsoft.com/office/drawing/2014/main" id="{A632D98B-1B65-493B-8FE5-780CE9B2E27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990270" y="6064748"/>
              <a:ext cx="218432" cy="222168"/>
            </a:xfrm>
            <a:prstGeom prst="rect">
              <a:avLst/>
            </a:prstGeom>
          </p:spPr>
        </p:pic>
        <p:pic>
          <p:nvPicPr>
            <p:cNvPr id="771" name="Picture 770">
              <a:extLst>
                <a:ext uri="{FF2B5EF4-FFF2-40B4-BE49-F238E27FC236}">
                  <a16:creationId xmlns:a16="http://schemas.microsoft.com/office/drawing/2014/main" id="{22788DCB-3A86-4AD0-92FA-DD6C7B093E0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211615" y="6063232"/>
              <a:ext cx="217902" cy="222168"/>
            </a:xfrm>
            <a:prstGeom prst="rect">
              <a:avLst/>
            </a:prstGeom>
          </p:spPr>
        </p:pic>
        <p:pic>
          <p:nvPicPr>
            <p:cNvPr id="773" name="Picture 772">
              <a:hlinkClick r:id="rId9"/>
              <a:extLst>
                <a:ext uri="{FF2B5EF4-FFF2-40B4-BE49-F238E27FC236}">
                  <a16:creationId xmlns:a16="http://schemas.microsoft.com/office/drawing/2014/main" id="{4F8F6136-8EA0-4571-9936-BED59BBA07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01352" y="6098713"/>
              <a:ext cx="159234" cy="147755"/>
            </a:xfrm>
            <a:prstGeom prst="rect">
              <a:avLst/>
            </a:prstGeom>
          </p:spPr>
        </p:pic>
        <p:pic>
          <p:nvPicPr>
            <p:cNvPr id="775" name="Picture 774">
              <a:extLst>
                <a:ext uri="{FF2B5EF4-FFF2-40B4-BE49-F238E27FC236}">
                  <a16:creationId xmlns:a16="http://schemas.microsoft.com/office/drawing/2014/main" id="{AC6A7A45-8DB6-4CEB-8FD8-CACAF6F378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94982" y="6397290"/>
              <a:ext cx="233560" cy="146112"/>
            </a:xfrm>
            <a:prstGeom prst="rect">
              <a:avLst/>
            </a:prstGeom>
          </p:spPr>
        </p:pic>
        <p:pic>
          <p:nvPicPr>
            <p:cNvPr id="776" name="Picture 775">
              <a:extLst>
                <a:ext uri="{FF2B5EF4-FFF2-40B4-BE49-F238E27FC236}">
                  <a16:creationId xmlns:a16="http://schemas.microsoft.com/office/drawing/2014/main" id="{59F45431-1550-4E75-B223-C4E768401604}"/>
                </a:ext>
              </a:extLst>
            </p:cNvPr>
            <p:cNvPicPr>
              <a:picLocks noChangeAspect="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2664864" y="6336268"/>
              <a:ext cx="401722" cy="62814"/>
            </a:xfrm>
            <a:prstGeom prst="rect">
              <a:avLst/>
            </a:prstGeom>
          </p:spPr>
        </p:pic>
        <p:pic>
          <p:nvPicPr>
            <p:cNvPr id="777" name="Picture 776" descr="A close up of a logo&#10;&#10;Description automatically generated">
              <a:extLst>
                <a:ext uri="{FF2B5EF4-FFF2-40B4-BE49-F238E27FC236}">
                  <a16:creationId xmlns:a16="http://schemas.microsoft.com/office/drawing/2014/main" id="{9F883974-ECBB-4091-845E-28A1B142DB70}"/>
                </a:ext>
              </a:extLst>
            </p:cNvPr>
            <p:cNvPicPr>
              <a:picLocks noChangeAspect="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10765" t="31817" r="10765" b="31817"/>
            <a:stretch/>
          </p:blipFill>
          <p:spPr>
            <a:xfrm>
              <a:off x="2535309" y="6434278"/>
              <a:ext cx="373642" cy="90703"/>
            </a:xfrm>
            <a:prstGeom prst="rect">
              <a:avLst/>
            </a:prstGeom>
          </p:spPr>
        </p:pic>
        <p:pic>
          <p:nvPicPr>
            <p:cNvPr id="778" name="Picture 777">
              <a:extLst>
                <a:ext uri="{FF2B5EF4-FFF2-40B4-BE49-F238E27FC236}">
                  <a16:creationId xmlns:a16="http://schemas.microsoft.com/office/drawing/2014/main" id="{82C5CECC-6FA7-4448-8071-043090418956}"/>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3494016" y="6397290"/>
              <a:ext cx="219265" cy="164313"/>
            </a:xfrm>
            <a:prstGeom prst="rect">
              <a:avLst/>
            </a:prstGeom>
          </p:spPr>
        </p:pic>
        <p:pic>
          <p:nvPicPr>
            <p:cNvPr id="779" name="Picture 778" descr="A close up of a logo&#10;&#10;Description automatically generated">
              <a:extLst>
                <a:ext uri="{FF2B5EF4-FFF2-40B4-BE49-F238E27FC236}">
                  <a16:creationId xmlns:a16="http://schemas.microsoft.com/office/drawing/2014/main" id="{48EFB35D-16FB-4EAB-8F59-3A01163911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48651" y="6385998"/>
              <a:ext cx="181540" cy="168454"/>
            </a:xfrm>
            <a:prstGeom prst="rect">
              <a:avLst/>
            </a:prstGeom>
          </p:spPr>
        </p:pic>
        <p:pic>
          <p:nvPicPr>
            <p:cNvPr id="780" name="Picture 779" descr="A green sign with white text&#10;&#10;Description automatically generated">
              <a:extLst>
                <a:ext uri="{FF2B5EF4-FFF2-40B4-BE49-F238E27FC236}">
                  <a16:creationId xmlns:a16="http://schemas.microsoft.com/office/drawing/2014/main" id="{0199AA82-67AC-4491-8B38-DF0463DB3D9D}"/>
                </a:ext>
              </a:extLst>
            </p:cNvPr>
            <p:cNvPicPr>
              <a:picLocks noChangeAspect="1"/>
            </p:cNvPicPr>
            <p:nvPr/>
          </p:nvPicPr>
          <p:blipFill rotWithShape="1">
            <a:blip r:embed="rId16">
              <a:extLst>
                <a:ext uri="{28A0092B-C50C-407E-A947-70E740481C1C}">
                  <a14:useLocalDpi xmlns:a14="http://schemas.microsoft.com/office/drawing/2010/main" val="0"/>
                </a:ext>
              </a:extLst>
            </a:blip>
            <a:srcRect l="18049" t="19263" r="18049" b="19263"/>
            <a:stretch/>
          </p:blipFill>
          <p:spPr>
            <a:xfrm>
              <a:off x="3649323" y="6285400"/>
              <a:ext cx="144425" cy="128924"/>
            </a:xfrm>
            <a:prstGeom prst="rect">
              <a:avLst/>
            </a:prstGeom>
          </p:spPr>
        </p:pic>
        <p:pic>
          <p:nvPicPr>
            <p:cNvPr id="18" name="Picture 2" descr="See the source image">
              <a:extLst>
                <a:ext uri="{FF2B5EF4-FFF2-40B4-BE49-F238E27FC236}">
                  <a16:creationId xmlns:a16="http://schemas.microsoft.com/office/drawing/2014/main" id="{CA7898A0-4B87-4422-B1D4-4C569F1E42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65442" y="6280667"/>
              <a:ext cx="230894" cy="2308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Straight Connector 42">
            <a:extLst>
              <a:ext uri="{FF2B5EF4-FFF2-40B4-BE49-F238E27FC236}">
                <a16:creationId xmlns:a16="http://schemas.microsoft.com/office/drawing/2014/main" id="{16324CB0-B4FE-4853-B4BA-9F1A690FF0C9}"/>
              </a:ext>
            </a:extLst>
          </p:cNvPr>
          <p:cNvCxnSpPr>
            <a:cxnSpLocks/>
          </p:cNvCxnSpPr>
          <p:nvPr/>
        </p:nvCxnSpPr>
        <p:spPr>
          <a:xfrm flipV="1">
            <a:off x="11317965" y="6441646"/>
            <a:ext cx="0" cy="237973"/>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5C72750-8007-45DE-9932-AE05DEA21997}"/>
              </a:ext>
            </a:extLst>
          </p:cNvPr>
          <p:cNvCxnSpPr>
            <a:cxnSpLocks/>
          </p:cNvCxnSpPr>
          <p:nvPr/>
        </p:nvCxnSpPr>
        <p:spPr>
          <a:xfrm flipH="1" flipV="1">
            <a:off x="2780006" y="2398527"/>
            <a:ext cx="1248" cy="331413"/>
          </a:xfrm>
          <a:prstGeom prst="straightConnector1">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Connector: Elbow 301">
            <a:extLst>
              <a:ext uri="{FF2B5EF4-FFF2-40B4-BE49-F238E27FC236}">
                <a16:creationId xmlns:a16="http://schemas.microsoft.com/office/drawing/2014/main" id="{090379AD-FF19-40BA-9117-A69A24817CE8}"/>
              </a:ext>
            </a:extLst>
          </p:cNvPr>
          <p:cNvCxnSpPr>
            <a:cxnSpLocks/>
          </p:cNvCxnSpPr>
          <p:nvPr/>
        </p:nvCxnSpPr>
        <p:spPr>
          <a:xfrm flipV="1">
            <a:off x="9811192" y="4336635"/>
            <a:ext cx="0" cy="410733"/>
          </a:xfrm>
          <a:prstGeom prst="straightConnector1">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42" name="Connector: Elbow 301">
            <a:extLst>
              <a:ext uri="{FF2B5EF4-FFF2-40B4-BE49-F238E27FC236}">
                <a16:creationId xmlns:a16="http://schemas.microsoft.com/office/drawing/2014/main" id="{D53980AB-264E-4F7A-B883-9B5FB629A01B}"/>
              </a:ext>
            </a:extLst>
          </p:cNvPr>
          <p:cNvCxnSpPr>
            <a:cxnSpLocks/>
          </p:cNvCxnSpPr>
          <p:nvPr/>
        </p:nvCxnSpPr>
        <p:spPr>
          <a:xfrm flipV="1">
            <a:off x="2701132" y="4471155"/>
            <a:ext cx="0" cy="217590"/>
          </a:xfrm>
          <a:prstGeom prst="straightConnector1">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628" name="Straight Connector 627">
            <a:extLst>
              <a:ext uri="{FF2B5EF4-FFF2-40B4-BE49-F238E27FC236}">
                <a16:creationId xmlns:a16="http://schemas.microsoft.com/office/drawing/2014/main" id="{7F0A50A7-8C1E-4E02-874A-7319377E1161}"/>
              </a:ext>
            </a:extLst>
          </p:cNvPr>
          <p:cNvCxnSpPr>
            <a:cxnSpLocks/>
          </p:cNvCxnSpPr>
          <p:nvPr/>
        </p:nvCxnSpPr>
        <p:spPr>
          <a:xfrm flipV="1">
            <a:off x="10083703" y="6441646"/>
            <a:ext cx="0" cy="237973"/>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6FD9F943-E8F6-466F-9BEC-31F6BF751A98}"/>
              </a:ext>
            </a:extLst>
          </p:cNvPr>
          <p:cNvCxnSpPr>
            <a:cxnSpLocks/>
          </p:cNvCxnSpPr>
          <p:nvPr/>
        </p:nvCxnSpPr>
        <p:spPr>
          <a:xfrm flipV="1">
            <a:off x="8065402" y="6269220"/>
            <a:ext cx="0" cy="410399"/>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5" name="Connector: Elbow 834">
            <a:extLst>
              <a:ext uri="{FF2B5EF4-FFF2-40B4-BE49-F238E27FC236}">
                <a16:creationId xmlns:a16="http://schemas.microsoft.com/office/drawing/2014/main" id="{27213B38-0E3E-4362-A5BE-A90CEC97EE10}"/>
              </a:ext>
            </a:extLst>
          </p:cNvPr>
          <p:cNvCxnSpPr>
            <a:cxnSpLocks/>
            <a:endCxn id="325" idx="1"/>
          </p:cNvCxnSpPr>
          <p:nvPr/>
        </p:nvCxnSpPr>
        <p:spPr>
          <a:xfrm rot="5400000" flipH="1" flipV="1">
            <a:off x="-1033112" y="5030113"/>
            <a:ext cx="2941769" cy="357250"/>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8F4693EB-D6DE-46B6-B30D-E867A93572A1}"/>
              </a:ext>
            </a:extLst>
          </p:cNvPr>
          <p:cNvCxnSpPr>
            <a:cxnSpLocks/>
          </p:cNvCxnSpPr>
          <p:nvPr/>
        </p:nvCxnSpPr>
        <p:spPr>
          <a:xfrm flipV="1">
            <a:off x="4892471" y="6441646"/>
            <a:ext cx="0" cy="237973"/>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50B074C1-3DEE-4C77-B32E-5D7A43A13541}"/>
              </a:ext>
            </a:extLst>
          </p:cNvPr>
          <p:cNvCxnSpPr>
            <a:cxnSpLocks/>
          </p:cNvCxnSpPr>
          <p:nvPr/>
        </p:nvCxnSpPr>
        <p:spPr>
          <a:xfrm flipV="1">
            <a:off x="6574337" y="6441645"/>
            <a:ext cx="0" cy="237974"/>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3ECA87C9-4561-40DB-9B97-559DC258B259}"/>
              </a:ext>
            </a:extLst>
          </p:cNvPr>
          <p:cNvCxnSpPr>
            <a:cxnSpLocks/>
          </p:cNvCxnSpPr>
          <p:nvPr/>
        </p:nvCxnSpPr>
        <p:spPr>
          <a:xfrm flipV="1">
            <a:off x="259144" y="6671522"/>
            <a:ext cx="11942914" cy="8098"/>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34A70DBB-37AD-4A1D-B984-75CF29EA73F2}"/>
              </a:ext>
            </a:extLst>
          </p:cNvPr>
          <p:cNvGrpSpPr/>
          <p:nvPr/>
        </p:nvGrpSpPr>
        <p:grpSpPr>
          <a:xfrm>
            <a:off x="4866261" y="1234050"/>
            <a:ext cx="2974097" cy="3175971"/>
            <a:chOff x="4764683" y="1382366"/>
            <a:chExt cx="2916046" cy="3113980"/>
          </a:xfrm>
        </p:grpSpPr>
        <p:sp>
          <p:nvSpPr>
            <p:cNvPr id="284" name="Partial Circle 283">
              <a:extLst>
                <a:ext uri="{FF2B5EF4-FFF2-40B4-BE49-F238E27FC236}">
                  <a16:creationId xmlns:a16="http://schemas.microsoft.com/office/drawing/2014/main" id="{CFCA8587-F9BF-4D65-919C-73FA5321890C}"/>
                </a:ext>
              </a:extLst>
            </p:cNvPr>
            <p:cNvSpPr/>
            <p:nvPr/>
          </p:nvSpPr>
          <p:spPr bwMode="auto">
            <a:xfrm rot="10800000">
              <a:off x="5259608" y="1754162"/>
              <a:ext cx="1847076" cy="1847080"/>
            </a:xfrm>
            <a:prstGeom prst="pie">
              <a:avLst>
                <a:gd name="adj1" fmla="val 1508920"/>
                <a:gd name="adj2" fmla="val 9315919"/>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285" name="Group 284">
              <a:extLst>
                <a:ext uri="{FF2B5EF4-FFF2-40B4-BE49-F238E27FC236}">
                  <a16:creationId xmlns:a16="http://schemas.microsoft.com/office/drawing/2014/main" id="{8E8EB67B-1E49-4D71-BEF9-9FF7216101CD}"/>
                </a:ext>
              </a:extLst>
            </p:cNvPr>
            <p:cNvGrpSpPr/>
            <p:nvPr/>
          </p:nvGrpSpPr>
          <p:grpSpPr>
            <a:xfrm>
              <a:off x="4764683" y="2180327"/>
              <a:ext cx="1074730" cy="264004"/>
              <a:chOff x="3784809" y="3310577"/>
              <a:chExt cx="803981" cy="264004"/>
            </a:xfrm>
          </p:grpSpPr>
          <p:sp>
            <p:nvSpPr>
              <p:cNvPr id="286" name="Rectangle 285">
                <a:extLst>
                  <a:ext uri="{FF2B5EF4-FFF2-40B4-BE49-F238E27FC236}">
                    <a16:creationId xmlns:a16="http://schemas.microsoft.com/office/drawing/2014/main" id="{7CF34068-32B7-4924-AC68-F4F2AE2C5A7D}"/>
                  </a:ext>
                </a:extLst>
              </p:cNvPr>
              <p:cNvSpPr/>
              <p:nvPr/>
            </p:nvSpPr>
            <p:spPr bwMode="auto">
              <a:xfrm rot="5400000">
                <a:off x="4054798" y="3040588"/>
                <a:ext cx="264004" cy="80398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287" name="Straight Arrow Connector 286">
                <a:extLst>
                  <a:ext uri="{FF2B5EF4-FFF2-40B4-BE49-F238E27FC236}">
                    <a16:creationId xmlns:a16="http://schemas.microsoft.com/office/drawing/2014/main" id="{0F6B9570-571B-4874-A282-B723764B5B79}"/>
                  </a:ext>
                </a:extLst>
              </p:cNvPr>
              <p:cNvCxnSpPr>
                <a:cxnSpLocks/>
                <a:stCxn id="286" idx="0"/>
              </p:cNvCxnSpPr>
              <p:nvPr/>
            </p:nvCxnSpPr>
            <p:spPr>
              <a:xfrm flipH="1" flipV="1">
                <a:off x="3790794" y="3437220"/>
                <a:ext cx="797995" cy="5354"/>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9BBDF070-B434-43A3-8EA6-2E12AB564606}"/>
                </a:ext>
              </a:extLst>
            </p:cNvPr>
            <p:cNvGrpSpPr/>
            <p:nvPr/>
          </p:nvGrpSpPr>
          <p:grpSpPr>
            <a:xfrm>
              <a:off x="6774044" y="2180324"/>
              <a:ext cx="905156" cy="264004"/>
              <a:chOff x="7892563" y="3327002"/>
              <a:chExt cx="908677" cy="264004"/>
            </a:xfrm>
          </p:grpSpPr>
          <p:sp>
            <p:nvSpPr>
              <p:cNvPr id="289" name="Rectangle 288">
                <a:extLst>
                  <a:ext uri="{FF2B5EF4-FFF2-40B4-BE49-F238E27FC236}">
                    <a16:creationId xmlns:a16="http://schemas.microsoft.com/office/drawing/2014/main" id="{1696F2A5-FBC1-4976-B22E-7B09773FA4E2}"/>
                  </a:ext>
                </a:extLst>
              </p:cNvPr>
              <p:cNvSpPr/>
              <p:nvPr/>
            </p:nvSpPr>
            <p:spPr bwMode="auto">
              <a:xfrm rot="5400000">
                <a:off x="8214898" y="3004667"/>
                <a:ext cx="264004" cy="90867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290" name="Straight Arrow Connector 289">
                <a:extLst>
                  <a:ext uri="{FF2B5EF4-FFF2-40B4-BE49-F238E27FC236}">
                    <a16:creationId xmlns:a16="http://schemas.microsoft.com/office/drawing/2014/main" id="{0771D965-5C77-461A-805D-5D75EF8CD83E}"/>
                  </a:ext>
                </a:extLst>
              </p:cNvPr>
              <p:cNvCxnSpPr>
                <a:cxnSpLocks/>
                <a:stCxn id="289" idx="2"/>
              </p:cNvCxnSpPr>
              <p:nvPr/>
            </p:nvCxnSpPr>
            <p:spPr>
              <a:xfrm flipV="1">
                <a:off x="7892568" y="3453648"/>
                <a:ext cx="908672" cy="5354"/>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 name="Partial Circle 5">
              <a:extLst>
                <a:ext uri="{FF2B5EF4-FFF2-40B4-BE49-F238E27FC236}">
                  <a16:creationId xmlns:a16="http://schemas.microsoft.com/office/drawing/2014/main" id="{92D2926D-0DF6-459D-BDC3-E241F11C3E38}"/>
                </a:ext>
              </a:extLst>
            </p:cNvPr>
            <p:cNvSpPr/>
            <p:nvPr/>
          </p:nvSpPr>
          <p:spPr bwMode="auto">
            <a:xfrm>
              <a:off x="5248705" y="1789741"/>
              <a:ext cx="1847076" cy="1847080"/>
            </a:xfrm>
            <a:prstGeom prst="pie">
              <a:avLst>
                <a:gd name="adj1" fmla="val 1508920"/>
                <a:gd name="adj2" fmla="val 9315919"/>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141" name="Group 140">
              <a:extLst>
                <a:ext uri="{FF2B5EF4-FFF2-40B4-BE49-F238E27FC236}">
                  <a16:creationId xmlns:a16="http://schemas.microsoft.com/office/drawing/2014/main" id="{C9A8B5A5-8464-4298-B33E-4394406DD961}"/>
                </a:ext>
              </a:extLst>
            </p:cNvPr>
            <p:cNvGrpSpPr/>
            <p:nvPr/>
          </p:nvGrpSpPr>
          <p:grpSpPr>
            <a:xfrm>
              <a:off x="4769500" y="3008781"/>
              <a:ext cx="1055812" cy="264004"/>
              <a:chOff x="3787993" y="3310574"/>
              <a:chExt cx="798557" cy="264004"/>
            </a:xfrm>
          </p:grpSpPr>
          <p:sp>
            <p:nvSpPr>
              <p:cNvPr id="642" name="Rectangle 641">
                <a:extLst>
                  <a:ext uri="{FF2B5EF4-FFF2-40B4-BE49-F238E27FC236}">
                    <a16:creationId xmlns:a16="http://schemas.microsoft.com/office/drawing/2014/main" id="{9A231465-F50B-4452-A6AF-0FEA89D36E2F}"/>
                  </a:ext>
                </a:extLst>
              </p:cNvPr>
              <p:cNvSpPr/>
              <p:nvPr/>
            </p:nvSpPr>
            <p:spPr bwMode="auto">
              <a:xfrm rot="5400000">
                <a:off x="4055271" y="3043298"/>
                <a:ext cx="264004" cy="798555"/>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19" name="Straight Arrow Connector 418">
                <a:extLst>
                  <a:ext uri="{FF2B5EF4-FFF2-40B4-BE49-F238E27FC236}">
                    <a16:creationId xmlns:a16="http://schemas.microsoft.com/office/drawing/2014/main" id="{FC165758-3CC4-4BFB-960E-2CE4E7904E64}"/>
                  </a:ext>
                </a:extLst>
              </p:cNvPr>
              <p:cNvCxnSpPr>
                <a:cxnSpLocks/>
                <a:stCxn id="642" idx="0"/>
                <a:endCxn id="642" idx="2"/>
              </p:cNvCxnSpPr>
              <p:nvPr/>
            </p:nvCxnSpPr>
            <p:spPr>
              <a:xfrm flipH="1">
                <a:off x="3787993" y="3442576"/>
                <a:ext cx="798555"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0F1750BD-346B-4BA3-94CD-1D61581AE874}"/>
                </a:ext>
              </a:extLst>
            </p:cNvPr>
            <p:cNvGrpSpPr/>
            <p:nvPr/>
          </p:nvGrpSpPr>
          <p:grpSpPr>
            <a:xfrm>
              <a:off x="6746517" y="3008779"/>
              <a:ext cx="934212" cy="264004"/>
              <a:chOff x="7883806" y="3327000"/>
              <a:chExt cx="937846" cy="264004"/>
            </a:xfrm>
          </p:grpSpPr>
          <p:sp>
            <p:nvSpPr>
              <p:cNvPr id="625" name="Rectangle 624">
                <a:extLst>
                  <a:ext uri="{FF2B5EF4-FFF2-40B4-BE49-F238E27FC236}">
                    <a16:creationId xmlns:a16="http://schemas.microsoft.com/office/drawing/2014/main" id="{F973DF62-6C55-4C88-9F6D-FC6E5B49D059}"/>
                  </a:ext>
                </a:extLst>
              </p:cNvPr>
              <p:cNvSpPr/>
              <p:nvPr/>
            </p:nvSpPr>
            <p:spPr bwMode="auto">
              <a:xfrm rot="5400000">
                <a:off x="8220727" y="2990079"/>
                <a:ext cx="264004" cy="937845"/>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626" name="Straight Arrow Connector 625">
                <a:extLst>
                  <a:ext uri="{FF2B5EF4-FFF2-40B4-BE49-F238E27FC236}">
                    <a16:creationId xmlns:a16="http://schemas.microsoft.com/office/drawing/2014/main" id="{B41F975F-59CA-4C33-9FC3-1C4A0FF02E02}"/>
                  </a:ext>
                </a:extLst>
              </p:cNvPr>
              <p:cNvCxnSpPr>
                <a:cxnSpLocks/>
                <a:stCxn id="625" idx="2"/>
                <a:endCxn id="625" idx="0"/>
              </p:cNvCxnSpPr>
              <p:nvPr/>
            </p:nvCxnSpPr>
            <p:spPr>
              <a:xfrm>
                <a:off x="7883807" y="3459002"/>
                <a:ext cx="937845"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4" name="Group 1033">
              <a:extLst>
                <a:ext uri="{FF2B5EF4-FFF2-40B4-BE49-F238E27FC236}">
                  <a16:creationId xmlns:a16="http://schemas.microsoft.com/office/drawing/2014/main" id="{858A0450-5119-414B-83F1-F1FD24796479}"/>
                </a:ext>
              </a:extLst>
            </p:cNvPr>
            <p:cNvGrpSpPr/>
            <p:nvPr/>
          </p:nvGrpSpPr>
          <p:grpSpPr>
            <a:xfrm>
              <a:off x="5432222" y="1969766"/>
              <a:ext cx="1474803" cy="1499667"/>
              <a:chOff x="7192553" y="2262151"/>
              <a:chExt cx="1475012" cy="1499879"/>
            </a:xfrm>
          </p:grpSpPr>
          <p:sp>
            <p:nvSpPr>
              <p:cNvPr id="366" name="Oval 365">
                <a:extLst>
                  <a:ext uri="{FF2B5EF4-FFF2-40B4-BE49-F238E27FC236}">
                    <a16:creationId xmlns:a16="http://schemas.microsoft.com/office/drawing/2014/main" id="{645FA7FD-B616-4C64-BB91-A453F2549962}"/>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2" name="Rectangle 571">
                <a:extLst>
                  <a:ext uri="{FF2B5EF4-FFF2-40B4-BE49-F238E27FC236}">
                    <a16:creationId xmlns:a16="http://schemas.microsoft.com/office/drawing/2014/main" id="{FB1F60E9-5BE4-49A6-BDAF-7DCF165A35AF}"/>
                  </a:ext>
                </a:extLst>
              </p:cNvPr>
              <p:cNvSpPr/>
              <p:nvPr/>
            </p:nvSpPr>
            <p:spPr>
              <a:xfrm>
                <a:off x="7331555" y="2336395"/>
                <a:ext cx="1200812" cy="427356"/>
              </a:xfrm>
              <a:prstGeom prst="rect">
                <a:avLst/>
              </a:prstGeom>
            </p:spPr>
            <p:txBody>
              <a:bodyPr wrap="square">
                <a:spAutoFit/>
              </a:bodyPr>
              <a:lstStyle/>
              <a:p>
                <a:pPr algn="ctr" defTabSz="932418">
                  <a:lnSpc>
                    <a:spcPct val="97000"/>
                  </a:lnSpc>
                  <a:defRPr/>
                </a:pPr>
                <a:r>
                  <a:rPr lang="en-US" sz="1122" b="1" i="1" kern="0">
                    <a:solidFill>
                      <a:schemeClr val="accent1">
                        <a:lumMod val="75000"/>
                      </a:schemeClr>
                    </a:solidFill>
                    <a:latin typeface="Segoe UI" panose="020B0502040204020203" pitchFamily="34" charset="0"/>
                    <a:cs typeface="Segoe UI" panose="020B0502040204020203" pitchFamily="34" charset="0"/>
                  </a:rPr>
                  <a:t>GRC Operations</a:t>
                </a:r>
              </a:p>
            </p:txBody>
          </p:sp>
          <p:grpSp>
            <p:nvGrpSpPr>
              <p:cNvPr id="310" name="Group 309">
                <a:extLst>
                  <a:ext uri="{FF2B5EF4-FFF2-40B4-BE49-F238E27FC236}">
                    <a16:creationId xmlns:a16="http://schemas.microsoft.com/office/drawing/2014/main" id="{E8F7B2DF-F690-4370-84A7-112F7183D7DC}"/>
                  </a:ext>
                </a:extLst>
              </p:cNvPr>
              <p:cNvGrpSpPr/>
              <p:nvPr/>
            </p:nvGrpSpPr>
            <p:grpSpPr>
              <a:xfrm>
                <a:off x="7576971" y="2787665"/>
                <a:ext cx="686640" cy="737232"/>
                <a:chOff x="5372595" y="1276544"/>
                <a:chExt cx="474140" cy="509075"/>
              </a:xfrm>
              <a:solidFill>
                <a:schemeClr val="accent1"/>
              </a:solidFill>
            </p:grpSpPr>
            <p:sp>
              <p:nvSpPr>
                <p:cNvPr id="326" name="Oval 1124">
                  <a:extLst>
                    <a:ext uri="{FF2B5EF4-FFF2-40B4-BE49-F238E27FC236}">
                      <a16:creationId xmlns:a16="http://schemas.microsoft.com/office/drawing/2014/main" id="{D279C9F2-800D-40A6-8186-B6A29B52C2D8}"/>
                    </a:ext>
                  </a:extLst>
                </p:cNvPr>
                <p:cNvSpPr>
                  <a:spLocks noChangeArrowheads="1"/>
                </p:cNvSpPr>
                <p:nvPr/>
              </p:nvSpPr>
              <p:spPr bwMode="auto">
                <a:xfrm>
                  <a:off x="5527316"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28" name="Freeform 1125">
                  <a:extLst>
                    <a:ext uri="{FF2B5EF4-FFF2-40B4-BE49-F238E27FC236}">
                      <a16:creationId xmlns:a16="http://schemas.microsoft.com/office/drawing/2014/main" id="{B399DEFD-CB3B-41C9-BAC9-47DC7C5F0339}"/>
                    </a:ext>
                  </a:extLst>
                </p:cNvPr>
                <p:cNvSpPr>
                  <a:spLocks/>
                </p:cNvSpPr>
                <p:nvPr/>
              </p:nvSpPr>
              <p:spPr bwMode="auto">
                <a:xfrm>
                  <a:off x="5472414"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29" name="Oval 1126">
                  <a:extLst>
                    <a:ext uri="{FF2B5EF4-FFF2-40B4-BE49-F238E27FC236}">
                      <a16:creationId xmlns:a16="http://schemas.microsoft.com/office/drawing/2014/main" id="{3DD5598D-925A-476D-8EAA-7B299BFD4066}"/>
                    </a:ext>
                  </a:extLst>
                </p:cNvPr>
                <p:cNvSpPr>
                  <a:spLocks noChangeArrowheads="1"/>
                </p:cNvSpPr>
                <p:nvPr/>
              </p:nvSpPr>
              <p:spPr bwMode="auto">
                <a:xfrm>
                  <a:off x="5721959"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1" name="Oval 1127">
                  <a:extLst>
                    <a:ext uri="{FF2B5EF4-FFF2-40B4-BE49-F238E27FC236}">
                      <a16:creationId xmlns:a16="http://schemas.microsoft.com/office/drawing/2014/main" id="{3DAD9A32-A31B-40A1-A55F-AC2E7AF218E1}"/>
                    </a:ext>
                  </a:extLst>
                </p:cNvPr>
                <p:cNvSpPr>
                  <a:spLocks noChangeArrowheads="1"/>
                </p:cNvSpPr>
                <p:nvPr/>
              </p:nvSpPr>
              <p:spPr bwMode="auto">
                <a:xfrm>
                  <a:off x="5372595"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2" name="Oval 1128">
                  <a:extLst>
                    <a:ext uri="{FF2B5EF4-FFF2-40B4-BE49-F238E27FC236}">
                      <a16:creationId xmlns:a16="http://schemas.microsoft.com/office/drawing/2014/main" id="{4050E9E8-9136-4F64-8914-ED6BF53C87B7}"/>
                    </a:ext>
                  </a:extLst>
                </p:cNvPr>
                <p:cNvSpPr>
                  <a:spLocks noChangeArrowheads="1"/>
                </p:cNvSpPr>
                <p:nvPr/>
              </p:nvSpPr>
              <p:spPr bwMode="auto">
                <a:xfrm>
                  <a:off x="5432486"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3" name="Oval 1129">
                  <a:extLst>
                    <a:ext uri="{FF2B5EF4-FFF2-40B4-BE49-F238E27FC236}">
                      <a16:creationId xmlns:a16="http://schemas.microsoft.com/office/drawing/2014/main" id="{B4D68E2C-BFE5-40DB-9F8C-801E5D1367DF}"/>
                    </a:ext>
                  </a:extLst>
                </p:cNvPr>
                <p:cNvSpPr>
                  <a:spLocks noChangeArrowheads="1"/>
                </p:cNvSpPr>
                <p:nvPr/>
              </p:nvSpPr>
              <p:spPr bwMode="auto">
                <a:xfrm>
                  <a:off x="5577225"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6" name="Oval 1130">
                  <a:extLst>
                    <a:ext uri="{FF2B5EF4-FFF2-40B4-BE49-F238E27FC236}">
                      <a16:creationId xmlns:a16="http://schemas.microsoft.com/office/drawing/2014/main" id="{E49B99C8-9120-4A2C-A45A-5326E2FD9187}"/>
                    </a:ext>
                  </a:extLst>
                </p:cNvPr>
                <p:cNvSpPr>
                  <a:spLocks noChangeArrowheads="1"/>
                </p:cNvSpPr>
                <p:nvPr/>
              </p:nvSpPr>
              <p:spPr bwMode="auto">
                <a:xfrm>
                  <a:off x="5801815"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8" name="Oval 1131">
                  <a:extLst>
                    <a:ext uri="{FF2B5EF4-FFF2-40B4-BE49-F238E27FC236}">
                      <a16:creationId xmlns:a16="http://schemas.microsoft.com/office/drawing/2014/main" id="{CFB2A31F-07E2-4772-92E8-E09F484DF3D4}"/>
                    </a:ext>
                  </a:extLst>
                </p:cNvPr>
                <p:cNvSpPr>
                  <a:spLocks noChangeArrowheads="1"/>
                </p:cNvSpPr>
                <p:nvPr/>
              </p:nvSpPr>
              <p:spPr bwMode="auto">
                <a:xfrm>
                  <a:off x="5432486"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sp>
              <p:nvSpPr>
                <p:cNvPr id="339" name="Oval 1132">
                  <a:extLst>
                    <a:ext uri="{FF2B5EF4-FFF2-40B4-BE49-F238E27FC236}">
                      <a16:creationId xmlns:a16="http://schemas.microsoft.com/office/drawing/2014/main" id="{5A4519E7-B12D-4754-AC3F-F051CE249B30}"/>
                    </a:ext>
                  </a:extLst>
                </p:cNvPr>
                <p:cNvSpPr>
                  <a:spLocks noChangeArrowheads="1"/>
                </p:cNvSpPr>
                <p:nvPr/>
              </p:nvSpPr>
              <p:spPr bwMode="auto">
                <a:xfrm>
                  <a:off x="5751905"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00">
                    <a:solidFill>
                      <a:srgbClr val="3C3C41"/>
                    </a:solidFill>
                    <a:latin typeface="Segoe UI"/>
                  </a:endParaRPr>
                </a:p>
              </p:txBody>
            </p:sp>
          </p:grpSp>
        </p:grpSp>
        <p:sp>
          <p:nvSpPr>
            <p:cNvPr id="307" name="TextBox 306">
              <a:extLst>
                <a:ext uri="{FF2B5EF4-FFF2-40B4-BE49-F238E27FC236}">
                  <a16:creationId xmlns:a16="http://schemas.microsoft.com/office/drawing/2014/main" id="{54F0E208-2F7C-4C6E-8DD4-FA00823B217C}"/>
                </a:ext>
              </a:extLst>
            </p:cNvPr>
            <p:cNvSpPr txBox="1"/>
            <p:nvPr/>
          </p:nvSpPr>
          <p:spPr>
            <a:xfrm>
              <a:off x="5121932" y="1382366"/>
              <a:ext cx="2199162" cy="278515"/>
            </a:xfrm>
            <a:prstGeom prst="rect">
              <a:avLst/>
            </a:prstGeom>
            <a:noFill/>
          </p:spPr>
          <p:txBody>
            <a:bodyPr wrap="square" lIns="0" tIns="0" rIns="0" bIns="0" rtlCol="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defTabSz="932597">
                <a:defRPr/>
              </a:pPr>
              <a:r>
                <a:rPr lang="en-US" sz="1428">
                  <a:solidFill>
                    <a:srgbClr val="0078D4">
                      <a:lumMod val="75000"/>
                    </a:srgbClr>
                  </a:solidFill>
                </a:rPr>
                <a:t>Strategy &amp; Governance</a:t>
              </a:r>
              <a:br>
                <a:rPr lang="en-US" sz="1428">
                  <a:solidFill>
                    <a:srgbClr val="0078D4">
                      <a:lumMod val="75000"/>
                    </a:srgbClr>
                  </a:solidFill>
                </a:rPr>
              </a:br>
              <a:r>
                <a:rPr lang="en-US" sz="1071" i="1">
                  <a:solidFill>
                    <a:srgbClr val="0078D4">
                      <a:lumMod val="75000"/>
                    </a:srgbClr>
                  </a:solidFill>
                  <a:latin typeface="Segoe UI" panose="020B0502040204020203" pitchFamily="34" charset="0"/>
                  <a:cs typeface="Segoe UI" panose="020B0502040204020203" pitchFamily="34" charset="0"/>
                </a:rPr>
                <a:t>Value &amp; Risk Management</a:t>
              </a:r>
              <a:endParaRPr lang="en-US" sz="1428" i="1">
                <a:solidFill>
                  <a:srgbClr val="0078D4">
                    <a:lumMod val="75000"/>
                  </a:srgbClr>
                </a:solidFill>
                <a:latin typeface="Segoe UI" panose="020B0502040204020203" pitchFamily="34" charset="0"/>
                <a:cs typeface="Segoe UI" panose="020B0502040204020203" pitchFamily="34" charset="0"/>
              </a:endParaRPr>
            </a:p>
          </p:txBody>
        </p:sp>
        <p:sp>
          <p:nvSpPr>
            <p:cNvPr id="308" name="TextBox 307">
              <a:extLst>
                <a:ext uri="{FF2B5EF4-FFF2-40B4-BE49-F238E27FC236}">
                  <a16:creationId xmlns:a16="http://schemas.microsoft.com/office/drawing/2014/main" id="{0290EAF0-C288-4D8F-BF3B-485D4DF4B305}"/>
                </a:ext>
              </a:extLst>
            </p:cNvPr>
            <p:cNvSpPr txBox="1"/>
            <p:nvPr/>
          </p:nvSpPr>
          <p:spPr>
            <a:xfrm>
              <a:off x="5121932" y="3748397"/>
              <a:ext cx="2199162" cy="330187"/>
            </a:xfrm>
            <a:prstGeom prst="rect">
              <a:avLst/>
            </a:prstGeom>
            <a:noFill/>
          </p:spPr>
          <p:txBody>
            <a:bodyPr wrap="square" lIns="0" tIns="0" rIns="0" bIns="0" rtlCol="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defTabSz="932597">
                <a:defRPr/>
              </a:pPr>
              <a:r>
                <a:rPr lang="en-US" sz="1428" b="1">
                  <a:solidFill>
                    <a:srgbClr val="0078D4">
                      <a:lumMod val="75000"/>
                    </a:srgbClr>
                  </a:solidFill>
                </a:rPr>
                <a:t>Security, Risk &amp; Compliance Operations</a:t>
              </a:r>
            </a:p>
          </p:txBody>
        </p:sp>
        <p:sp>
          <p:nvSpPr>
            <p:cNvPr id="318" name="TextBox 317">
              <a:extLst>
                <a:ext uri="{FF2B5EF4-FFF2-40B4-BE49-F238E27FC236}">
                  <a16:creationId xmlns:a16="http://schemas.microsoft.com/office/drawing/2014/main" id="{4EFC2B73-9CFF-4287-A63A-F1CC6B556E4D}"/>
                </a:ext>
              </a:extLst>
            </p:cNvPr>
            <p:cNvSpPr txBox="1"/>
            <p:nvPr/>
          </p:nvSpPr>
          <p:spPr>
            <a:xfrm>
              <a:off x="4998506" y="4152580"/>
              <a:ext cx="2458561" cy="343766"/>
            </a:xfrm>
            <a:prstGeom prst="rect">
              <a:avLst/>
            </a:prstGeom>
            <a:noFill/>
          </p:spPr>
          <p:txBody>
            <a:bodyPr wrap="square">
              <a:spAutoFit/>
            </a:bodyPr>
            <a:lstStyle/>
            <a:p>
              <a:pPr marL="58276" algn="ctr" defTabSz="950846" fontAlgn="base">
                <a:spcBef>
                  <a:spcPct val="0"/>
                </a:spcBef>
                <a:spcAft>
                  <a:spcPts val="306"/>
                </a:spcAft>
                <a:defRPr/>
              </a:pPr>
              <a:r>
                <a:rPr lang="en-US" sz="714" b="1">
                  <a:solidFill>
                    <a:srgbClr val="0078D7"/>
                  </a:solidFill>
                  <a:latin typeface="Segoe UI" panose="020B0502040204020203" pitchFamily="34" charset="0"/>
                  <a:ea typeface="Segoe UI" panose="020B0502040204020203" pitchFamily="34" charset="0"/>
                  <a:cs typeface="Segoe UI" panose="020B0502040204020203" pitchFamily="34" charset="0"/>
                </a:rPr>
                <a:t>Responsiveness - </a:t>
              </a:r>
              <a:r>
                <a:rPr lang="en-US" sz="714" b="1">
                  <a:solidFill>
                    <a:srgbClr val="0078D7"/>
                  </a:solidFill>
                  <a:latin typeface="Segoe UI Semibold"/>
                  <a:ea typeface="Segoe UI" pitchFamily="34" charset="0"/>
                  <a:cs typeface="Segoe UI" pitchFamily="34" charset="0"/>
                </a:rPr>
                <a:t>Mean Time to Acknowledge (MTTA)</a:t>
              </a:r>
            </a:p>
            <a:p>
              <a:pPr marL="58276" algn="ctr" defTabSz="950846" fontAlgn="base">
                <a:spcBef>
                  <a:spcPct val="0"/>
                </a:spcBef>
                <a:spcAft>
                  <a:spcPts val="306"/>
                </a:spcAft>
                <a:defRPr/>
              </a:pPr>
              <a:r>
                <a:rPr lang="en-US" sz="714" b="1">
                  <a:solidFill>
                    <a:srgbClr val="0078D7"/>
                  </a:solidFill>
                  <a:latin typeface="Segoe UI" panose="020B0502040204020203" pitchFamily="34" charset="0"/>
                  <a:ea typeface="Segoe UI" panose="020B0502040204020203" pitchFamily="34" charset="0"/>
                  <a:cs typeface="Segoe UI" panose="020B0502040204020203" pitchFamily="34" charset="0"/>
                </a:rPr>
                <a:t>Effectiveness - </a:t>
              </a:r>
              <a:r>
                <a:rPr lang="en-US" sz="714" b="1">
                  <a:solidFill>
                    <a:srgbClr val="0078D7"/>
                  </a:solidFill>
                  <a:latin typeface="Segoe UI Semibold"/>
                  <a:ea typeface="Segoe UI" pitchFamily="34" charset="0"/>
                  <a:cs typeface="Segoe UI" pitchFamily="34" charset="0"/>
                </a:rPr>
                <a:t>Mean Time to Remediate (MTTR)</a:t>
              </a:r>
            </a:p>
          </p:txBody>
        </p:sp>
      </p:grpSp>
      <p:sp>
        <p:nvSpPr>
          <p:cNvPr id="7" name="Rectangle 6">
            <a:extLst>
              <a:ext uri="{FF2B5EF4-FFF2-40B4-BE49-F238E27FC236}">
                <a16:creationId xmlns:a16="http://schemas.microsoft.com/office/drawing/2014/main" id="{5B93CA74-3E15-4D4F-B7B7-B0CC69C5B93C}"/>
              </a:ext>
            </a:extLst>
          </p:cNvPr>
          <p:cNvSpPr/>
          <p:nvPr/>
        </p:nvSpPr>
        <p:spPr>
          <a:xfrm>
            <a:off x="587366" y="1962908"/>
            <a:ext cx="4272922" cy="415330"/>
          </a:xfrm>
          <a:prstGeom prst="rect">
            <a:avLst/>
          </a:prstGeom>
          <a:solidFill>
            <a:schemeClr val="bg1"/>
          </a:solidFill>
          <a:ln w="22225">
            <a:solidFill>
              <a:srgbClr val="FFC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196" rIns="93260" bIns="149196" numCol="1" spcCol="0" rtlCol="0" fromWordArt="0" anchor="ctr" anchorCtr="0" forceAA="0" compatLnSpc="1">
            <a:prstTxWarp prst="textNoShape">
              <a:avLst/>
            </a:prstTxWarp>
            <a:noAutofit/>
          </a:bodyPr>
          <a:lstStyle/>
          <a:p>
            <a:pPr marL="116575" defTabSz="932418">
              <a:defRPr/>
            </a:pPr>
            <a:r>
              <a:rPr lang="en-US" sz="1020" b="1" ker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           Governance, Risk &amp; Compliance</a:t>
            </a:r>
            <a:endParaRPr lang="en-US" sz="2448">
              <a:gradFill>
                <a:gsLst>
                  <a:gs pos="0">
                    <a:srgbClr val="FFFFFF"/>
                  </a:gs>
                  <a:gs pos="100000">
                    <a:srgbClr val="FFFFFF"/>
                  </a:gs>
                </a:gsLst>
                <a:lin ang="5400000" scaled="0"/>
              </a:gradFill>
              <a:latin typeface="Segoe UI"/>
              <a:cs typeface="Segoe UI" pitchFamily="34" charset="0"/>
            </a:endParaRPr>
          </a:p>
        </p:txBody>
      </p:sp>
      <p:sp>
        <p:nvSpPr>
          <p:cNvPr id="151" name="Rectangle 150" descr="Circles with arrows">
            <a:extLst>
              <a:ext uri="{FF2B5EF4-FFF2-40B4-BE49-F238E27FC236}">
                <a16:creationId xmlns:a16="http://schemas.microsoft.com/office/drawing/2014/main" id="{3072DE81-B5A7-471D-8E00-B8D4B1EAFD1B}"/>
              </a:ext>
            </a:extLst>
          </p:cNvPr>
          <p:cNvSpPr/>
          <p:nvPr/>
        </p:nvSpPr>
        <p:spPr>
          <a:xfrm>
            <a:off x="737048" y="1999810"/>
            <a:ext cx="345491" cy="352912"/>
          </a:xfrm>
          <a:prstGeom prst="rect">
            <a:avLst/>
          </a:pr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sz="1873"/>
          </a:p>
        </p:txBody>
      </p:sp>
      <p:grpSp>
        <p:nvGrpSpPr>
          <p:cNvPr id="132" name="Group 131">
            <a:extLst>
              <a:ext uri="{FF2B5EF4-FFF2-40B4-BE49-F238E27FC236}">
                <a16:creationId xmlns:a16="http://schemas.microsoft.com/office/drawing/2014/main" id="{02C9EDC5-6054-465C-8EFF-380A754D96D1}"/>
              </a:ext>
            </a:extLst>
          </p:cNvPr>
          <p:cNvGrpSpPr/>
          <p:nvPr/>
        </p:nvGrpSpPr>
        <p:grpSpPr>
          <a:xfrm>
            <a:off x="7846804" y="1944525"/>
            <a:ext cx="4002305" cy="465123"/>
            <a:chOff x="7687137" y="1482473"/>
            <a:chExt cx="3932051" cy="456044"/>
          </a:xfrm>
        </p:grpSpPr>
        <p:sp>
          <p:nvSpPr>
            <p:cNvPr id="8" name="Rectangle 7">
              <a:extLst>
                <a:ext uri="{FF2B5EF4-FFF2-40B4-BE49-F238E27FC236}">
                  <a16:creationId xmlns:a16="http://schemas.microsoft.com/office/drawing/2014/main" id="{4AE9E2CC-EB3B-4C97-84AA-546E7550AF1B}"/>
                </a:ext>
              </a:extLst>
            </p:cNvPr>
            <p:cNvSpPr/>
            <p:nvPr/>
          </p:nvSpPr>
          <p:spPr>
            <a:xfrm>
              <a:off x="7687137" y="1482473"/>
              <a:ext cx="3932051" cy="456044"/>
            </a:xfrm>
            <a:prstGeom prst="rect">
              <a:avLst/>
            </a:prstGeom>
            <a:solidFill>
              <a:schemeClr val="bg1"/>
            </a:solidFill>
            <a:ln w="22225">
              <a:solidFill>
                <a:srgbClr val="FFC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196" rIns="93260" bIns="149196" numCol="1" spcCol="0" rtlCol="0" fromWordArt="0" anchor="t" anchorCtr="0" forceAA="0" compatLnSpc="1">
              <a:prstTxWarp prst="textNoShape">
                <a:avLst/>
              </a:prstTxWarp>
              <a:noAutofit/>
            </a:bodyPr>
            <a:lstStyle/>
            <a:p>
              <a:pPr marL="116575" defTabSz="932418">
                <a:defRPr/>
              </a:pPr>
              <a:r>
                <a:rPr lang="en-US" sz="1020" b="1" ker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            Technology &amp; Security Architecture</a:t>
              </a:r>
              <a:endParaRPr lang="en-US" sz="2448">
                <a:gradFill>
                  <a:gsLst>
                    <a:gs pos="0">
                      <a:srgbClr val="FFFFFF"/>
                    </a:gs>
                    <a:gs pos="100000">
                      <a:srgbClr val="FFFFFF"/>
                    </a:gs>
                  </a:gsLst>
                  <a:lin ang="5400000" scaled="0"/>
                </a:gradFill>
                <a:latin typeface="Segoe UI"/>
                <a:cs typeface="Segoe UI" pitchFamily="34" charset="0"/>
              </a:endParaRPr>
            </a:p>
          </p:txBody>
        </p:sp>
        <p:pic>
          <p:nvPicPr>
            <p:cNvPr id="140" name="Picture 139">
              <a:extLst>
                <a:ext uri="{FF2B5EF4-FFF2-40B4-BE49-F238E27FC236}">
                  <a16:creationId xmlns:a16="http://schemas.microsoft.com/office/drawing/2014/main" id="{27B5049F-3840-41DC-BDFB-06FFE9C06706}"/>
                </a:ext>
              </a:extLst>
            </p:cNvPr>
            <p:cNvPicPr>
              <a:picLocks noChangeAspect="1"/>
            </p:cNvPicPr>
            <p:nvPr/>
          </p:nvPicPr>
          <p:blipFill>
            <a:blip r:embed="rId20"/>
            <a:stretch>
              <a:fillRect/>
            </a:stretch>
          </p:blipFill>
          <p:spPr>
            <a:xfrm>
              <a:off x="7869788" y="1557353"/>
              <a:ext cx="383137" cy="319879"/>
            </a:xfrm>
            <a:prstGeom prst="rect">
              <a:avLst/>
            </a:prstGeom>
          </p:spPr>
        </p:pic>
      </p:grpSp>
      <p:sp>
        <p:nvSpPr>
          <p:cNvPr id="545" name="Rectangle 544">
            <a:extLst>
              <a:ext uri="{FF2B5EF4-FFF2-40B4-BE49-F238E27FC236}">
                <a16:creationId xmlns:a16="http://schemas.microsoft.com/office/drawing/2014/main" id="{B185897D-060B-4245-BE4C-30F04BA71DFA}"/>
              </a:ext>
            </a:extLst>
          </p:cNvPr>
          <p:cNvSpPr/>
          <p:nvPr/>
        </p:nvSpPr>
        <p:spPr>
          <a:xfrm>
            <a:off x="7837968" y="2923557"/>
            <a:ext cx="4002793" cy="1648207"/>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116575" defTabSz="932418">
              <a:defRPr/>
            </a:pPr>
            <a:r>
              <a:rPr lang="en-US" sz="1020" b="1" ker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Operational Management of Cyber Risk &amp; Security Posture</a:t>
            </a:r>
            <a:endParaRPr lang="en-US" sz="2448">
              <a:gradFill>
                <a:gsLst>
                  <a:gs pos="0">
                    <a:srgbClr val="FFFFFF"/>
                  </a:gs>
                  <a:gs pos="100000">
                    <a:srgbClr val="FFFFFF"/>
                  </a:gs>
                </a:gsLst>
                <a:lin ang="5400000" scaled="0"/>
              </a:gradFill>
              <a:latin typeface="Segoe UI"/>
              <a:cs typeface="Segoe UI" pitchFamily="34" charset="0"/>
            </a:endParaRPr>
          </a:p>
        </p:txBody>
      </p:sp>
      <p:pic>
        <p:nvPicPr>
          <p:cNvPr id="39" name="Picture 38">
            <a:extLst>
              <a:ext uri="{FF2B5EF4-FFF2-40B4-BE49-F238E27FC236}">
                <a16:creationId xmlns:a16="http://schemas.microsoft.com/office/drawing/2014/main" id="{A341EB2F-FD00-4DE2-8024-F8C7126824ED}"/>
              </a:ext>
            </a:extLst>
          </p:cNvPr>
          <p:cNvPicPr>
            <a:picLocks noChangeAspect="1"/>
          </p:cNvPicPr>
          <p:nvPr/>
        </p:nvPicPr>
        <p:blipFill>
          <a:blip r:embed="rId21"/>
          <a:stretch>
            <a:fillRect/>
          </a:stretch>
        </p:blipFill>
        <p:spPr>
          <a:xfrm>
            <a:off x="8708800" y="3392862"/>
            <a:ext cx="741563" cy="795495"/>
          </a:xfrm>
          <a:prstGeom prst="rect">
            <a:avLst/>
          </a:prstGeom>
        </p:spPr>
      </p:pic>
      <p:sp>
        <p:nvSpPr>
          <p:cNvPr id="40" name="TextBox 39">
            <a:extLst>
              <a:ext uri="{FF2B5EF4-FFF2-40B4-BE49-F238E27FC236}">
                <a16:creationId xmlns:a16="http://schemas.microsoft.com/office/drawing/2014/main" id="{5D611474-CB74-4C55-9100-2C42961487A5}"/>
              </a:ext>
            </a:extLst>
          </p:cNvPr>
          <p:cNvSpPr txBox="1"/>
          <p:nvPr/>
        </p:nvSpPr>
        <p:spPr>
          <a:xfrm>
            <a:off x="7788871" y="3350854"/>
            <a:ext cx="1126981" cy="336760"/>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defTabSz="932597">
              <a:defRPr/>
            </a:pPr>
            <a:r>
              <a:rPr lang="en-US" sz="1020">
                <a:solidFill>
                  <a:srgbClr val="0078D4">
                    <a:lumMod val="75000"/>
                  </a:srgbClr>
                </a:solidFill>
              </a:rPr>
              <a:t>Attack Surface</a:t>
            </a:r>
            <a:br>
              <a:rPr lang="en-US" sz="1020">
                <a:solidFill>
                  <a:srgbClr val="0078D4">
                    <a:lumMod val="75000"/>
                  </a:srgbClr>
                </a:solidFill>
              </a:rPr>
            </a:br>
            <a:r>
              <a:rPr lang="en-US" sz="1020">
                <a:solidFill>
                  <a:srgbClr val="0078D4">
                    <a:lumMod val="75000"/>
                  </a:srgbClr>
                </a:solidFill>
              </a:rPr>
              <a:t>Reduction</a:t>
            </a:r>
          </a:p>
        </p:txBody>
      </p:sp>
      <p:sp>
        <p:nvSpPr>
          <p:cNvPr id="41" name="TextBox 40">
            <a:extLst>
              <a:ext uri="{FF2B5EF4-FFF2-40B4-BE49-F238E27FC236}">
                <a16:creationId xmlns:a16="http://schemas.microsoft.com/office/drawing/2014/main" id="{EE60E71A-65BC-4661-895E-A1F537F7BD6E}"/>
              </a:ext>
            </a:extLst>
          </p:cNvPr>
          <p:cNvSpPr txBox="1"/>
          <p:nvPr/>
        </p:nvSpPr>
        <p:spPr>
          <a:xfrm>
            <a:off x="8141428" y="4197235"/>
            <a:ext cx="1675547" cy="343957"/>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defTabSz="932597">
              <a:defRPr/>
            </a:pPr>
            <a:r>
              <a:rPr lang="en-US" sz="1020">
                <a:solidFill>
                  <a:srgbClr val="0078D4">
                    <a:lumMod val="75000"/>
                  </a:srgbClr>
                </a:solidFill>
              </a:rPr>
              <a:t>24/7 Cyber Security Detection &amp; Response</a:t>
            </a:r>
          </a:p>
        </p:txBody>
      </p:sp>
      <p:sp>
        <p:nvSpPr>
          <p:cNvPr id="60" name="TextBox 59">
            <a:extLst>
              <a:ext uri="{FF2B5EF4-FFF2-40B4-BE49-F238E27FC236}">
                <a16:creationId xmlns:a16="http://schemas.microsoft.com/office/drawing/2014/main" id="{47A03E3D-E7A9-43F1-A704-2F86C1A59161}"/>
              </a:ext>
            </a:extLst>
          </p:cNvPr>
          <p:cNvSpPr txBox="1"/>
          <p:nvPr/>
        </p:nvSpPr>
        <p:spPr>
          <a:xfrm>
            <a:off x="9265229" y="3438191"/>
            <a:ext cx="1126981" cy="336760"/>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defTabSz="932597">
              <a:defRPr/>
            </a:pPr>
            <a:r>
              <a:rPr lang="en-US" sz="1020">
                <a:solidFill>
                  <a:srgbClr val="0078D4">
                    <a:lumMod val="75000"/>
                  </a:srgbClr>
                </a:solidFill>
              </a:rPr>
              <a:t>Monitoring</a:t>
            </a:r>
          </a:p>
          <a:p>
            <a:pPr defTabSz="932597">
              <a:defRPr/>
            </a:pPr>
            <a:r>
              <a:rPr lang="en-US" sz="1020">
                <a:solidFill>
                  <a:srgbClr val="0078D4">
                    <a:lumMod val="75000"/>
                  </a:srgbClr>
                </a:solidFill>
              </a:rPr>
              <a:t>&amp; Hunting</a:t>
            </a:r>
          </a:p>
        </p:txBody>
      </p:sp>
      <p:grpSp>
        <p:nvGrpSpPr>
          <p:cNvPr id="128" name="Group 127">
            <a:extLst>
              <a:ext uri="{FF2B5EF4-FFF2-40B4-BE49-F238E27FC236}">
                <a16:creationId xmlns:a16="http://schemas.microsoft.com/office/drawing/2014/main" id="{AE677AB5-2F36-4405-AA70-67E6C9C0DDDD}"/>
              </a:ext>
            </a:extLst>
          </p:cNvPr>
          <p:cNvGrpSpPr/>
          <p:nvPr/>
        </p:nvGrpSpPr>
        <p:grpSpPr>
          <a:xfrm>
            <a:off x="10276641" y="3332911"/>
            <a:ext cx="1508602" cy="1190965"/>
            <a:chOff x="10090819" y="3447136"/>
            <a:chExt cx="1479156" cy="1167719"/>
          </a:xfrm>
        </p:grpSpPr>
        <p:sp>
          <p:nvSpPr>
            <p:cNvPr id="148" name="Rectangle 147">
              <a:extLst>
                <a:ext uri="{FF2B5EF4-FFF2-40B4-BE49-F238E27FC236}">
                  <a16:creationId xmlns:a16="http://schemas.microsoft.com/office/drawing/2014/main" id="{35F19DC1-EEC1-4F58-980C-A32647CBA0AC}"/>
                </a:ext>
              </a:extLst>
            </p:cNvPr>
            <p:cNvSpPr/>
            <p:nvPr/>
          </p:nvSpPr>
          <p:spPr bwMode="auto">
            <a:xfrm>
              <a:off x="10092444" y="3633776"/>
              <a:ext cx="1477531" cy="981079"/>
            </a:xfrm>
            <a:prstGeom prst="rect">
              <a:avLst/>
            </a:prstGeom>
            <a:solidFill>
              <a:srgbClr val="D9D9D9">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0" bIns="0" numCol="1" spcCol="0" rtlCol="0" fromWordArt="0" anchor="t" anchorCtr="0" forceAA="0" compatLnSpc="1">
              <a:prstTxWarp prst="textNoShape">
                <a:avLst/>
              </a:prstTxWarp>
              <a:noAutofit/>
            </a:bodyPr>
            <a:lstStyle/>
            <a:p>
              <a:pPr marL="61525" indent="-61525" defTabSz="951028" fontAlgn="base">
                <a:lnSpc>
                  <a:spcPct val="90000"/>
                </a:lnSpc>
                <a:spcBef>
                  <a:spcPct val="0"/>
                </a:spcBef>
                <a:spcAft>
                  <a:spcPct val="0"/>
                </a:spcAft>
                <a:buFont typeface="Arial" panose="020B0604020202020204" pitchFamily="34" charset="0"/>
                <a:buChar char="•"/>
              </a:pPr>
              <a:endParaRPr lang="en-US" sz="714">
                <a:solidFill>
                  <a:schemeClr val="tx1"/>
                </a:solidFill>
                <a:ea typeface="Segoe UI" pitchFamily="34" charset="0"/>
                <a:cs typeface="Segoe UI" pitchFamily="34" charset="0"/>
              </a:endParaRP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Identity &amp; Access Management</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Insider Risk Management</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Vulnerability Management</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Information Protection</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Records Management</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Data Governance</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Data Recovery &amp; Destruction</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Disaster Recovery</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Business Continuity</a:t>
              </a:r>
            </a:p>
          </p:txBody>
        </p:sp>
        <p:sp>
          <p:nvSpPr>
            <p:cNvPr id="149" name="Rectangle 148">
              <a:extLst>
                <a:ext uri="{FF2B5EF4-FFF2-40B4-BE49-F238E27FC236}">
                  <a16:creationId xmlns:a16="http://schemas.microsoft.com/office/drawing/2014/main" id="{A7CFF513-9F93-4092-84E1-61EFF7BE9AF3}"/>
                </a:ext>
              </a:extLst>
            </p:cNvPr>
            <p:cNvSpPr/>
            <p:nvPr/>
          </p:nvSpPr>
          <p:spPr bwMode="auto">
            <a:xfrm>
              <a:off x="10090819" y="3447136"/>
              <a:ext cx="1477531" cy="16782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16" b="1">
                  <a:solidFill>
                    <a:schemeClr val="tx1"/>
                  </a:solidFill>
                  <a:ea typeface="Segoe UI" pitchFamily="34" charset="0"/>
                  <a:cs typeface="Segoe UI" pitchFamily="34" charset="0"/>
                </a:rPr>
                <a:t>Responsibilities</a:t>
              </a:r>
            </a:p>
          </p:txBody>
        </p:sp>
      </p:grpSp>
      <p:cxnSp>
        <p:nvCxnSpPr>
          <p:cNvPr id="684" name="Straight Connector 683">
            <a:extLst>
              <a:ext uri="{FF2B5EF4-FFF2-40B4-BE49-F238E27FC236}">
                <a16:creationId xmlns:a16="http://schemas.microsoft.com/office/drawing/2014/main" id="{53E6053B-3655-4738-8611-63D54BD9AF7E}"/>
              </a:ext>
            </a:extLst>
          </p:cNvPr>
          <p:cNvCxnSpPr>
            <a:cxnSpLocks/>
          </p:cNvCxnSpPr>
          <p:nvPr/>
        </p:nvCxnSpPr>
        <p:spPr>
          <a:xfrm flipV="1">
            <a:off x="9301931" y="6439852"/>
            <a:ext cx="0" cy="237973"/>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AA597094-BF2D-4F34-BF65-5D512AB047C7}"/>
              </a:ext>
            </a:extLst>
          </p:cNvPr>
          <p:cNvGrpSpPr/>
          <p:nvPr/>
        </p:nvGrpSpPr>
        <p:grpSpPr>
          <a:xfrm>
            <a:off x="382126" y="5700101"/>
            <a:ext cx="11641966" cy="898505"/>
            <a:chOff x="391971" y="5768122"/>
            <a:chExt cx="11414728" cy="880967"/>
          </a:xfrm>
        </p:grpSpPr>
        <p:grpSp>
          <p:nvGrpSpPr>
            <p:cNvPr id="130" name="Group 129">
              <a:extLst>
                <a:ext uri="{FF2B5EF4-FFF2-40B4-BE49-F238E27FC236}">
                  <a16:creationId xmlns:a16="http://schemas.microsoft.com/office/drawing/2014/main" id="{CF9BC752-B07E-48C1-924E-72BA72147B71}"/>
                </a:ext>
              </a:extLst>
            </p:cNvPr>
            <p:cNvGrpSpPr/>
            <p:nvPr/>
          </p:nvGrpSpPr>
          <p:grpSpPr>
            <a:xfrm>
              <a:off x="391971" y="5769050"/>
              <a:ext cx="902342" cy="822843"/>
              <a:chOff x="391971" y="5769050"/>
              <a:chExt cx="902342" cy="822843"/>
            </a:xfrm>
          </p:grpSpPr>
          <p:sp>
            <p:nvSpPr>
              <p:cNvPr id="327" name="Rectangle 326">
                <a:extLst>
                  <a:ext uri="{FF2B5EF4-FFF2-40B4-BE49-F238E27FC236}">
                    <a16:creationId xmlns:a16="http://schemas.microsoft.com/office/drawing/2014/main" id="{9D14D0C4-DB0D-4E33-A357-B18AC8CF0D64}"/>
                  </a:ext>
                </a:extLst>
              </p:cNvPr>
              <p:cNvSpPr/>
              <p:nvPr/>
            </p:nvSpPr>
            <p:spPr>
              <a:xfrm>
                <a:off x="393687" y="5769050"/>
                <a:ext cx="900626" cy="822843"/>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cs typeface="Segoe UI" pitchFamily="34" charset="0"/>
                </a:endParaRPr>
              </a:p>
            </p:txBody>
          </p:sp>
          <p:sp>
            <p:nvSpPr>
              <p:cNvPr id="348" name="Rectangle 347">
                <a:extLst>
                  <a:ext uri="{FF2B5EF4-FFF2-40B4-BE49-F238E27FC236}">
                    <a16:creationId xmlns:a16="http://schemas.microsoft.com/office/drawing/2014/main" id="{AA844309-A901-4A30-9EAC-97A408716758}"/>
                  </a:ext>
                </a:extLst>
              </p:cNvPr>
              <p:cNvSpPr/>
              <p:nvPr/>
            </p:nvSpPr>
            <p:spPr>
              <a:xfrm>
                <a:off x="391971" y="5769050"/>
                <a:ext cx="900626" cy="230799"/>
              </a:xfrm>
              <a:prstGeom prst="rect">
                <a:avLst/>
              </a:prstGeom>
              <a:solidFill>
                <a:srgbClr val="757575"/>
              </a:solidFill>
              <a:effectLst/>
            </p:spPr>
            <p:txBody>
              <a:bodyPr wrap="square" lIns="74597" tIns="46623" rIns="74597" bIns="46623" anchor="ctr" anchorCtr="0">
                <a:noAutofit/>
              </a:bodyPr>
              <a:lstStyle/>
              <a:p>
                <a:pPr defTabSz="932384">
                  <a:defRPr/>
                </a:pPr>
                <a:r>
                  <a:rPr lang="en-US" sz="918"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Record </a:t>
                </a:r>
                <a:r>
                  <a:rPr lang="en-US" sz="918"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Mgmt</a:t>
                </a:r>
                <a:endParaRPr lang="en-US" sz="918" b="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pic>
            <p:nvPicPr>
              <p:cNvPr id="3074" name="Picture 2" descr="See the source image">
                <a:extLst>
                  <a:ext uri="{FF2B5EF4-FFF2-40B4-BE49-F238E27FC236}">
                    <a16:creationId xmlns:a16="http://schemas.microsoft.com/office/drawing/2014/main" id="{BFD4322E-2588-4B0E-846E-CE641529A79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2682" y="6040549"/>
                <a:ext cx="263153" cy="26315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related image detail">
                <a:extLst>
                  <a:ext uri="{FF2B5EF4-FFF2-40B4-BE49-F238E27FC236}">
                    <a16:creationId xmlns:a16="http://schemas.microsoft.com/office/drawing/2014/main" id="{A91BD9BA-FFA5-4A72-B023-15582E7872E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99440" y="6306893"/>
                <a:ext cx="263153" cy="2631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D25A1ADA-5388-44BD-AAF2-25CBFC9B4BFD}"/>
                  </a:ext>
                </a:extLst>
              </p:cNvPr>
              <p:cNvPicPr>
                <a:picLocks noChangeAspect="1" noChangeArrowheads="1"/>
              </p:cNvPicPr>
              <p:nvPr/>
            </p:nvPicPr>
            <p:blipFill rotWithShape="1">
              <a:blip r:embed="rId24">
                <a:clrChange>
                  <a:clrFrom>
                    <a:srgbClr val="ECF3FA"/>
                  </a:clrFrom>
                  <a:clrTo>
                    <a:srgbClr val="ECF3FA">
                      <a:alpha val="0"/>
                    </a:srgbClr>
                  </a:clrTo>
                </a:clrChange>
                <a:extLst>
                  <a:ext uri="{28A0092B-C50C-407E-A947-70E740481C1C}">
                    <a14:useLocalDpi xmlns:a14="http://schemas.microsoft.com/office/drawing/2010/main" val="0"/>
                  </a:ext>
                </a:extLst>
              </a:blip>
              <a:srcRect l="25017" t="11171" r="25179" b="28439"/>
              <a:stretch/>
            </p:blipFill>
            <p:spPr bwMode="auto">
              <a:xfrm>
                <a:off x="909339" y="6052569"/>
                <a:ext cx="261706" cy="24573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CF6F5129-281E-4DE6-B7DC-A91E116B35B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9364" y="6340501"/>
                <a:ext cx="191202" cy="1912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A896A31E-9524-402F-8640-24949299B420}"/>
                </a:ext>
              </a:extLst>
            </p:cNvPr>
            <p:cNvGrpSpPr/>
            <p:nvPr/>
          </p:nvGrpSpPr>
          <p:grpSpPr>
            <a:xfrm>
              <a:off x="1345490" y="5768122"/>
              <a:ext cx="1095043" cy="880967"/>
              <a:chOff x="1350570" y="5768122"/>
              <a:chExt cx="1095043" cy="880967"/>
            </a:xfrm>
          </p:grpSpPr>
          <p:sp>
            <p:nvSpPr>
              <p:cNvPr id="343" name="Rectangle 342">
                <a:extLst>
                  <a:ext uri="{FF2B5EF4-FFF2-40B4-BE49-F238E27FC236}">
                    <a16:creationId xmlns:a16="http://schemas.microsoft.com/office/drawing/2014/main" id="{A6EADF27-2C6A-43C5-B77D-9023A0A3653E}"/>
                  </a:ext>
                </a:extLst>
              </p:cNvPr>
              <p:cNvSpPr/>
              <p:nvPr/>
            </p:nvSpPr>
            <p:spPr>
              <a:xfrm>
                <a:off x="1352719" y="5768122"/>
                <a:ext cx="1086650" cy="822843"/>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cs typeface="Segoe UI" pitchFamily="34" charset="0"/>
                </a:endParaRPr>
              </a:p>
            </p:txBody>
          </p:sp>
          <p:pic>
            <p:nvPicPr>
              <p:cNvPr id="11266" name="Picture 2" descr="See the source image">
                <a:extLst>
                  <a:ext uri="{FF2B5EF4-FFF2-40B4-BE49-F238E27FC236}">
                    <a16:creationId xmlns:a16="http://schemas.microsoft.com/office/drawing/2014/main" id="{AE147BE2-8995-4C9A-A837-F877E4D7D18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84409" y="6313900"/>
                <a:ext cx="184192" cy="208127"/>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See the source image">
                <a:extLst>
                  <a:ext uri="{FF2B5EF4-FFF2-40B4-BE49-F238E27FC236}">
                    <a16:creationId xmlns:a16="http://schemas.microsoft.com/office/drawing/2014/main" id="{EA51B7BD-557B-4DC9-B82C-3D4D4336683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33361" y="5971940"/>
                <a:ext cx="414552" cy="41455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See the source image">
                <a:extLst>
                  <a:ext uri="{FF2B5EF4-FFF2-40B4-BE49-F238E27FC236}">
                    <a16:creationId xmlns:a16="http://schemas.microsoft.com/office/drawing/2014/main" id="{17B85B73-4B6A-4516-BE21-54DCA008067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15875" y="5989826"/>
                <a:ext cx="323069" cy="323069"/>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See the source image">
                <a:extLst>
                  <a:ext uri="{FF2B5EF4-FFF2-40B4-BE49-F238E27FC236}">
                    <a16:creationId xmlns:a16="http://schemas.microsoft.com/office/drawing/2014/main" id="{BBD8B8AF-1FD0-46E4-9492-B701CA92346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746852" y="6252373"/>
                <a:ext cx="366508" cy="366508"/>
              </a:xfrm>
              <a:prstGeom prst="rect">
                <a:avLst/>
              </a:prstGeom>
              <a:noFill/>
              <a:extLst>
                <a:ext uri="{909E8E84-426E-40DD-AFC4-6F175D3DCCD1}">
                  <a14:hiddenFill xmlns:a14="http://schemas.microsoft.com/office/drawing/2010/main">
                    <a:solidFill>
                      <a:srgbClr val="FFFFFF"/>
                    </a:solidFill>
                  </a14:hiddenFill>
                </a:ext>
              </a:extLst>
            </p:spPr>
          </p:pic>
          <p:sp>
            <p:nvSpPr>
              <p:cNvPr id="344" name="Rectangle 343">
                <a:extLst>
                  <a:ext uri="{FF2B5EF4-FFF2-40B4-BE49-F238E27FC236}">
                    <a16:creationId xmlns:a16="http://schemas.microsoft.com/office/drawing/2014/main" id="{6CF83CA5-D195-404C-AA3B-D1D2A1F8F5A4}"/>
                  </a:ext>
                </a:extLst>
              </p:cNvPr>
              <p:cNvSpPr/>
              <p:nvPr/>
            </p:nvSpPr>
            <p:spPr>
              <a:xfrm>
                <a:off x="1350570" y="5768122"/>
                <a:ext cx="1086650" cy="230799"/>
              </a:xfrm>
              <a:prstGeom prst="rect">
                <a:avLst/>
              </a:prstGeom>
              <a:solidFill>
                <a:srgbClr val="757575"/>
              </a:solidFill>
              <a:effectLst/>
            </p:spPr>
            <p:txBody>
              <a:bodyPr wrap="square" lIns="74597" tIns="46623" rIns="74597" bIns="46623" anchor="ctr" anchorCtr="0">
                <a:noAutofit/>
              </a:bodyPr>
              <a:lstStyle/>
              <a:p>
                <a:pPr defTabSz="932384">
                  <a:defRPr/>
                </a:pPr>
                <a:r>
                  <a:rPr lang="en-US" sz="918"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HR Systems</a:t>
                </a:r>
              </a:p>
            </p:txBody>
          </p:sp>
          <p:pic>
            <p:nvPicPr>
              <p:cNvPr id="16386" name="Picture 2" descr="See the source image">
                <a:extLst>
                  <a:ext uri="{FF2B5EF4-FFF2-40B4-BE49-F238E27FC236}">
                    <a16:creationId xmlns:a16="http://schemas.microsoft.com/office/drawing/2014/main" id="{4B070D85-3F7E-4E8E-9008-CBBC76F82E4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14632" y="6218108"/>
                <a:ext cx="430981" cy="43098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See the source image">
                <a:extLst>
                  <a:ext uri="{FF2B5EF4-FFF2-40B4-BE49-F238E27FC236}">
                    <a16:creationId xmlns:a16="http://schemas.microsoft.com/office/drawing/2014/main" id="{E538D69C-D83C-42F6-B5F0-D33EC92927C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098482" y="6022479"/>
                <a:ext cx="290177" cy="2901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FE32D313-A5D3-4212-A0DB-DE5278BE3ACB}"/>
                </a:ext>
              </a:extLst>
            </p:cNvPr>
            <p:cNvGrpSpPr/>
            <p:nvPr/>
          </p:nvGrpSpPr>
          <p:grpSpPr>
            <a:xfrm>
              <a:off x="4001485" y="5773918"/>
              <a:ext cx="1341409" cy="815042"/>
              <a:chOff x="3992387" y="5776851"/>
              <a:chExt cx="1341409" cy="815042"/>
            </a:xfrm>
          </p:grpSpPr>
          <p:sp>
            <p:nvSpPr>
              <p:cNvPr id="712" name="Rectangle 711">
                <a:extLst>
                  <a:ext uri="{FF2B5EF4-FFF2-40B4-BE49-F238E27FC236}">
                    <a16:creationId xmlns:a16="http://schemas.microsoft.com/office/drawing/2014/main" id="{18B1909B-5EA5-4097-99FE-B8D8AF7F4B98}"/>
                  </a:ext>
                </a:extLst>
              </p:cNvPr>
              <p:cNvSpPr/>
              <p:nvPr/>
            </p:nvSpPr>
            <p:spPr>
              <a:xfrm>
                <a:off x="3992387" y="6004717"/>
                <a:ext cx="1341409" cy="587176"/>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cs typeface="Segoe UI" pitchFamily="34" charset="0"/>
                </a:endParaRPr>
              </a:p>
            </p:txBody>
          </p:sp>
          <p:sp>
            <p:nvSpPr>
              <p:cNvPr id="713" name="Rectangle 712">
                <a:extLst>
                  <a:ext uri="{FF2B5EF4-FFF2-40B4-BE49-F238E27FC236}">
                    <a16:creationId xmlns:a16="http://schemas.microsoft.com/office/drawing/2014/main" id="{6BA0DF75-71B5-49C9-A87A-09512270313D}"/>
                  </a:ext>
                </a:extLst>
              </p:cNvPr>
              <p:cNvSpPr/>
              <p:nvPr/>
            </p:nvSpPr>
            <p:spPr>
              <a:xfrm>
                <a:off x="3992387" y="5776851"/>
                <a:ext cx="1341409" cy="230800"/>
              </a:xfrm>
              <a:prstGeom prst="rect">
                <a:avLst/>
              </a:prstGeom>
              <a:solidFill>
                <a:srgbClr val="757575"/>
              </a:solidFill>
              <a:effectLst/>
            </p:spPr>
            <p:txBody>
              <a:bodyPr wrap="square" lIns="74597" tIns="46623" rIns="74597" bIns="46623" anchor="ctr" anchorCtr="0">
                <a:noAutofit/>
              </a:bodyPr>
              <a:lstStyle/>
              <a:p>
                <a:pPr defTabSz="932384">
                  <a:defRPr/>
                </a:pPr>
                <a:r>
                  <a:rPr lang="en-US" sz="918"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Identity Management</a:t>
                </a:r>
              </a:p>
            </p:txBody>
          </p:sp>
          <p:pic>
            <p:nvPicPr>
              <p:cNvPr id="17410" name="Picture 2" descr="Identity lifecycle">
                <a:extLst>
                  <a:ext uri="{FF2B5EF4-FFF2-40B4-BE49-F238E27FC236}">
                    <a16:creationId xmlns:a16="http://schemas.microsoft.com/office/drawing/2014/main" id="{A8542516-2B56-4C05-A139-760C214C8D6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011809" y="6063722"/>
                <a:ext cx="649409" cy="48328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Privileged access lifecycle">
                <a:extLst>
                  <a:ext uri="{FF2B5EF4-FFF2-40B4-BE49-F238E27FC236}">
                    <a16:creationId xmlns:a16="http://schemas.microsoft.com/office/drawing/2014/main" id="{9241091A-B4DB-491A-AD2E-9C02F8FBD55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671824" y="6048998"/>
                <a:ext cx="647546" cy="5044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6A5EA7A-04BA-41F9-B7DD-2E36F2F73DEC}"/>
                </a:ext>
              </a:extLst>
            </p:cNvPr>
            <p:cNvGrpSpPr/>
            <p:nvPr/>
          </p:nvGrpSpPr>
          <p:grpSpPr>
            <a:xfrm>
              <a:off x="5389882" y="5773918"/>
              <a:ext cx="1731183" cy="822843"/>
              <a:chOff x="5381943" y="5773918"/>
              <a:chExt cx="1731183" cy="822843"/>
            </a:xfrm>
          </p:grpSpPr>
          <p:sp>
            <p:nvSpPr>
              <p:cNvPr id="746" name="Rectangle 745">
                <a:extLst>
                  <a:ext uri="{FF2B5EF4-FFF2-40B4-BE49-F238E27FC236}">
                    <a16:creationId xmlns:a16="http://schemas.microsoft.com/office/drawing/2014/main" id="{5884A5C3-BD74-4A20-87CD-60EEED2D4AEC}"/>
                  </a:ext>
                </a:extLst>
              </p:cNvPr>
              <p:cNvSpPr/>
              <p:nvPr/>
            </p:nvSpPr>
            <p:spPr>
              <a:xfrm>
                <a:off x="5385285" y="5773918"/>
                <a:ext cx="1727841" cy="822843"/>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cs typeface="Segoe UI" pitchFamily="34" charset="0"/>
                </a:endParaRPr>
              </a:p>
            </p:txBody>
          </p:sp>
          <p:grpSp>
            <p:nvGrpSpPr>
              <p:cNvPr id="747" name="Group 746">
                <a:extLst>
                  <a:ext uri="{FF2B5EF4-FFF2-40B4-BE49-F238E27FC236}">
                    <a16:creationId xmlns:a16="http://schemas.microsoft.com/office/drawing/2014/main" id="{DE0A482C-E1A4-4556-BA19-E72D06568601}"/>
                  </a:ext>
                </a:extLst>
              </p:cNvPr>
              <p:cNvGrpSpPr/>
              <p:nvPr/>
            </p:nvGrpSpPr>
            <p:grpSpPr>
              <a:xfrm>
                <a:off x="5473302" y="6067026"/>
                <a:ext cx="701093" cy="217849"/>
                <a:chOff x="8520889" y="5965471"/>
                <a:chExt cx="701193" cy="217880"/>
              </a:xfrm>
            </p:grpSpPr>
            <p:pic>
              <p:nvPicPr>
                <p:cNvPr id="763" name="Picture 762">
                  <a:extLst>
                    <a:ext uri="{FF2B5EF4-FFF2-40B4-BE49-F238E27FC236}">
                      <a16:creationId xmlns:a16="http://schemas.microsoft.com/office/drawing/2014/main" id="{A3B25CB5-1E35-4A51-B13A-0B198EF69FC8}"/>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520889" y="6011088"/>
                  <a:ext cx="93267" cy="121670"/>
                </a:xfrm>
                <a:prstGeom prst="rect">
                  <a:avLst/>
                </a:prstGeom>
                <a:solidFill>
                  <a:schemeClr val="bg1"/>
                </a:solidFill>
              </p:spPr>
            </p:pic>
            <p:sp>
              <p:nvSpPr>
                <p:cNvPr id="764" name="Rectangle 763">
                  <a:extLst>
                    <a:ext uri="{FF2B5EF4-FFF2-40B4-BE49-F238E27FC236}">
                      <a16:creationId xmlns:a16="http://schemas.microsoft.com/office/drawing/2014/main" id="{8A0229DF-6829-469A-A8FB-33A7812C753F}"/>
                    </a:ext>
                  </a:extLst>
                </p:cNvPr>
                <p:cNvSpPr/>
                <p:nvPr/>
              </p:nvSpPr>
              <p:spPr>
                <a:xfrm>
                  <a:off x="8550103" y="5965471"/>
                  <a:ext cx="671979" cy="217880"/>
                </a:xfrm>
                <a:prstGeom prst="rect">
                  <a:avLst/>
                </a:prstGeom>
              </p:spPr>
              <p:txBody>
                <a:bodyPr wrap="none">
                  <a:spAutoFit/>
                </a:bodyPr>
                <a:lstStyle/>
                <a:p>
                  <a:pPr defTabSz="932418">
                    <a:defRPr/>
                  </a:pPr>
                  <a:r>
                    <a:rPr lang="en-US" sz="816">
                      <a:gradFill>
                        <a:gsLst>
                          <a:gs pos="0">
                            <a:srgbClr val="EB3C00"/>
                          </a:gs>
                          <a:gs pos="100000">
                            <a:srgbClr val="EB3C00"/>
                          </a:gs>
                        </a:gsLst>
                        <a:lin ang="5400000" scaled="0"/>
                      </a:gradFill>
                      <a:latin typeface="Segoe UI Semibold"/>
                      <a:cs typeface="Segoe UI Light" panose="020B0502040204020203" pitchFamily="34" charset="0"/>
                    </a:rPr>
                    <a:t>Office 365</a:t>
                  </a:r>
                </a:p>
              </p:txBody>
            </p:sp>
          </p:grpSp>
          <p:pic>
            <p:nvPicPr>
              <p:cNvPr id="751" name="Picture 750">
                <a:extLst>
                  <a:ext uri="{FF2B5EF4-FFF2-40B4-BE49-F238E27FC236}">
                    <a16:creationId xmlns:a16="http://schemas.microsoft.com/office/drawing/2014/main" id="{7A5868D9-7540-4EE2-A836-133D5869CB45}"/>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511872" y="6107369"/>
                <a:ext cx="222076" cy="155527"/>
              </a:xfrm>
              <a:prstGeom prst="rect">
                <a:avLst/>
              </a:prstGeom>
            </p:spPr>
          </p:pic>
          <p:pic>
            <p:nvPicPr>
              <p:cNvPr id="753" name="Picture 752">
                <a:extLst>
                  <a:ext uri="{FF2B5EF4-FFF2-40B4-BE49-F238E27FC236}">
                    <a16:creationId xmlns:a16="http://schemas.microsoft.com/office/drawing/2014/main" id="{9E3827EA-B14F-421F-82FC-FD54224715A6}"/>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832889" y="6329380"/>
                <a:ext cx="188839" cy="186369"/>
              </a:xfrm>
              <a:prstGeom prst="rect">
                <a:avLst/>
              </a:prstGeom>
            </p:spPr>
          </p:pic>
          <p:pic>
            <p:nvPicPr>
              <p:cNvPr id="756" name="Picture 755">
                <a:extLst>
                  <a:ext uri="{FF2B5EF4-FFF2-40B4-BE49-F238E27FC236}">
                    <a16:creationId xmlns:a16="http://schemas.microsoft.com/office/drawing/2014/main" id="{A4B1AE93-B56E-45FF-AA0B-49739F3F826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790408" y="6071581"/>
                <a:ext cx="237604" cy="248426"/>
              </a:xfrm>
              <a:prstGeom prst="rect">
                <a:avLst/>
              </a:prstGeom>
            </p:spPr>
          </p:pic>
          <p:sp>
            <p:nvSpPr>
              <p:cNvPr id="757" name="Rectangle 756">
                <a:extLst>
                  <a:ext uri="{FF2B5EF4-FFF2-40B4-BE49-F238E27FC236}">
                    <a16:creationId xmlns:a16="http://schemas.microsoft.com/office/drawing/2014/main" id="{89A9B7E3-5C9E-4043-B474-85AA81DDA2FC}"/>
                  </a:ext>
                </a:extLst>
              </p:cNvPr>
              <p:cNvSpPr/>
              <p:nvPr/>
            </p:nvSpPr>
            <p:spPr>
              <a:xfrm>
                <a:off x="5381943" y="5773918"/>
                <a:ext cx="1730944" cy="230799"/>
              </a:xfrm>
              <a:prstGeom prst="rect">
                <a:avLst/>
              </a:prstGeom>
              <a:solidFill>
                <a:srgbClr val="757575"/>
              </a:solidFill>
              <a:effectLst/>
            </p:spPr>
            <p:txBody>
              <a:bodyPr wrap="square" lIns="74597" tIns="46623" rIns="74597" bIns="46623" anchor="ctr" anchorCtr="0">
                <a:noAutofit/>
              </a:bodyPr>
              <a:lstStyle/>
              <a:p>
                <a:pPr defTabSz="932384">
                  <a:defRPr/>
                </a:pPr>
                <a:r>
                  <a:rPr lang="en-US" sz="918"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Modern &amp; SaaS Applications</a:t>
                </a:r>
              </a:p>
            </p:txBody>
          </p:sp>
          <p:pic>
            <p:nvPicPr>
              <p:cNvPr id="11" name="Picture 10">
                <a:extLst>
                  <a:ext uri="{FF2B5EF4-FFF2-40B4-BE49-F238E27FC236}">
                    <a16:creationId xmlns:a16="http://schemas.microsoft.com/office/drawing/2014/main" id="{F00E78BE-A39D-4BCE-A36A-E47EC32A516D}"/>
                  </a:ext>
                </a:extLst>
              </p:cNvPr>
              <p:cNvPicPr>
                <a:picLocks noChangeAspect="1"/>
              </p:cNvPicPr>
              <p:nvPr/>
            </p:nvPicPr>
            <p:blipFill>
              <a:blip r:embed="rId38"/>
              <a:stretch>
                <a:fillRect/>
              </a:stretch>
            </p:blipFill>
            <p:spPr>
              <a:xfrm>
                <a:off x="5464632" y="6354272"/>
                <a:ext cx="529114" cy="148968"/>
              </a:xfrm>
              <a:prstGeom prst="rect">
                <a:avLst/>
              </a:prstGeom>
            </p:spPr>
          </p:pic>
          <p:pic>
            <p:nvPicPr>
              <p:cNvPr id="12" name="Picture 2" descr="https://assets.pcmag.com/media/images/514343-google-cloud-platform-logo.jpg?width=333&amp;height=245">
                <a:extLst>
                  <a:ext uri="{FF2B5EF4-FFF2-40B4-BE49-F238E27FC236}">
                    <a16:creationId xmlns:a16="http://schemas.microsoft.com/office/drawing/2014/main" id="{76A292CE-BB37-4CEA-B6DA-E09218B312D5}"/>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5208" t="36369" r="74049" b="35983"/>
              <a:stretch/>
            </p:blipFill>
            <p:spPr bwMode="auto">
              <a:xfrm>
                <a:off x="6174663" y="6085590"/>
                <a:ext cx="229486" cy="1717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lose up of a logo&#10;&#10;Description automatically generated">
                <a:extLst>
                  <a:ext uri="{FF2B5EF4-FFF2-40B4-BE49-F238E27FC236}">
                    <a16:creationId xmlns:a16="http://schemas.microsoft.com/office/drawing/2014/main" id="{54C68661-F6E4-4A02-8718-4D81035D721F}"/>
                  </a:ext>
                </a:extLst>
              </p:cNvPr>
              <p:cNvPicPr>
                <a:picLocks noChangeAspect="1"/>
              </p:cNvPicPr>
              <p:nvPr/>
            </p:nvPicPr>
            <p:blipFill>
              <a:blip r:embed="rId40"/>
              <a:stretch>
                <a:fillRect/>
              </a:stretch>
            </p:blipFill>
            <p:spPr>
              <a:xfrm>
                <a:off x="6496549" y="6325965"/>
                <a:ext cx="216860" cy="201499"/>
              </a:xfrm>
              <a:prstGeom prst="rect">
                <a:avLst/>
              </a:prstGeom>
            </p:spPr>
          </p:pic>
          <p:pic>
            <p:nvPicPr>
              <p:cNvPr id="14" name="Picture 13">
                <a:extLst>
                  <a:ext uri="{FF2B5EF4-FFF2-40B4-BE49-F238E27FC236}">
                    <a16:creationId xmlns:a16="http://schemas.microsoft.com/office/drawing/2014/main" id="{F58FFD1A-ADAF-4249-889B-F74F0DD9A2FF}"/>
                  </a:ext>
                </a:extLst>
              </p:cNvPr>
              <p:cNvPicPr>
                <a:picLocks noChangeAspect="1"/>
              </p:cNvPicPr>
              <p:nvPr/>
            </p:nvPicPr>
            <p:blipFill>
              <a:blip r:embed="rId41"/>
              <a:stretch>
                <a:fillRect/>
              </a:stretch>
            </p:blipFill>
            <p:spPr>
              <a:xfrm>
                <a:off x="6068292" y="6383072"/>
                <a:ext cx="361427" cy="103730"/>
              </a:xfrm>
              <a:prstGeom prst="rect">
                <a:avLst/>
              </a:prstGeom>
            </p:spPr>
          </p:pic>
        </p:grpSp>
        <p:grpSp>
          <p:nvGrpSpPr>
            <p:cNvPr id="10" name="Group 9">
              <a:extLst>
                <a:ext uri="{FF2B5EF4-FFF2-40B4-BE49-F238E27FC236}">
                  <a16:creationId xmlns:a16="http://schemas.microsoft.com/office/drawing/2014/main" id="{ECA1CE3D-CD87-4511-AE7D-8666675B693C}"/>
                </a:ext>
              </a:extLst>
            </p:cNvPr>
            <p:cNvGrpSpPr/>
            <p:nvPr/>
          </p:nvGrpSpPr>
          <p:grpSpPr>
            <a:xfrm>
              <a:off x="7153890" y="5773918"/>
              <a:ext cx="1584568" cy="822843"/>
              <a:chOff x="7123610" y="5773918"/>
              <a:chExt cx="1584568" cy="822843"/>
            </a:xfrm>
          </p:grpSpPr>
          <p:sp>
            <p:nvSpPr>
              <p:cNvPr id="643" name="Rectangle 642">
                <a:extLst>
                  <a:ext uri="{FF2B5EF4-FFF2-40B4-BE49-F238E27FC236}">
                    <a16:creationId xmlns:a16="http://schemas.microsoft.com/office/drawing/2014/main" id="{0B852DA5-7902-4EA9-B35B-C844ED5EB607}"/>
                  </a:ext>
                </a:extLst>
              </p:cNvPr>
              <p:cNvSpPr/>
              <p:nvPr/>
            </p:nvSpPr>
            <p:spPr>
              <a:xfrm>
                <a:off x="7127787" y="5773918"/>
                <a:ext cx="1579320" cy="822843"/>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cs typeface="Segoe UI" pitchFamily="34" charset="0"/>
                </a:endParaRPr>
              </a:p>
            </p:txBody>
          </p:sp>
          <p:pic>
            <p:nvPicPr>
              <p:cNvPr id="644" name="Picture 643">
                <a:extLst>
                  <a:ext uri="{FF2B5EF4-FFF2-40B4-BE49-F238E27FC236}">
                    <a16:creationId xmlns:a16="http://schemas.microsoft.com/office/drawing/2014/main" id="{F89FE650-7EFB-4678-9B78-498D1CCA1D66}"/>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595921" y="6088464"/>
                <a:ext cx="108939" cy="199685"/>
              </a:xfrm>
              <a:prstGeom prst="rect">
                <a:avLst/>
              </a:prstGeom>
            </p:spPr>
          </p:pic>
          <p:pic>
            <p:nvPicPr>
              <p:cNvPr id="645" name="Picture 644">
                <a:extLst>
                  <a:ext uri="{FF2B5EF4-FFF2-40B4-BE49-F238E27FC236}">
                    <a16:creationId xmlns:a16="http://schemas.microsoft.com/office/drawing/2014/main" id="{F159F5BE-F069-44D0-AA12-4410903F533D}"/>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197388" y="6137877"/>
                <a:ext cx="209997" cy="112972"/>
              </a:xfrm>
              <a:prstGeom prst="rect">
                <a:avLst/>
              </a:prstGeom>
            </p:spPr>
          </p:pic>
          <p:pic>
            <p:nvPicPr>
              <p:cNvPr id="646" name="Picture 645">
                <a:extLst>
                  <a:ext uri="{FF2B5EF4-FFF2-40B4-BE49-F238E27FC236}">
                    <a16:creationId xmlns:a16="http://schemas.microsoft.com/office/drawing/2014/main" id="{67FB9FD5-6CB1-4BCB-8E79-1BFDC47B5EE0}"/>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009000" y="6113438"/>
                <a:ext cx="161851" cy="161851"/>
              </a:xfrm>
              <a:prstGeom prst="rect">
                <a:avLst/>
              </a:prstGeom>
            </p:spPr>
          </p:pic>
          <p:pic>
            <p:nvPicPr>
              <p:cNvPr id="647" name="Picture 646">
                <a:extLst>
                  <a:ext uri="{FF2B5EF4-FFF2-40B4-BE49-F238E27FC236}">
                    <a16:creationId xmlns:a16="http://schemas.microsoft.com/office/drawing/2014/main" id="{D1B31DE2-69A9-4404-BAB0-78AB0C6F5144}"/>
                  </a:ext>
                </a:extLst>
              </p:cNvPr>
              <p:cNvPicPr>
                <a:picLocks noChangeAspect="1"/>
              </p:cNvPicPr>
              <p:nvPr/>
            </p:nvPicPr>
            <p:blipFill rotWithShape="1">
              <a:blip r:embed="rId4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444668" y="6094521"/>
                <a:ext cx="195541" cy="199685"/>
              </a:xfrm>
              <a:prstGeom prst="rect">
                <a:avLst/>
              </a:prstGeom>
            </p:spPr>
          </p:pic>
          <p:pic>
            <p:nvPicPr>
              <p:cNvPr id="649" name="Picture 648">
                <a:extLst>
                  <a:ext uri="{FF2B5EF4-FFF2-40B4-BE49-F238E27FC236}">
                    <a16:creationId xmlns:a16="http://schemas.microsoft.com/office/drawing/2014/main" id="{EEABE33A-ADD1-49AC-8B69-DB17032D43C3}"/>
                  </a:ext>
                </a:extLst>
              </p:cNvPr>
              <p:cNvPicPr>
                <a:picLocks noChangeAspect="1"/>
              </p:cNvPicPr>
              <p:nvPr/>
            </p:nvPicPr>
            <p:blipFill rotWithShape="1">
              <a:blip r:embed="rId46">
                <a:extLst>
                  <a:ext uri="{28A0092B-C50C-407E-A947-70E740481C1C}">
                    <a14:useLocalDpi xmlns:a14="http://schemas.microsoft.com/office/drawing/2010/main" val="0"/>
                  </a:ext>
                </a:extLst>
              </a:blip>
              <a:srcRect l="13212" t="27676" r="12301" b="27919"/>
              <a:stretch/>
            </p:blipFill>
            <p:spPr>
              <a:xfrm>
                <a:off x="7723170" y="6103477"/>
                <a:ext cx="284593" cy="169658"/>
              </a:xfrm>
              <a:prstGeom prst="rect">
                <a:avLst/>
              </a:prstGeom>
            </p:spPr>
          </p:pic>
          <p:sp>
            <p:nvSpPr>
              <p:cNvPr id="650" name="Rectangle 649">
                <a:extLst>
                  <a:ext uri="{FF2B5EF4-FFF2-40B4-BE49-F238E27FC236}">
                    <a16:creationId xmlns:a16="http://schemas.microsoft.com/office/drawing/2014/main" id="{493E0BAD-2858-4141-86C4-71E667E8ADA8}"/>
                  </a:ext>
                </a:extLst>
              </p:cNvPr>
              <p:cNvSpPr/>
              <p:nvPr/>
            </p:nvSpPr>
            <p:spPr>
              <a:xfrm>
                <a:off x="7123610" y="5773918"/>
                <a:ext cx="1584568" cy="230799"/>
              </a:xfrm>
              <a:prstGeom prst="rect">
                <a:avLst/>
              </a:prstGeom>
              <a:solidFill>
                <a:srgbClr val="757575"/>
              </a:solidFill>
              <a:effectLst/>
            </p:spPr>
            <p:txBody>
              <a:bodyPr wrap="square" lIns="74597" tIns="46623" rIns="74597" bIns="46623" anchor="ctr" anchorCtr="0">
                <a:noAutofit/>
              </a:bodyPr>
              <a:lstStyle/>
              <a:p>
                <a:pPr defTabSz="932384">
                  <a:defRPr/>
                </a:pPr>
                <a:r>
                  <a:rPr lang="en-US" sz="918"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IaaS / PaaS / Apps / Code</a:t>
                </a:r>
              </a:p>
            </p:txBody>
          </p:sp>
          <p:sp>
            <p:nvSpPr>
              <p:cNvPr id="651" name="Freeform 6">
                <a:extLst>
                  <a:ext uri="{FF2B5EF4-FFF2-40B4-BE49-F238E27FC236}">
                    <a16:creationId xmlns:a16="http://schemas.microsoft.com/office/drawing/2014/main" id="{2C1C84B9-3607-4BBD-A772-A20336221F32}"/>
                  </a:ext>
                </a:extLst>
              </p:cNvPr>
              <p:cNvSpPr>
                <a:spLocks noEditPoints="1"/>
              </p:cNvSpPr>
              <p:nvPr/>
            </p:nvSpPr>
            <p:spPr bwMode="auto">
              <a:xfrm>
                <a:off x="8267615" y="6356237"/>
                <a:ext cx="136423" cy="134975"/>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17" tIns="149053" rIns="186317" bIns="149053" numCol="1" spcCol="0" rtlCol="0" fromWordArt="0" anchor="t" anchorCtr="0" forceAA="0" compatLnSpc="1">
                <a:prstTxWarp prst="textNoShape">
                  <a:avLst/>
                </a:prstTxWarp>
                <a:noAutofit/>
              </a:bodyPr>
              <a:lstStyle/>
              <a:p>
                <a:pPr defTabSz="931103"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pic>
            <p:nvPicPr>
              <p:cNvPr id="652" name="Picture 651">
                <a:extLst>
                  <a:ext uri="{FF2B5EF4-FFF2-40B4-BE49-F238E27FC236}">
                    <a16:creationId xmlns:a16="http://schemas.microsoft.com/office/drawing/2014/main" id="{404C9A95-E813-499D-A4AD-3440AC4315CD}"/>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617641" y="6380048"/>
                <a:ext cx="187518" cy="112108"/>
              </a:xfrm>
              <a:prstGeom prst="rect">
                <a:avLst/>
              </a:prstGeom>
            </p:spPr>
          </p:pic>
          <p:pic>
            <p:nvPicPr>
              <p:cNvPr id="653" name="Picture 652" descr="A picture containing building&#10;&#10;Description automatically generated">
                <a:extLst>
                  <a:ext uri="{FF2B5EF4-FFF2-40B4-BE49-F238E27FC236}">
                    <a16:creationId xmlns:a16="http://schemas.microsoft.com/office/drawing/2014/main" id="{68E69345-3F5A-450D-8B28-54B5637FD01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478028" y="6368742"/>
                <a:ext cx="123414" cy="123414"/>
              </a:xfrm>
              <a:prstGeom prst="rect">
                <a:avLst/>
              </a:prstGeom>
            </p:spPr>
          </p:pic>
          <p:pic>
            <p:nvPicPr>
              <p:cNvPr id="655" name="Picture 654">
                <a:extLst>
                  <a:ext uri="{FF2B5EF4-FFF2-40B4-BE49-F238E27FC236}">
                    <a16:creationId xmlns:a16="http://schemas.microsoft.com/office/drawing/2014/main" id="{1C8EE272-3FB6-42E1-82CE-4AA6779D33A5}"/>
                  </a:ext>
                </a:extLst>
              </p:cNvPr>
              <p:cNvPicPr>
                <a:picLocks noChangeAspect="1"/>
              </p:cNvPicPr>
              <p:nvPr/>
            </p:nvPicPr>
            <p:blipFill>
              <a:blip r:embed="rId4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25203" y="6347103"/>
                <a:ext cx="209997" cy="156588"/>
              </a:xfrm>
              <a:prstGeom prst="rect">
                <a:avLst/>
              </a:prstGeom>
            </p:spPr>
          </p:pic>
          <p:grpSp>
            <p:nvGrpSpPr>
              <p:cNvPr id="663" name="Graphic 33">
                <a:extLst>
                  <a:ext uri="{FF2B5EF4-FFF2-40B4-BE49-F238E27FC236}">
                    <a16:creationId xmlns:a16="http://schemas.microsoft.com/office/drawing/2014/main" id="{76047C8C-E572-4780-BF2D-7C703924A4D8}"/>
                  </a:ext>
                </a:extLst>
              </p:cNvPr>
              <p:cNvGrpSpPr/>
              <p:nvPr/>
            </p:nvGrpSpPr>
            <p:grpSpPr>
              <a:xfrm>
                <a:off x="7374996" y="6110075"/>
                <a:ext cx="161431" cy="135184"/>
                <a:chOff x="9214624" y="5352522"/>
                <a:chExt cx="755282" cy="599017"/>
              </a:xfrm>
            </p:grpSpPr>
            <p:sp>
              <p:nvSpPr>
                <p:cNvPr id="679" name="Freeform: Shape 678">
                  <a:extLst>
                    <a:ext uri="{FF2B5EF4-FFF2-40B4-BE49-F238E27FC236}">
                      <a16:creationId xmlns:a16="http://schemas.microsoft.com/office/drawing/2014/main" id="{E53D2FAC-5F26-4554-B79D-E4F06330FBBC}"/>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1"/>
                </a:solidFill>
                <a:ln w="25947" cap="flat">
                  <a:noFill/>
                  <a:prstDash val="solid"/>
                  <a:miter/>
                </a:ln>
              </p:spPr>
              <p:txBody>
                <a:bodyPr rot="0" spcFirstLastPara="0" vertOverflow="overflow" horzOverflow="overflow" vert="horz" wrap="square" lIns="91400" tIns="45700" rIns="91400" bIns="45700" numCol="1" spcCol="0" rtlCol="0" fromWordArt="0" anchor="ctr" anchorCtr="0" forceAA="0" compatLnSpc="1">
                  <a:prstTxWarp prst="textNoShape">
                    <a:avLst/>
                  </a:prstTxWarp>
                  <a:noAutofit/>
                </a:bodyPr>
                <a:lstStyle/>
                <a:p>
                  <a:pPr algn="ctr" defTabSz="932204">
                    <a:defRPr/>
                  </a:pPr>
                  <a:endParaRPr lang="en-US" sz="2448">
                    <a:solidFill>
                      <a:srgbClr val="282828"/>
                    </a:solidFill>
                    <a:latin typeface="Segoe UI"/>
                  </a:endParaRPr>
                </a:p>
              </p:txBody>
            </p:sp>
            <p:grpSp>
              <p:nvGrpSpPr>
                <p:cNvPr id="680" name="Graphic 33">
                  <a:extLst>
                    <a:ext uri="{FF2B5EF4-FFF2-40B4-BE49-F238E27FC236}">
                      <a16:creationId xmlns:a16="http://schemas.microsoft.com/office/drawing/2014/main" id="{465EC2F2-8E16-482F-9CB7-A716AD44D687}"/>
                    </a:ext>
                  </a:extLst>
                </p:cNvPr>
                <p:cNvGrpSpPr/>
                <p:nvPr/>
              </p:nvGrpSpPr>
              <p:grpSpPr>
                <a:xfrm>
                  <a:off x="9469857" y="5451490"/>
                  <a:ext cx="244816" cy="270860"/>
                  <a:chOff x="9469857" y="5451490"/>
                  <a:chExt cx="244816" cy="270860"/>
                </a:xfrm>
                <a:solidFill>
                  <a:srgbClr val="FFFFFF"/>
                </a:solidFill>
              </p:grpSpPr>
              <p:sp>
                <p:nvSpPr>
                  <p:cNvPr id="681" name="Freeform: Shape 680">
                    <a:extLst>
                      <a:ext uri="{FF2B5EF4-FFF2-40B4-BE49-F238E27FC236}">
                        <a16:creationId xmlns:a16="http://schemas.microsoft.com/office/drawing/2014/main" id="{D8EF9196-802E-43D1-87C6-47128653018D}"/>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91400" tIns="45700" rIns="91400" bIns="45700" numCol="1" spcCol="0" rtlCol="0" fromWordArt="0" anchor="ctr" anchorCtr="0" forceAA="0" compatLnSpc="1">
                    <a:prstTxWarp prst="textNoShape">
                      <a:avLst/>
                    </a:prstTxWarp>
                    <a:noAutofit/>
                  </a:bodyPr>
                  <a:lstStyle/>
                  <a:p>
                    <a:pPr algn="ctr" defTabSz="932204">
                      <a:defRPr/>
                    </a:pPr>
                    <a:endParaRPr lang="en-US" sz="2448">
                      <a:solidFill>
                        <a:srgbClr val="282828"/>
                      </a:solidFill>
                      <a:latin typeface="Segoe UI"/>
                    </a:endParaRPr>
                  </a:p>
                </p:txBody>
              </p:sp>
              <p:sp>
                <p:nvSpPr>
                  <p:cNvPr id="682" name="Freeform: Shape 681">
                    <a:extLst>
                      <a:ext uri="{FF2B5EF4-FFF2-40B4-BE49-F238E27FC236}">
                        <a16:creationId xmlns:a16="http://schemas.microsoft.com/office/drawing/2014/main" id="{13A5333D-1234-4257-8B75-1D8A78D11A8B}"/>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91400" tIns="45700" rIns="91400" bIns="45700" numCol="1" spcCol="0" rtlCol="0" fromWordArt="0" anchor="ctr" anchorCtr="0" forceAA="0" compatLnSpc="1">
                    <a:prstTxWarp prst="textNoShape">
                      <a:avLst/>
                    </a:prstTxWarp>
                    <a:noAutofit/>
                  </a:bodyPr>
                  <a:lstStyle/>
                  <a:p>
                    <a:pPr algn="ctr" defTabSz="932204">
                      <a:defRPr/>
                    </a:pPr>
                    <a:endParaRPr lang="en-US" sz="2448">
                      <a:solidFill>
                        <a:srgbClr val="282828"/>
                      </a:solidFill>
                      <a:latin typeface="Segoe UI"/>
                    </a:endParaRPr>
                  </a:p>
                </p:txBody>
              </p:sp>
              <p:sp>
                <p:nvSpPr>
                  <p:cNvPr id="687" name="Freeform: Shape 686">
                    <a:extLst>
                      <a:ext uri="{FF2B5EF4-FFF2-40B4-BE49-F238E27FC236}">
                        <a16:creationId xmlns:a16="http://schemas.microsoft.com/office/drawing/2014/main" id="{29ECDA35-43DC-4633-80B8-D4D8ED00AB3C}"/>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91400" tIns="45700" rIns="91400" bIns="45700" numCol="1" spcCol="0" rtlCol="0" fromWordArt="0" anchor="ctr" anchorCtr="0" forceAA="0" compatLnSpc="1">
                    <a:prstTxWarp prst="textNoShape">
                      <a:avLst/>
                    </a:prstTxWarp>
                    <a:noAutofit/>
                  </a:bodyPr>
                  <a:lstStyle/>
                  <a:p>
                    <a:pPr algn="ctr" defTabSz="932204">
                      <a:defRPr/>
                    </a:pPr>
                    <a:endParaRPr lang="en-US" sz="2448">
                      <a:solidFill>
                        <a:srgbClr val="282828"/>
                      </a:solidFill>
                      <a:latin typeface="Segoe UI"/>
                    </a:endParaRPr>
                  </a:p>
                </p:txBody>
              </p:sp>
            </p:grpSp>
          </p:grpSp>
          <p:pic>
            <p:nvPicPr>
              <p:cNvPr id="664" name="Picture 663">
                <a:extLst>
                  <a:ext uri="{FF2B5EF4-FFF2-40B4-BE49-F238E27FC236}">
                    <a16:creationId xmlns:a16="http://schemas.microsoft.com/office/drawing/2014/main" id="{1433914C-9F40-4CC5-9133-B72CD60684BE}"/>
                  </a:ext>
                </a:extLst>
              </p:cNvPr>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7174858" y="6103477"/>
                <a:ext cx="125135" cy="121489"/>
              </a:xfrm>
              <a:prstGeom prst="rect">
                <a:avLst/>
              </a:prstGeom>
            </p:spPr>
          </p:pic>
          <p:grpSp>
            <p:nvGrpSpPr>
              <p:cNvPr id="665" name="Group 664">
                <a:extLst>
                  <a:ext uri="{FF2B5EF4-FFF2-40B4-BE49-F238E27FC236}">
                    <a16:creationId xmlns:a16="http://schemas.microsoft.com/office/drawing/2014/main" id="{E2469EB4-3DA4-4D4B-A0BE-74E8EAF178F0}"/>
                  </a:ext>
                </a:extLst>
              </p:cNvPr>
              <p:cNvGrpSpPr/>
              <p:nvPr/>
            </p:nvGrpSpPr>
            <p:grpSpPr>
              <a:xfrm>
                <a:off x="7174871" y="6363716"/>
                <a:ext cx="174833" cy="158844"/>
                <a:chOff x="10854228" y="3989686"/>
                <a:chExt cx="379602" cy="382863"/>
              </a:xfrm>
            </p:grpSpPr>
            <p:sp>
              <p:nvSpPr>
                <p:cNvPr id="667" name="Rectangle 666">
                  <a:extLst>
                    <a:ext uri="{FF2B5EF4-FFF2-40B4-BE49-F238E27FC236}">
                      <a16:creationId xmlns:a16="http://schemas.microsoft.com/office/drawing/2014/main" id="{448BBAD3-E1C3-4409-86F7-34DC838D7A2C}"/>
                    </a:ext>
                  </a:extLst>
                </p:cNvPr>
                <p:cNvSpPr/>
                <p:nvPr/>
              </p:nvSpPr>
              <p:spPr bwMode="auto">
                <a:xfrm rot="19125560" flipH="1">
                  <a:off x="10978090"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3264" err="1">
                    <a:solidFill>
                      <a:srgbClr val="FFFFFF"/>
                    </a:solidFill>
                    <a:latin typeface="Segoe UI"/>
                  </a:endParaRPr>
                </a:p>
              </p:txBody>
            </p:sp>
            <p:sp>
              <p:nvSpPr>
                <p:cNvPr id="668" name="Rectangle 667">
                  <a:extLst>
                    <a:ext uri="{FF2B5EF4-FFF2-40B4-BE49-F238E27FC236}">
                      <a16:creationId xmlns:a16="http://schemas.microsoft.com/office/drawing/2014/main" id="{312D1E90-BB37-4FB2-A250-2D4849035746}"/>
                    </a:ext>
                  </a:extLst>
                </p:cNvPr>
                <p:cNvSpPr/>
                <p:nvPr/>
              </p:nvSpPr>
              <p:spPr bwMode="auto">
                <a:xfrm rot="2161206" flipH="1">
                  <a:off x="11091916"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3264" err="1">
                    <a:solidFill>
                      <a:srgbClr val="FFFFFF"/>
                    </a:solidFill>
                    <a:latin typeface="Segoe UI"/>
                  </a:endParaRPr>
                </a:p>
              </p:txBody>
            </p:sp>
            <p:sp>
              <p:nvSpPr>
                <p:cNvPr id="669" name="Rectangle 668">
                  <a:extLst>
                    <a:ext uri="{FF2B5EF4-FFF2-40B4-BE49-F238E27FC236}">
                      <a16:creationId xmlns:a16="http://schemas.microsoft.com/office/drawing/2014/main" id="{88E565A4-D95D-4D16-B460-F9D5A9DE8826}"/>
                    </a:ext>
                  </a:extLst>
                </p:cNvPr>
                <p:cNvSpPr/>
                <p:nvPr/>
              </p:nvSpPr>
              <p:spPr bwMode="auto">
                <a:xfrm rot="3931757" flipH="1">
                  <a:off x="10953277" y="4159000"/>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3264" err="1">
                    <a:solidFill>
                      <a:srgbClr val="FFFFFF"/>
                    </a:solidFill>
                    <a:latin typeface="Segoe UI"/>
                  </a:endParaRPr>
                </a:p>
              </p:txBody>
            </p:sp>
            <p:sp>
              <p:nvSpPr>
                <p:cNvPr id="670" name="Rectangle 669">
                  <a:extLst>
                    <a:ext uri="{FF2B5EF4-FFF2-40B4-BE49-F238E27FC236}">
                      <a16:creationId xmlns:a16="http://schemas.microsoft.com/office/drawing/2014/main" id="{131093E7-D688-41BD-B000-1F2A4D156A42}"/>
                    </a:ext>
                  </a:extLst>
                </p:cNvPr>
                <p:cNvSpPr/>
                <p:nvPr/>
              </p:nvSpPr>
              <p:spPr bwMode="auto">
                <a:xfrm rot="16538738" flipH="1">
                  <a:off x="11108130" y="4124703"/>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3264" err="1">
                    <a:solidFill>
                      <a:srgbClr val="FFFFFF"/>
                    </a:solidFill>
                    <a:latin typeface="Segoe UI"/>
                  </a:endParaRPr>
                </a:p>
              </p:txBody>
            </p:sp>
            <p:sp>
              <p:nvSpPr>
                <p:cNvPr id="671" name="Rectangle 670">
                  <a:extLst>
                    <a:ext uri="{FF2B5EF4-FFF2-40B4-BE49-F238E27FC236}">
                      <a16:creationId xmlns:a16="http://schemas.microsoft.com/office/drawing/2014/main" id="{52918AFC-5E74-4383-A4E9-258F208EBF0C}"/>
                    </a:ext>
                  </a:extLst>
                </p:cNvPr>
                <p:cNvSpPr/>
                <p:nvPr/>
              </p:nvSpPr>
              <p:spPr bwMode="auto">
                <a:xfrm rot="20658908" flipH="1">
                  <a:off x="11059269"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3264" err="1">
                    <a:solidFill>
                      <a:srgbClr val="FFFFFF"/>
                    </a:solidFill>
                    <a:latin typeface="Segoe UI"/>
                  </a:endParaRPr>
                </a:p>
              </p:txBody>
            </p:sp>
            <p:grpSp>
              <p:nvGrpSpPr>
                <p:cNvPr id="672" name="Group 671">
                  <a:extLst>
                    <a:ext uri="{FF2B5EF4-FFF2-40B4-BE49-F238E27FC236}">
                      <a16:creationId xmlns:a16="http://schemas.microsoft.com/office/drawing/2014/main" id="{0C8C16B4-05C4-4AA1-898D-6A3CD80503FF}"/>
                    </a:ext>
                  </a:extLst>
                </p:cNvPr>
                <p:cNvGrpSpPr/>
                <p:nvPr/>
              </p:nvGrpSpPr>
              <p:grpSpPr>
                <a:xfrm>
                  <a:off x="10854228" y="3989686"/>
                  <a:ext cx="379602" cy="382863"/>
                  <a:chOff x="10854228" y="3989686"/>
                  <a:chExt cx="379602" cy="382863"/>
                </a:xfrm>
              </p:grpSpPr>
              <p:sp>
                <p:nvSpPr>
                  <p:cNvPr id="673" name="Oval 672">
                    <a:extLst>
                      <a:ext uri="{FF2B5EF4-FFF2-40B4-BE49-F238E27FC236}">
                        <a16:creationId xmlns:a16="http://schemas.microsoft.com/office/drawing/2014/main" id="{7F20A692-273E-453C-B080-B3B79CCE5CB1}"/>
                      </a:ext>
                    </a:extLst>
                  </p:cNvPr>
                  <p:cNvSpPr/>
                  <p:nvPr/>
                </p:nvSpPr>
                <p:spPr bwMode="auto">
                  <a:xfrm>
                    <a:off x="10974270" y="4114134"/>
                    <a:ext cx="139622" cy="1396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3264" err="1">
                      <a:solidFill>
                        <a:srgbClr val="FFFFFF"/>
                      </a:solidFill>
                      <a:latin typeface="Segoe UI"/>
                    </a:endParaRPr>
                  </a:p>
                </p:txBody>
              </p:sp>
              <p:sp>
                <p:nvSpPr>
                  <p:cNvPr id="674" name="Oval 673">
                    <a:extLst>
                      <a:ext uri="{FF2B5EF4-FFF2-40B4-BE49-F238E27FC236}">
                        <a16:creationId xmlns:a16="http://schemas.microsoft.com/office/drawing/2014/main" id="{0F82D486-2D95-4420-9D81-DF9859BFA9DA}"/>
                      </a:ext>
                    </a:extLst>
                  </p:cNvPr>
                  <p:cNvSpPr/>
                  <p:nvPr/>
                </p:nvSpPr>
                <p:spPr bwMode="auto">
                  <a:xfrm>
                    <a:off x="11101607" y="3989686"/>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3264" err="1">
                      <a:solidFill>
                        <a:srgbClr val="FFFFFF"/>
                      </a:solidFill>
                      <a:latin typeface="Segoe UI"/>
                    </a:endParaRPr>
                  </a:p>
                </p:txBody>
              </p:sp>
              <p:sp>
                <p:nvSpPr>
                  <p:cNvPr id="675" name="Oval 674">
                    <a:extLst>
                      <a:ext uri="{FF2B5EF4-FFF2-40B4-BE49-F238E27FC236}">
                        <a16:creationId xmlns:a16="http://schemas.microsoft.com/office/drawing/2014/main" id="{4994E9BE-3188-4DBE-942F-63AA6FF936FD}"/>
                      </a:ext>
                    </a:extLst>
                  </p:cNvPr>
                  <p:cNvSpPr/>
                  <p:nvPr/>
                </p:nvSpPr>
                <p:spPr bwMode="auto">
                  <a:xfrm>
                    <a:off x="10902749" y="4016582"/>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3264" err="1">
                      <a:solidFill>
                        <a:srgbClr val="FFFFFF"/>
                      </a:solidFill>
                      <a:latin typeface="Segoe UI"/>
                    </a:endParaRPr>
                  </a:p>
                </p:txBody>
              </p:sp>
              <p:sp>
                <p:nvSpPr>
                  <p:cNvPr id="676" name="Oval 675">
                    <a:extLst>
                      <a:ext uri="{FF2B5EF4-FFF2-40B4-BE49-F238E27FC236}">
                        <a16:creationId xmlns:a16="http://schemas.microsoft.com/office/drawing/2014/main" id="{DDCA860E-F8EE-4152-8FA5-299D640B426C}"/>
                      </a:ext>
                    </a:extLst>
                  </p:cNvPr>
                  <p:cNvSpPr/>
                  <p:nvPr/>
                </p:nvSpPr>
                <p:spPr bwMode="auto">
                  <a:xfrm>
                    <a:off x="10854228" y="421113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3264" err="1">
                      <a:solidFill>
                        <a:srgbClr val="FFFFFF"/>
                      </a:solidFill>
                      <a:latin typeface="Segoe UI"/>
                    </a:endParaRPr>
                  </a:p>
                </p:txBody>
              </p:sp>
              <p:sp>
                <p:nvSpPr>
                  <p:cNvPr id="677" name="Oval 676">
                    <a:extLst>
                      <a:ext uri="{FF2B5EF4-FFF2-40B4-BE49-F238E27FC236}">
                        <a16:creationId xmlns:a16="http://schemas.microsoft.com/office/drawing/2014/main" id="{A69C7798-C96C-4891-A446-B67629AC8106}"/>
                      </a:ext>
                    </a:extLst>
                  </p:cNvPr>
                  <p:cNvSpPr/>
                  <p:nvPr/>
                </p:nvSpPr>
                <p:spPr bwMode="auto">
                  <a:xfrm>
                    <a:off x="11148586" y="416116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3264" err="1">
                      <a:solidFill>
                        <a:srgbClr val="FFFFFF"/>
                      </a:solidFill>
                      <a:latin typeface="Segoe UI"/>
                    </a:endParaRPr>
                  </a:p>
                </p:txBody>
              </p:sp>
              <p:sp>
                <p:nvSpPr>
                  <p:cNvPr id="678" name="Oval 677">
                    <a:extLst>
                      <a:ext uri="{FF2B5EF4-FFF2-40B4-BE49-F238E27FC236}">
                        <a16:creationId xmlns:a16="http://schemas.microsoft.com/office/drawing/2014/main" id="{5B5A63BB-5D9E-4CCB-81C4-50A21BC7B354}"/>
                      </a:ext>
                    </a:extLst>
                  </p:cNvPr>
                  <p:cNvSpPr/>
                  <p:nvPr/>
                </p:nvSpPr>
                <p:spPr bwMode="auto">
                  <a:xfrm>
                    <a:off x="11051501" y="4287305"/>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3264" err="1">
                      <a:solidFill>
                        <a:srgbClr val="FFFFFF"/>
                      </a:solidFill>
                      <a:latin typeface="Segoe UI"/>
                    </a:endParaRPr>
                  </a:p>
                </p:txBody>
              </p:sp>
            </p:grpSp>
          </p:grpSp>
          <p:pic>
            <p:nvPicPr>
              <p:cNvPr id="666" name="Graphic 665">
                <a:extLst>
                  <a:ext uri="{FF2B5EF4-FFF2-40B4-BE49-F238E27FC236}">
                    <a16:creationId xmlns:a16="http://schemas.microsoft.com/office/drawing/2014/main" id="{7BEF03B1-CBF3-4981-AC21-93F3C1D31678}"/>
                  </a:ext>
                </a:extLst>
              </p:cNvPr>
              <p:cNvPicPr>
                <a:picLocks noChangeAspect="1"/>
              </p:cNvPicPr>
              <p:nvPr/>
            </p:nvPicPr>
            <p:blipFill>
              <a:blip r:embed="rId51">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7399444" y="6363716"/>
                <a:ext cx="150161" cy="150159"/>
              </a:xfrm>
              <a:prstGeom prst="rect">
                <a:avLst/>
              </a:prstGeom>
            </p:spPr>
          </p:pic>
          <p:pic>
            <p:nvPicPr>
              <p:cNvPr id="8194" name="Picture 2" descr="See the source image">
                <a:extLst>
                  <a:ext uri="{FF2B5EF4-FFF2-40B4-BE49-F238E27FC236}">
                    <a16:creationId xmlns:a16="http://schemas.microsoft.com/office/drawing/2014/main" id="{4C511116-133E-4172-A59B-A6646317D920}"/>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825098" y="6336939"/>
                <a:ext cx="202688" cy="1875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07AE75ED-2C6F-46F2-9F29-531AC1420693}"/>
                </a:ext>
              </a:extLst>
            </p:cNvPr>
            <p:cNvGrpSpPr/>
            <p:nvPr/>
          </p:nvGrpSpPr>
          <p:grpSpPr>
            <a:xfrm>
              <a:off x="8786606" y="5773918"/>
              <a:ext cx="677978" cy="822843"/>
              <a:chOff x="8786606" y="5773918"/>
              <a:chExt cx="677978" cy="822843"/>
            </a:xfrm>
          </p:grpSpPr>
          <p:sp>
            <p:nvSpPr>
              <p:cNvPr id="726" name="Rectangle 725">
                <a:extLst>
                  <a:ext uri="{FF2B5EF4-FFF2-40B4-BE49-F238E27FC236}">
                    <a16:creationId xmlns:a16="http://schemas.microsoft.com/office/drawing/2014/main" id="{9A5017EC-BB57-420E-8429-7B2B2AFD79ED}"/>
                  </a:ext>
                </a:extLst>
              </p:cNvPr>
              <p:cNvSpPr/>
              <p:nvPr/>
            </p:nvSpPr>
            <p:spPr>
              <a:xfrm>
                <a:off x="8791619" y="5773918"/>
                <a:ext cx="672965" cy="822843"/>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cs typeface="Segoe UI" pitchFamily="34" charset="0"/>
                </a:endParaRPr>
              </a:p>
            </p:txBody>
          </p:sp>
          <p:grpSp>
            <p:nvGrpSpPr>
              <p:cNvPr id="727" name="Group 726">
                <a:extLst>
                  <a:ext uri="{FF2B5EF4-FFF2-40B4-BE49-F238E27FC236}">
                    <a16:creationId xmlns:a16="http://schemas.microsoft.com/office/drawing/2014/main" id="{A6A9F232-30C3-4F2B-90F8-3392EBC232A1}"/>
                  </a:ext>
                </a:extLst>
              </p:cNvPr>
              <p:cNvGrpSpPr/>
              <p:nvPr/>
            </p:nvGrpSpPr>
            <p:grpSpPr>
              <a:xfrm>
                <a:off x="9218385" y="6096204"/>
                <a:ext cx="154324" cy="179979"/>
                <a:chOff x="9444077" y="2885171"/>
                <a:chExt cx="107950" cy="134965"/>
              </a:xfrm>
              <a:solidFill>
                <a:schemeClr val="tx1"/>
              </a:solidFill>
            </p:grpSpPr>
            <p:sp>
              <p:nvSpPr>
                <p:cNvPr id="743" name="Freeform 26">
                  <a:extLst>
                    <a:ext uri="{FF2B5EF4-FFF2-40B4-BE49-F238E27FC236}">
                      <a16:creationId xmlns:a16="http://schemas.microsoft.com/office/drawing/2014/main" id="{C318681C-CB26-419C-9019-56D980DACC0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00">
                    <a:solidFill>
                      <a:srgbClr val="505050"/>
                    </a:solidFill>
                    <a:latin typeface="Segoe UI"/>
                  </a:endParaRPr>
                </a:p>
              </p:txBody>
            </p:sp>
            <p:sp>
              <p:nvSpPr>
                <p:cNvPr id="744" name="Freeform 27">
                  <a:extLst>
                    <a:ext uri="{FF2B5EF4-FFF2-40B4-BE49-F238E27FC236}">
                      <a16:creationId xmlns:a16="http://schemas.microsoft.com/office/drawing/2014/main" id="{95C8FD37-D8B9-454A-829C-35B4E34E1A73}"/>
                    </a:ext>
                  </a:extLst>
                </p:cNvPr>
                <p:cNvSpPr>
                  <a:spLocks/>
                </p:cNvSpPr>
                <p:nvPr/>
              </p:nvSpPr>
              <p:spPr bwMode="auto">
                <a:xfrm>
                  <a:off x="9444077" y="2916947"/>
                  <a:ext cx="107950" cy="103189"/>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00">
                    <a:solidFill>
                      <a:srgbClr val="505050"/>
                    </a:solidFill>
                    <a:latin typeface="Segoe UI"/>
                  </a:endParaRPr>
                </a:p>
              </p:txBody>
            </p:sp>
          </p:grpSp>
          <p:grpSp>
            <p:nvGrpSpPr>
              <p:cNvPr id="728" name="Group 30">
                <a:extLst>
                  <a:ext uri="{FF2B5EF4-FFF2-40B4-BE49-F238E27FC236}">
                    <a16:creationId xmlns:a16="http://schemas.microsoft.com/office/drawing/2014/main" id="{80EA9F8A-101B-4576-905F-6A44EB1D2476}"/>
                  </a:ext>
                </a:extLst>
              </p:cNvPr>
              <p:cNvGrpSpPr>
                <a:grpSpLocks noChangeAspect="1"/>
              </p:cNvGrpSpPr>
              <p:nvPr/>
            </p:nvGrpSpPr>
            <p:grpSpPr bwMode="auto">
              <a:xfrm>
                <a:off x="9051025" y="6353582"/>
                <a:ext cx="173294" cy="179375"/>
                <a:chOff x="5049" y="1841"/>
                <a:chExt cx="57" cy="59"/>
              </a:xfrm>
              <a:solidFill>
                <a:srgbClr val="00B050"/>
              </a:solidFill>
            </p:grpSpPr>
            <p:sp>
              <p:nvSpPr>
                <p:cNvPr id="735" name="Freeform 31">
                  <a:extLst>
                    <a:ext uri="{FF2B5EF4-FFF2-40B4-BE49-F238E27FC236}">
                      <a16:creationId xmlns:a16="http://schemas.microsoft.com/office/drawing/2014/main" id="{26D19705-5168-4679-87E8-EB7500114C7E}"/>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00">
                    <a:solidFill>
                      <a:srgbClr val="505050"/>
                    </a:solidFill>
                    <a:latin typeface="Segoe UI"/>
                  </a:endParaRPr>
                </a:p>
              </p:txBody>
            </p:sp>
            <p:sp>
              <p:nvSpPr>
                <p:cNvPr id="736" name="Freeform 32">
                  <a:extLst>
                    <a:ext uri="{FF2B5EF4-FFF2-40B4-BE49-F238E27FC236}">
                      <a16:creationId xmlns:a16="http://schemas.microsoft.com/office/drawing/2014/main" id="{551A644F-3B38-4151-8348-C8CC166D47AE}"/>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00">
                    <a:solidFill>
                      <a:srgbClr val="505050"/>
                    </a:solidFill>
                    <a:latin typeface="Segoe UI"/>
                  </a:endParaRPr>
                </a:p>
              </p:txBody>
            </p:sp>
            <p:sp>
              <p:nvSpPr>
                <p:cNvPr id="737" name="Freeform 33">
                  <a:extLst>
                    <a:ext uri="{FF2B5EF4-FFF2-40B4-BE49-F238E27FC236}">
                      <a16:creationId xmlns:a16="http://schemas.microsoft.com/office/drawing/2014/main" id="{028383AF-78BD-47DB-AC21-6FB8D02A09D7}"/>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00">
                    <a:solidFill>
                      <a:srgbClr val="505050"/>
                    </a:solidFill>
                    <a:latin typeface="Segoe UI"/>
                  </a:endParaRPr>
                </a:p>
              </p:txBody>
            </p:sp>
            <p:sp>
              <p:nvSpPr>
                <p:cNvPr id="738" name="Freeform 34">
                  <a:extLst>
                    <a:ext uri="{FF2B5EF4-FFF2-40B4-BE49-F238E27FC236}">
                      <a16:creationId xmlns:a16="http://schemas.microsoft.com/office/drawing/2014/main" id="{3CA780F9-915D-4CAF-A51E-B4C5DC05DE5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00">
                    <a:solidFill>
                      <a:srgbClr val="505050"/>
                    </a:solidFill>
                    <a:latin typeface="Segoe UI"/>
                  </a:endParaRPr>
                </a:p>
              </p:txBody>
            </p:sp>
            <p:sp>
              <p:nvSpPr>
                <p:cNvPr id="739" name="Freeform 35">
                  <a:extLst>
                    <a:ext uri="{FF2B5EF4-FFF2-40B4-BE49-F238E27FC236}">
                      <a16:creationId xmlns:a16="http://schemas.microsoft.com/office/drawing/2014/main" id="{19BBE27F-28D9-4C51-B218-3D532594F835}"/>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00">
                    <a:solidFill>
                      <a:srgbClr val="505050"/>
                    </a:solidFill>
                    <a:latin typeface="Segoe UI"/>
                  </a:endParaRPr>
                </a:p>
              </p:txBody>
            </p:sp>
            <p:sp>
              <p:nvSpPr>
                <p:cNvPr id="740" name="Freeform 36">
                  <a:extLst>
                    <a:ext uri="{FF2B5EF4-FFF2-40B4-BE49-F238E27FC236}">
                      <a16:creationId xmlns:a16="http://schemas.microsoft.com/office/drawing/2014/main" id="{B0873C03-74BD-4C28-A88D-3B4B1CFA60E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00">
                    <a:solidFill>
                      <a:srgbClr val="505050"/>
                    </a:solidFill>
                    <a:latin typeface="Segoe UI"/>
                  </a:endParaRPr>
                </a:p>
              </p:txBody>
            </p:sp>
            <p:sp>
              <p:nvSpPr>
                <p:cNvPr id="741" name="Freeform 37">
                  <a:extLst>
                    <a:ext uri="{FF2B5EF4-FFF2-40B4-BE49-F238E27FC236}">
                      <a16:creationId xmlns:a16="http://schemas.microsoft.com/office/drawing/2014/main" id="{34AF20A7-996E-4F72-AF30-4D9F2056B5F4}"/>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00">
                    <a:solidFill>
                      <a:srgbClr val="505050"/>
                    </a:solidFill>
                    <a:latin typeface="Segoe UI"/>
                  </a:endParaRPr>
                </a:p>
              </p:txBody>
            </p:sp>
            <p:sp>
              <p:nvSpPr>
                <p:cNvPr id="742" name="Freeform 38">
                  <a:extLst>
                    <a:ext uri="{FF2B5EF4-FFF2-40B4-BE49-F238E27FC236}">
                      <a16:creationId xmlns:a16="http://schemas.microsoft.com/office/drawing/2014/main" id="{CDDBA934-E5F5-46C4-91B6-F4618A28638E}"/>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00">
                    <a:solidFill>
                      <a:srgbClr val="505050"/>
                    </a:solidFill>
                    <a:latin typeface="Segoe UI"/>
                  </a:endParaRPr>
                </a:p>
              </p:txBody>
            </p:sp>
          </p:grpSp>
          <p:sp>
            <p:nvSpPr>
              <p:cNvPr id="729" name="Rectangle 728">
                <a:extLst>
                  <a:ext uri="{FF2B5EF4-FFF2-40B4-BE49-F238E27FC236}">
                    <a16:creationId xmlns:a16="http://schemas.microsoft.com/office/drawing/2014/main" id="{07285AE4-89D7-472B-B473-F5610D1FA046}"/>
                  </a:ext>
                </a:extLst>
              </p:cNvPr>
              <p:cNvSpPr/>
              <p:nvPr/>
            </p:nvSpPr>
            <p:spPr>
              <a:xfrm>
                <a:off x="8786606" y="5773918"/>
                <a:ext cx="677977" cy="230799"/>
              </a:xfrm>
              <a:prstGeom prst="rect">
                <a:avLst/>
              </a:prstGeom>
              <a:solidFill>
                <a:srgbClr val="757575"/>
              </a:solidFill>
              <a:effectLst/>
            </p:spPr>
            <p:txBody>
              <a:bodyPr wrap="square" lIns="74597" tIns="46623" rIns="74597" bIns="46623" anchor="ctr" anchorCtr="0">
                <a:noAutofit/>
              </a:bodyPr>
              <a:lstStyle/>
              <a:p>
                <a:pPr defTabSz="932384">
                  <a:defRPr/>
                </a:pPr>
                <a:r>
                  <a:rPr lang="en-US" sz="918"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Devices</a:t>
                </a:r>
              </a:p>
            </p:txBody>
          </p:sp>
          <p:pic>
            <p:nvPicPr>
              <p:cNvPr id="730" name="Picture 729" descr="A picture containing building&#10;&#10;Description automatically generated">
                <a:extLst>
                  <a:ext uri="{FF2B5EF4-FFF2-40B4-BE49-F238E27FC236}">
                    <a16:creationId xmlns:a16="http://schemas.microsoft.com/office/drawing/2014/main" id="{3D2FB198-F041-4E04-A380-9F8F7CC9FDE3}"/>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864004" y="6124254"/>
                <a:ext cx="154593" cy="154593"/>
              </a:xfrm>
              <a:prstGeom prst="rect">
                <a:avLst/>
              </a:prstGeom>
            </p:spPr>
          </p:pic>
        </p:grpSp>
        <p:grpSp>
          <p:nvGrpSpPr>
            <p:cNvPr id="696" name="Group 695">
              <a:extLst>
                <a:ext uri="{FF2B5EF4-FFF2-40B4-BE49-F238E27FC236}">
                  <a16:creationId xmlns:a16="http://schemas.microsoft.com/office/drawing/2014/main" id="{667440BD-5C76-4B40-957C-AA7CFFA802C2}"/>
                </a:ext>
              </a:extLst>
            </p:cNvPr>
            <p:cNvGrpSpPr/>
            <p:nvPr/>
          </p:nvGrpSpPr>
          <p:grpSpPr>
            <a:xfrm>
              <a:off x="9512732" y="5773918"/>
              <a:ext cx="751318" cy="822843"/>
              <a:chOff x="6087365" y="5560875"/>
              <a:chExt cx="751424" cy="822960"/>
            </a:xfrm>
          </p:grpSpPr>
          <p:grpSp>
            <p:nvGrpSpPr>
              <p:cNvPr id="697" name="Group 696">
                <a:extLst>
                  <a:ext uri="{FF2B5EF4-FFF2-40B4-BE49-F238E27FC236}">
                    <a16:creationId xmlns:a16="http://schemas.microsoft.com/office/drawing/2014/main" id="{E5DC68B2-9AD1-43B7-8AF9-8BF35BF00417}"/>
                  </a:ext>
                </a:extLst>
              </p:cNvPr>
              <p:cNvGrpSpPr/>
              <p:nvPr/>
            </p:nvGrpSpPr>
            <p:grpSpPr>
              <a:xfrm>
                <a:off x="6087365" y="5560875"/>
                <a:ext cx="751424" cy="822960"/>
                <a:chOff x="4463880" y="5659520"/>
                <a:chExt cx="751424" cy="822960"/>
              </a:xfrm>
            </p:grpSpPr>
            <p:sp>
              <p:nvSpPr>
                <p:cNvPr id="705" name="Rectangle 704">
                  <a:extLst>
                    <a:ext uri="{FF2B5EF4-FFF2-40B4-BE49-F238E27FC236}">
                      <a16:creationId xmlns:a16="http://schemas.microsoft.com/office/drawing/2014/main" id="{A42641B1-2812-42C1-9AAE-80DC93329AA9}"/>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cs typeface="Segoe UI" pitchFamily="34" charset="0"/>
                  </a:endParaRPr>
                </a:p>
              </p:txBody>
            </p:sp>
            <p:sp>
              <p:nvSpPr>
                <p:cNvPr id="706" name="Rectangle 705">
                  <a:extLst>
                    <a:ext uri="{FF2B5EF4-FFF2-40B4-BE49-F238E27FC236}">
                      <a16:creationId xmlns:a16="http://schemas.microsoft.com/office/drawing/2014/main" id="{31EE5F2E-EC23-4B6F-91D2-34D59548BC5E}"/>
                    </a:ext>
                  </a:extLst>
                </p:cNvPr>
                <p:cNvSpPr/>
                <p:nvPr/>
              </p:nvSpPr>
              <p:spPr>
                <a:xfrm>
                  <a:off x="4464411" y="5659520"/>
                  <a:ext cx="750893" cy="230832"/>
                </a:xfrm>
                <a:prstGeom prst="rect">
                  <a:avLst/>
                </a:prstGeom>
                <a:solidFill>
                  <a:srgbClr val="757575"/>
                </a:solidFill>
                <a:effectLst/>
              </p:spPr>
              <p:txBody>
                <a:bodyPr wrap="square" lIns="74597" tIns="46623" rIns="74597" bIns="46623" anchor="ctr" anchorCtr="0">
                  <a:noAutofit/>
                </a:bodyPr>
                <a:lstStyle/>
                <a:p>
                  <a:pPr defTabSz="932384">
                    <a:defRPr/>
                  </a:pPr>
                  <a:r>
                    <a:rPr lang="en-US" sz="918"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OT &amp; IoT</a:t>
                  </a:r>
                </a:p>
              </p:txBody>
            </p:sp>
          </p:grpSp>
          <p:pic>
            <p:nvPicPr>
              <p:cNvPr id="698" name="Graphic 697">
                <a:extLst>
                  <a:ext uri="{FF2B5EF4-FFF2-40B4-BE49-F238E27FC236}">
                    <a16:creationId xmlns:a16="http://schemas.microsoft.com/office/drawing/2014/main" id="{2CD556B7-9FF2-4087-8DEC-A8CF94E9EBD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6138556" y="5973426"/>
                <a:ext cx="377477" cy="87161"/>
              </a:xfrm>
              <a:prstGeom prst="rect">
                <a:avLst/>
              </a:prstGeom>
            </p:spPr>
          </p:pic>
          <p:pic>
            <p:nvPicPr>
              <p:cNvPr id="699" name="Picture 698" descr="A screen shot of a building&#10;&#10;Description automatically generated">
                <a:extLst>
                  <a:ext uri="{FF2B5EF4-FFF2-40B4-BE49-F238E27FC236}">
                    <a16:creationId xmlns:a16="http://schemas.microsoft.com/office/drawing/2014/main" id="{863A6BD7-FE85-433B-A23B-CF520BAA9250}"/>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6144491" y="5856235"/>
                <a:ext cx="164240" cy="65354"/>
              </a:xfrm>
              <a:prstGeom prst="rect">
                <a:avLst/>
              </a:prstGeom>
            </p:spPr>
          </p:pic>
          <p:pic>
            <p:nvPicPr>
              <p:cNvPr id="700" name="Picture 699" descr="Logo&#10;&#10;Description automatically generated">
                <a:extLst>
                  <a:ext uri="{FF2B5EF4-FFF2-40B4-BE49-F238E27FC236}">
                    <a16:creationId xmlns:a16="http://schemas.microsoft.com/office/drawing/2014/main" id="{C34468AA-68F5-4FDF-AFB5-5CD1A958C7C1}"/>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6153084" y="6196516"/>
                <a:ext cx="336484" cy="134645"/>
              </a:xfrm>
              <a:prstGeom prst="rect">
                <a:avLst/>
              </a:prstGeom>
            </p:spPr>
          </p:pic>
          <p:pic>
            <p:nvPicPr>
              <p:cNvPr id="701" name="Picture 700" descr="Text&#10;&#10;Description automatically generated">
                <a:extLst>
                  <a:ext uri="{FF2B5EF4-FFF2-40B4-BE49-F238E27FC236}">
                    <a16:creationId xmlns:a16="http://schemas.microsoft.com/office/drawing/2014/main" id="{1BB52095-90BF-4630-B225-2CDF2B6343E0}"/>
                  </a:ext>
                </a:extLst>
              </p:cNvPr>
              <p:cNvPicPr>
                <a:picLocks noChangeAspect="1"/>
              </p:cNvPicPr>
              <p:nvPr/>
            </p:nvPicPr>
            <p:blipFill>
              <a:blip r:embed="rId5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664" y="5963741"/>
                <a:ext cx="312634" cy="107171"/>
              </a:xfrm>
              <a:prstGeom prst="rect">
                <a:avLst/>
              </a:prstGeom>
            </p:spPr>
          </p:pic>
          <p:pic>
            <p:nvPicPr>
              <p:cNvPr id="702" name="Picture 701" descr="A picture containing logo&#10;&#10;Description automatically generated">
                <a:extLst>
                  <a:ext uri="{FF2B5EF4-FFF2-40B4-BE49-F238E27FC236}">
                    <a16:creationId xmlns:a16="http://schemas.microsoft.com/office/drawing/2014/main" id="{58914FC6-A9F4-464E-9410-D38EE702D95D}"/>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6113163" y="6092396"/>
                <a:ext cx="293497" cy="97832"/>
              </a:xfrm>
              <a:prstGeom prst="rect">
                <a:avLst/>
              </a:prstGeom>
            </p:spPr>
          </p:pic>
          <p:pic>
            <p:nvPicPr>
              <p:cNvPr id="703" name="Picture 702" descr="A picture containing drawing&#10;&#10;Description automatically generated">
                <a:extLst>
                  <a:ext uri="{FF2B5EF4-FFF2-40B4-BE49-F238E27FC236}">
                    <a16:creationId xmlns:a16="http://schemas.microsoft.com/office/drawing/2014/main" id="{70A0ABAB-E875-4453-9B28-96D01A0D886C}"/>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6362753" y="5864222"/>
                <a:ext cx="393584" cy="69569"/>
              </a:xfrm>
              <a:prstGeom prst="rect">
                <a:avLst/>
              </a:prstGeom>
            </p:spPr>
          </p:pic>
          <p:pic>
            <p:nvPicPr>
              <p:cNvPr id="704" name="Picture 703" descr="A picture containing shape&#10;&#10;Description automatically generated">
                <a:extLst>
                  <a:ext uri="{FF2B5EF4-FFF2-40B4-BE49-F238E27FC236}">
                    <a16:creationId xmlns:a16="http://schemas.microsoft.com/office/drawing/2014/main" id="{B03E0AA6-0AF8-4186-ADC3-8895CFCA9D4B}"/>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6421280" y="6103832"/>
                <a:ext cx="398705" cy="70366"/>
              </a:xfrm>
              <a:prstGeom prst="rect">
                <a:avLst/>
              </a:prstGeom>
            </p:spPr>
          </p:pic>
        </p:grpSp>
        <p:grpSp>
          <p:nvGrpSpPr>
            <p:cNvPr id="17" name="Group 16">
              <a:extLst>
                <a:ext uri="{FF2B5EF4-FFF2-40B4-BE49-F238E27FC236}">
                  <a16:creationId xmlns:a16="http://schemas.microsoft.com/office/drawing/2014/main" id="{79B5D814-DAB4-4ED3-B06F-CE8E681A8862}"/>
                </a:ext>
              </a:extLst>
            </p:cNvPr>
            <p:cNvGrpSpPr/>
            <p:nvPr/>
          </p:nvGrpSpPr>
          <p:grpSpPr>
            <a:xfrm>
              <a:off x="10312197" y="5774134"/>
              <a:ext cx="1494502" cy="822843"/>
              <a:chOff x="579321" y="5786246"/>
              <a:chExt cx="1494502" cy="822843"/>
            </a:xfrm>
          </p:grpSpPr>
          <p:sp>
            <p:nvSpPr>
              <p:cNvPr id="804" name="Rectangle 803">
                <a:extLst>
                  <a:ext uri="{FF2B5EF4-FFF2-40B4-BE49-F238E27FC236}">
                    <a16:creationId xmlns:a16="http://schemas.microsoft.com/office/drawing/2014/main" id="{A6502F25-1531-4851-A206-7F4E7B6BF020}"/>
                  </a:ext>
                </a:extLst>
              </p:cNvPr>
              <p:cNvSpPr/>
              <p:nvPr/>
            </p:nvSpPr>
            <p:spPr>
              <a:xfrm>
                <a:off x="579322" y="5786246"/>
                <a:ext cx="1493430" cy="822843"/>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cs typeface="Segoe UI" pitchFamily="34" charset="0"/>
                </a:endParaRPr>
              </a:p>
            </p:txBody>
          </p:sp>
          <p:sp>
            <p:nvSpPr>
              <p:cNvPr id="811" name="Rectangle 810">
                <a:extLst>
                  <a:ext uri="{FF2B5EF4-FFF2-40B4-BE49-F238E27FC236}">
                    <a16:creationId xmlns:a16="http://schemas.microsoft.com/office/drawing/2014/main" id="{DCF245B2-EC6C-4055-BC9E-BEB1C5C10ED1}"/>
                  </a:ext>
                </a:extLst>
              </p:cNvPr>
              <p:cNvSpPr/>
              <p:nvPr/>
            </p:nvSpPr>
            <p:spPr>
              <a:xfrm>
                <a:off x="579321" y="5786246"/>
                <a:ext cx="1494502" cy="230799"/>
              </a:xfrm>
              <a:prstGeom prst="rect">
                <a:avLst/>
              </a:prstGeom>
              <a:solidFill>
                <a:srgbClr val="757575"/>
              </a:solidFill>
              <a:effectLst/>
            </p:spPr>
            <p:txBody>
              <a:bodyPr wrap="square" lIns="74597" tIns="46623" rIns="74597" bIns="46623" anchor="ctr" anchorCtr="0">
                <a:noAutofit/>
              </a:bodyPr>
              <a:lstStyle/>
              <a:p>
                <a:pPr defTabSz="932384">
                  <a:defRPr/>
                </a:pPr>
                <a:r>
                  <a:rPr lang="en-US" sz="918"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Physical Assets</a:t>
                </a:r>
              </a:p>
            </p:txBody>
          </p:sp>
          <p:pic>
            <p:nvPicPr>
              <p:cNvPr id="48" name="Picture 47">
                <a:extLst>
                  <a:ext uri="{FF2B5EF4-FFF2-40B4-BE49-F238E27FC236}">
                    <a16:creationId xmlns:a16="http://schemas.microsoft.com/office/drawing/2014/main" id="{8367B3D9-0B75-4688-B61B-E2DA64ED6110}"/>
                  </a:ext>
                </a:extLst>
              </p:cNvPr>
              <p:cNvPicPr>
                <a:picLocks noChangeAspect="1"/>
              </p:cNvPicPr>
              <p:nvPr/>
            </p:nvPicPr>
            <p:blipFill>
              <a:blip r:embed="rId62"/>
              <a:stretch>
                <a:fillRect/>
              </a:stretch>
            </p:blipFill>
            <p:spPr>
              <a:xfrm>
                <a:off x="620787" y="6097436"/>
                <a:ext cx="225611" cy="365372"/>
              </a:xfrm>
              <a:prstGeom prst="rect">
                <a:avLst/>
              </a:prstGeom>
            </p:spPr>
          </p:pic>
          <p:pic>
            <p:nvPicPr>
              <p:cNvPr id="9218" name="Picture 2" descr="See the source image">
                <a:extLst>
                  <a:ext uri="{FF2B5EF4-FFF2-40B4-BE49-F238E27FC236}">
                    <a16:creationId xmlns:a16="http://schemas.microsoft.com/office/drawing/2014/main" id="{38EA4200-7C76-48BC-AE10-166C835D65C6}"/>
                  </a:ext>
                </a:extLst>
              </p:cNvPr>
              <p:cNvPicPr>
                <a:picLocks noChangeAspect="1" noChangeArrowheads="1"/>
              </p:cNvPicPr>
              <p:nvPr/>
            </p:nvPicPr>
            <p:blipFill rotWithShape="1">
              <a:blip r:embed="rId63">
                <a:extLst>
                  <a:ext uri="{28A0092B-C50C-407E-A947-70E740481C1C}">
                    <a14:useLocalDpi xmlns:a14="http://schemas.microsoft.com/office/drawing/2010/main" val="0"/>
                  </a:ext>
                </a:extLst>
              </a:blip>
              <a:srcRect t="6850" b="11293"/>
              <a:stretch/>
            </p:blipFill>
            <p:spPr bwMode="auto">
              <a:xfrm>
                <a:off x="924224" y="6213663"/>
                <a:ext cx="557737" cy="36553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F5ADA3C5-1A46-43C4-BCE0-3BE951A002AF}"/>
                  </a:ext>
                </a:extLst>
              </p:cNvPr>
              <p:cNvPicPr>
                <a:picLocks noChangeAspect="1"/>
              </p:cNvPicPr>
              <p:nvPr/>
            </p:nvPicPr>
            <p:blipFill>
              <a:blip r:embed="rId64"/>
              <a:stretch>
                <a:fillRect/>
              </a:stretch>
            </p:blipFill>
            <p:spPr>
              <a:xfrm>
                <a:off x="1331475" y="6061110"/>
                <a:ext cx="726770" cy="404664"/>
              </a:xfrm>
              <a:prstGeom prst="rect">
                <a:avLst/>
              </a:prstGeom>
            </p:spPr>
          </p:pic>
          <p:pic>
            <p:nvPicPr>
              <p:cNvPr id="36" name="Picture 35">
                <a:extLst>
                  <a:ext uri="{FF2B5EF4-FFF2-40B4-BE49-F238E27FC236}">
                    <a16:creationId xmlns:a16="http://schemas.microsoft.com/office/drawing/2014/main" id="{2E806950-88A5-4F32-A4A7-6D9E18461E8D}"/>
                  </a:ext>
                </a:extLst>
              </p:cNvPr>
              <p:cNvPicPr>
                <a:picLocks noChangeAspect="1"/>
              </p:cNvPicPr>
              <p:nvPr/>
            </p:nvPicPr>
            <p:blipFill>
              <a:blip r:embed="rId65"/>
              <a:stretch>
                <a:fillRect/>
              </a:stretch>
            </p:blipFill>
            <p:spPr>
              <a:xfrm>
                <a:off x="919004" y="6046126"/>
                <a:ext cx="319028" cy="193196"/>
              </a:xfrm>
              <a:prstGeom prst="rect">
                <a:avLst/>
              </a:prstGeom>
            </p:spPr>
          </p:pic>
        </p:grpSp>
      </p:grpSp>
      <p:sp>
        <p:nvSpPr>
          <p:cNvPr id="858" name="Rectangle 857">
            <a:extLst>
              <a:ext uri="{FF2B5EF4-FFF2-40B4-BE49-F238E27FC236}">
                <a16:creationId xmlns:a16="http://schemas.microsoft.com/office/drawing/2014/main" id="{2C0C2D9B-2987-428A-8E15-1C2D1B173657}"/>
              </a:ext>
            </a:extLst>
          </p:cNvPr>
          <p:cNvSpPr/>
          <p:nvPr/>
        </p:nvSpPr>
        <p:spPr>
          <a:xfrm>
            <a:off x="382127" y="4788180"/>
            <a:ext cx="11640872" cy="805086"/>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cs typeface="Segoe UI" pitchFamily="34" charset="0"/>
            </a:endParaRPr>
          </a:p>
        </p:txBody>
      </p:sp>
      <p:grpSp>
        <p:nvGrpSpPr>
          <p:cNvPr id="45" name="Group 44">
            <a:extLst>
              <a:ext uri="{FF2B5EF4-FFF2-40B4-BE49-F238E27FC236}">
                <a16:creationId xmlns:a16="http://schemas.microsoft.com/office/drawing/2014/main" id="{4ED19B5B-49A9-491D-B1F2-D994072E402E}"/>
              </a:ext>
            </a:extLst>
          </p:cNvPr>
          <p:cNvGrpSpPr/>
          <p:nvPr/>
        </p:nvGrpSpPr>
        <p:grpSpPr>
          <a:xfrm>
            <a:off x="471045" y="4925624"/>
            <a:ext cx="4776894" cy="591252"/>
            <a:chOff x="706256" y="4911866"/>
            <a:chExt cx="4683655" cy="579711"/>
          </a:xfrm>
        </p:grpSpPr>
        <p:sp>
          <p:nvSpPr>
            <p:cNvPr id="9" name="Rectangle 8">
              <a:extLst>
                <a:ext uri="{FF2B5EF4-FFF2-40B4-BE49-F238E27FC236}">
                  <a16:creationId xmlns:a16="http://schemas.microsoft.com/office/drawing/2014/main" id="{7C36DE42-7A3F-43B2-9ED3-ABCEF03D2A70}"/>
                </a:ext>
              </a:extLst>
            </p:cNvPr>
            <p:cNvSpPr/>
            <p:nvPr/>
          </p:nvSpPr>
          <p:spPr>
            <a:xfrm>
              <a:off x="706256" y="5046255"/>
              <a:ext cx="4683655" cy="445322"/>
            </a:xfrm>
            <a:prstGeom prst="rect">
              <a:avLst/>
            </a:prstGeom>
            <a:noFill/>
            <a:ln w="14224">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9741" rIns="27974" rtlCol="0" anchor="ctr">
              <a:noAutofit/>
            </a:bodyPr>
            <a:lstStyle/>
            <a:p>
              <a:endPar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4ECE190A-0704-431E-B138-3C4589E2CD61}"/>
                </a:ext>
              </a:extLst>
            </p:cNvPr>
            <p:cNvSpPr txBox="1"/>
            <p:nvPr/>
          </p:nvSpPr>
          <p:spPr>
            <a:xfrm>
              <a:off x="1538666" y="4911866"/>
              <a:ext cx="1939664" cy="204069"/>
            </a:xfrm>
            <a:prstGeom prst="rect">
              <a:avLst/>
            </a:prstGeom>
            <a:solidFill>
              <a:schemeClr val="bg1"/>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1020"/>
                <a:t>Microsoft 365 E5 Compliance</a:t>
              </a:r>
            </a:p>
          </p:txBody>
        </p:sp>
        <p:sp>
          <p:nvSpPr>
            <p:cNvPr id="24" name="Rectangle 23">
              <a:extLst>
                <a:ext uri="{FF2B5EF4-FFF2-40B4-BE49-F238E27FC236}">
                  <a16:creationId xmlns:a16="http://schemas.microsoft.com/office/drawing/2014/main" id="{C23A7959-F300-4183-962B-D6B0DE30DAD1}"/>
                </a:ext>
              </a:extLst>
            </p:cNvPr>
            <p:cNvSpPr/>
            <p:nvPr/>
          </p:nvSpPr>
          <p:spPr>
            <a:xfrm>
              <a:off x="764206" y="5098232"/>
              <a:ext cx="4539309" cy="346989"/>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spcAft>
                  <a:spcPts val="102"/>
                </a:spcAft>
                <a:tabLst>
                  <a:tab pos="1048969" algn="l"/>
                </a:tabLst>
                <a:defRPr/>
              </a:pPr>
              <a:endPar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26550CDF-FBEA-4E42-AF91-1094433D584D}"/>
                </a:ext>
              </a:extLst>
            </p:cNvPr>
            <p:cNvSpPr txBox="1"/>
            <p:nvPr/>
          </p:nvSpPr>
          <p:spPr>
            <a:xfrm>
              <a:off x="797850" y="5151192"/>
              <a:ext cx="629886" cy="261141"/>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14"/>
                <a:t>Information Protection</a:t>
              </a:r>
            </a:p>
          </p:txBody>
        </p:sp>
        <p:sp>
          <p:nvSpPr>
            <p:cNvPr id="26" name="TextBox 25">
              <a:extLst>
                <a:ext uri="{FF2B5EF4-FFF2-40B4-BE49-F238E27FC236}">
                  <a16:creationId xmlns:a16="http://schemas.microsoft.com/office/drawing/2014/main" id="{863B0DDF-3F17-4F17-9D44-D95727F6D7A6}"/>
                </a:ext>
              </a:extLst>
            </p:cNvPr>
            <p:cNvSpPr txBox="1"/>
            <p:nvPr/>
          </p:nvSpPr>
          <p:spPr>
            <a:xfrm>
              <a:off x="1478299" y="5151053"/>
              <a:ext cx="649125" cy="261141"/>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14"/>
                <a:t>Privacy Management</a:t>
              </a:r>
            </a:p>
          </p:txBody>
        </p:sp>
        <p:sp>
          <p:nvSpPr>
            <p:cNvPr id="32" name="TextBox 31">
              <a:extLst>
                <a:ext uri="{FF2B5EF4-FFF2-40B4-BE49-F238E27FC236}">
                  <a16:creationId xmlns:a16="http://schemas.microsoft.com/office/drawing/2014/main" id="{C57F999D-3E7A-4C88-8390-4F353CFFC523}"/>
                </a:ext>
              </a:extLst>
            </p:cNvPr>
            <p:cNvSpPr txBox="1"/>
            <p:nvPr/>
          </p:nvSpPr>
          <p:spPr>
            <a:xfrm>
              <a:off x="2171346" y="5148809"/>
              <a:ext cx="391384" cy="261141"/>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14"/>
                <a:t>Insider Risk</a:t>
              </a:r>
            </a:p>
          </p:txBody>
        </p:sp>
        <p:sp>
          <p:nvSpPr>
            <p:cNvPr id="33" name="TextBox 32">
              <a:extLst>
                <a:ext uri="{FF2B5EF4-FFF2-40B4-BE49-F238E27FC236}">
                  <a16:creationId xmlns:a16="http://schemas.microsoft.com/office/drawing/2014/main" id="{A5772E46-891D-4926-8650-1A4BC0CF610E}"/>
                </a:ext>
              </a:extLst>
            </p:cNvPr>
            <p:cNvSpPr txBox="1"/>
            <p:nvPr/>
          </p:nvSpPr>
          <p:spPr>
            <a:xfrm>
              <a:off x="2616217" y="5148809"/>
              <a:ext cx="710313" cy="261141"/>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14"/>
                <a:t>Communication Compliance</a:t>
              </a:r>
            </a:p>
          </p:txBody>
        </p:sp>
        <p:sp>
          <p:nvSpPr>
            <p:cNvPr id="35" name="TextBox 34">
              <a:extLst>
                <a:ext uri="{FF2B5EF4-FFF2-40B4-BE49-F238E27FC236}">
                  <a16:creationId xmlns:a16="http://schemas.microsoft.com/office/drawing/2014/main" id="{376E97F4-8C5F-41B9-A3E6-C1C9DBEF7464}"/>
                </a:ext>
              </a:extLst>
            </p:cNvPr>
            <p:cNvSpPr txBox="1"/>
            <p:nvPr/>
          </p:nvSpPr>
          <p:spPr>
            <a:xfrm>
              <a:off x="3367064" y="5147990"/>
              <a:ext cx="629887" cy="261141"/>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14"/>
                <a:t>Compliance Manager</a:t>
              </a:r>
              <a:endParaRPr lang="en-US" sz="714" b="0"/>
            </a:p>
          </p:txBody>
        </p:sp>
        <p:sp>
          <p:nvSpPr>
            <p:cNvPr id="175" name="TextBox 174">
              <a:extLst>
                <a:ext uri="{FF2B5EF4-FFF2-40B4-BE49-F238E27FC236}">
                  <a16:creationId xmlns:a16="http://schemas.microsoft.com/office/drawing/2014/main" id="{A0A90E67-3DF3-48B0-95AA-1B653161745A}"/>
                </a:ext>
              </a:extLst>
            </p:cNvPr>
            <p:cNvSpPr txBox="1"/>
            <p:nvPr/>
          </p:nvSpPr>
          <p:spPr>
            <a:xfrm>
              <a:off x="4046084" y="5143994"/>
              <a:ext cx="629887" cy="261141"/>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14"/>
                <a:t>Records Management</a:t>
              </a:r>
              <a:endParaRPr lang="en-US" sz="714" b="0"/>
            </a:p>
          </p:txBody>
        </p:sp>
        <p:sp>
          <p:nvSpPr>
            <p:cNvPr id="176" name="TextBox 175">
              <a:extLst>
                <a:ext uri="{FF2B5EF4-FFF2-40B4-BE49-F238E27FC236}">
                  <a16:creationId xmlns:a16="http://schemas.microsoft.com/office/drawing/2014/main" id="{1302CF7B-5C6E-4654-A1E9-51B69F2C6202}"/>
                </a:ext>
              </a:extLst>
            </p:cNvPr>
            <p:cNvSpPr txBox="1"/>
            <p:nvPr/>
          </p:nvSpPr>
          <p:spPr>
            <a:xfrm>
              <a:off x="4725104" y="5140141"/>
              <a:ext cx="545376" cy="261141"/>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14"/>
                <a:t>Identity Governance</a:t>
              </a:r>
              <a:endParaRPr lang="en-US" sz="714" b="0"/>
            </a:p>
          </p:txBody>
        </p:sp>
      </p:grpSp>
      <p:grpSp>
        <p:nvGrpSpPr>
          <p:cNvPr id="38" name="Group 37">
            <a:extLst>
              <a:ext uri="{FF2B5EF4-FFF2-40B4-BE49-F238E27FC236}">
                <a16:creationId xmlns:a16="http://schemas.microsoft.com/office/drawing/2014/main" id="{E75DABAD-6440-4777-B8E3-28FF47D38DF2}"/>
              </a:ext>
            </a:extLst>
          </p:cNvPr>
          <p:cNvGrpSpPr/>
          <p:nvPr/>
        </p:nvGrpSpPr>
        <p:grpSpPr>
          <a:xfrm>
            <a:off x="8011924" y="4936004"/>
            <a:ext cx="3932351" cy="579378"/>
            <a:chOff x="7615864" y="4922043"/>
            <a:chExt cx="3855596" cy="568069"/>
          </a:xfrm>
        </p:grpSpPr>
        <p:sp>
          <p:nvSpPr>
            <p:cNvPr id="892" name="Rectangle 891">
              <a:extLst>
                <a:ext uri="{FF2B5EF4-FFF2-40B4-BE49-F238E27FC236}">
                  <a16:creationId xmlns:a16="http://schemas.microsoft.com/office/drawing/2014/main" id="{19461CC4-1A2A-4EB3-9AB9-F64A8DE45377}"/>
                </a:ext>
              </a:extLst>
            </p:cNvPr>
            <p:cNvSpPr/>
            <p:nvPr/>
          </p:nvSpPr>
          <p:spPr>
            <a:xfrm>
              <a:off x="7615864" y="5044790"/>
              <a:ext cx="3855596" cy="445322"/>
            </a:xfrm>
            <a:prstGeom prst="rect">
              <a:avLst/>
            </a:prstGeom>
            <a:noFill/>
            <a:ln w="14224">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9741" rIns="27974" rtlCol="0" anchor="ctr">
              <a:noAutofit/>
            </a:bodyPr>
            <a:lstStyle/>
            <a:p>
              <a:endPar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nvGrpSpPr>
            <p:cNvPr id="22" name="Group 21">
              <a:extLst>
                <a:ext uri="{FF2B5EF4-FFF2-40B4-BE49-F238E27FC236}">
                  <a16:creationId xmlns:a16="http://schemas.microsoft.com/office/drawing/2014/main" id="{7D6D046E-251A-4DC6-9883-810999997617}"/>
                </a:ext>
              </a:extLst>
            </p:cNvPr>
            <p:cNvGrpSpPr/>
            <p:nvPr/>
          </p:nvGrpSpPr>
          <p:grpSpPr>
            <a:xfrm>
              <a:off x="7685593" y="4922043"/>
              <a:ext cx="1840768" cy="524566"/>
              <a:chOff x="7685593" y="4922043"/>
              <a:chExt cx="1840768" cy="524566"/>
            </a:xfrm>
          </p:grpSpPr>
          <p:sp>
            <p:nvSpPr>
              <p:cNvPr id="860" name="TextBox 859">
                <a:hlinkClick r:id="rId66"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9A75A380-6F42-4589-B7FF-9BA9F669AA3F}"/>
                  </a:ext>
                </a:extLst>
              </p:cNvPr>
              <p:cNvSpPr txBox="1"/>
              <p:nvPr/>
            </p:nvSpPr>
            <p:spPr>
              <a:xfrm>
                <a:off x="7834520" y="4922043"/>
                <a:ext cx="1555783" cy="168510"/>
              </a:xfrm>
              <a:prstGeom prst="rect">
                <a:avLst/>
              </a:prstGeom>
              <a:solidFill>
                <a:schemeClr val="bg1"/>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1020"/>
                  <a:t>Microsoft 365 Defender</a:t>
                </a:r>
              </a:p>
            </p:txBody>
          </p:sp>
          <p:sp>
            <p:nvSpPr>
              <p:cNvPr id="865" name="Rectangle 864">
                <a:extLst>
                  <a:ext uri="{FF2B5EF4-FFF2-40B4-BE49-F238E27FC236}">
                    <a16:creationId xmlns:a16="http://schemas.microsoft.com/office/drawing/2014/main" id="{9C77C578-BFE6-4E05-BAC8-F2DC0B797B0A}"/>
                  </a:ext>
                </a:extLst>
              </p:cNvPr>
              <p:cNvSpPr/>
              <p:nvPr/>
            </p:nvSpPr>
            <p:spPr>
              <a:xfrm>
                <a:off x="7685593" y="5102521"/>
                <a:ext cx="1840768" cy="344088"/>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spcAft>
                    <a:spcPts val="102"/>
                  </a:spcAft>
                  <a:tabLst>
                    <a:tab pos="1048969" algn="l"/>
                  </a:tabLst>
                </a:pPr>
                <a:endPar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878" name="Rectangle 877">
                <a:extLst>
                  <a:ext uri="{FF2B5EF4-FFF2-40B4-BE49-F238E27FC236}">
                    <a16:creationId xmlns:a16="http://schemas.microsoft.com/office/drawing/2014/main" id="{96ADF722-FECB-40C0-B74A-8032048BD3E4}"/>
                  </a:ext>
                </a:extLst>
              </p:cNvPr>
              <p:cNvSpPr/>
              <p:nvPr/>
            </p:nvSpPr>
            <p:spPr>
              <a:xfrm>
                <a:off x="8455956" y="5148833"/>
                <a:ext cx="274355" cy="272903"/>
              </a:xfrm>
              <a:prstGeom prst="rect">
                <a:avLst/>
              </a:prstGeom>
              <a:noFill/>
              <a:ln>
                <a:solidFill>
                  <a:srgbClr val="CFCFCF"/>
                </a:solidFill>
                <a:prstDash val="sysDot"/>
              </a:ln>
            </p:spPr>
            <p:txBody>
              <a:bodyPr wrap="square" lIns="0" tIns="0" rIns="0" bIns="0" anchor="ctr">
                <a:noAutofit/>
              </a:bodyPr>
              <a:lstStyle/>
              <a:p>
                <a:pPr marL="174828" algn="ctr"/>
                <a:endPar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879" name="Picture 878">
                <a:extLst>
                  <a:ext uri="{FF2B5EF4-FFF2-40B4-BE49-F238E27FC236}">
                    <a16:creationId xmlns:a16="http://schemas.microsoft.com/office/drawing/2014/main" id="{DF43D36E-EA41-4B19-A1A9-36BB6E4DD72B}"/>
                  </a:ext>
                </a:extLst>
              </p:cNvPr>
              <p:cNvPicPr>
                <a:picLocks noChangeAspect="1"/>
              </p:cNvPicPr>
              <p:nvPr/>
            </p:nvPicPr>
            <p:blipFill>
              <a:blip r:embed="rId6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0731" y="5206040"/>
                <a:ext cx="163254" cy="160934"/>
              </a:xfrm>
              <a:prstGeom prst="rect">
                <a:avLst/>
              </a:prstGeom>
            </p:spPr>
          </p:pic>
          <p:sp>
            <p:nvSpPr>
              <p:cNvPr id="868" name="Rectangle 867">
                <a:extLst>
                  <a:ext uri="{FF2B5EF4-FFF2-40B4-BE49-F238E27FC236}">
                    <a16:creationId xmlns:a16="http://schemas.microsoft.com/office/drawing/2014/main" id="{3299A5F2-B314-4E31-903C-CA632FFEA50A}"/>
                  </a:ext>
                </a:extLst>
              </p:cNvPr>
              <p:cNvSpPr/>
              <p:nvPr/>
            </p:nvSpPr>
            <p:spPr>
              <a:xfrm>
                <a:off x="9184097" y="5154850"/>
                <a:ext cx="287396" cy="267133"/>
              </a:xfrm>
              <a:prstGeom prst="rect">
                <a:avLst/>
              </a:prstGeom>
              <a:noFill/>
              <a:ln>
                <a:solidFill>
                  <a:srgbClr val="CFCFCF"/>
                </a:solidFill>
                <a:prstDash val="sysDot"/>
              </a:ln>
            </p:spPr>
            <p:txBody>
              <a:bodyPr wrap="square" lIns="0" tIns="0" rIns="0" bIns="0" anchor="ctr">
                <a:noAutofit/>
              </a:bodyPr>
              <a:lstStyle/>
              <a:p>
                <a:pPr marL="174828" algn="ctr"/>
                <a:endPar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876" name="Rectangle 875">
                <a:extLst>
                  <a:ext uri="{FF2B5EF4-FFF2-40B4-BE49-F238E27FC236}">
                    <a16:creationId xmlns:a16="http://schemas.microsoft.com/office/drawing/2014/main" id="{65B5A8BD-74F6-408B-B2F5-3E0BC38292DA}"/>
                  </a:ext>
                </a:extLst>
              </p:cNvPr>
              <p:cNvSpPr/>
              <p:nvPr/>
            </p:nvSpPr>
            <p:spPr>
              <a:xfrm>
                <a:off x="8816306" y="5154604"/>
                <a:ext cx="287396" cy="267133"/>
              </a:xfrm>
              <a:prstGeom prst="rect">
                <a:avLst/>
              </a:prstGeom>
              <a:noFill/>
              <a:ln>
                <a:solidFill>
                  <a:srgbClr val="CFCFCF"/>
                </a:solidFill>
                <a:prstDash val="sysDot"/>
              </a:ln>
            </p:spPr>
            <p:txBody>
              <a:bodyPr wrap="square" lIns="0" tIns="0" rIns="0" bIns="0" anchor="ctr">
                <a:noAutofit/>
              </a:bodyPr>
              <a:lstStyle/>
              <a:p>
                <a:pPr marL="174828" algn="ctr"/>
                <a:endPar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874" name="Rectangle 873">
                <a:extLst>
                  <a:ext uri="{FF2B5EF4-FFF2-40B4-BE49-F238E27FC236}">
                    <a16:creationId xmlns:a16="http://schemas.microsoft.com/office/drawing/2014/main" id="{6CACE9D2-E27F-47DB-BB76-17247779C066}"/>
                  </a:ext>
                </a:extLst>
              </p:cNvPr>
              <p:cNvSpPr/>
              <p:nvPr/>
            </p:nvSpPr>
            <p:spPr>
              <a:xfrm>
                <a:off x="7738460" y="5149389"/>
                <a:ext cx="274355" cy="267133"/>
              </a:xfrm>
              <a:prstGeom prst="rect">
                <a:avLst/>
              </a:prstGeom>
              <a:noFill/>
              <a:ln>
                <a:solidFill>
                  <a:srgbClr val="CFCFCF"/>
                </a:solidFill>
                <a:prstDash val="sysDot"/>
              </a:ln>
            </p:spPr>
            <p:txBody>
              <a:bodyPr wrap="square" lIns="0" tIns="0" rIns="0" bIns="0" anchor="ctr">
                <a:noAutofit/>
              </a:bodyPr>
              <a:lstStyle/>
              <a:p>
                <a:pPr marL="174828" algn="ctr"/>
                <a:endPar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875" name="Picture 874">
                <a:extLst>
                  <a:ext uri="{FF2B5EF4-FFF2-40B4-BE49-F238E27FC236}">
                    <a16:creationId xmlns:a16="http://schemas.microsoft.com/office/drawing/2014/main" id="{AB3A4117-8D53-4D39-B546-D90EBEE2127D}"/>
                  </a:ext>
                </a:extLst>
              </p:cNvPr>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7784032" y="5215898"/>
                <a:ext cx="194049" cy="126628"/>
              </a:xfrm>
              <a:prstGeom prst="rect">
                <a:avLst/>
              </a:prstGeom>
            </p:spPr>
          </p:pic>
          <p:sp>
            <p:nvSpPr>
              <p:cNvPr id="872" name="Rectangle 871">
                <a:extLst>
                  <a:ext uri="{FF2B5EF4-FFF2-40B4-BE49-F238E27FC236}">
                    <a16:creationId xmlns:a16="http://schemas.microsoft.com/office/drawing/2014/main" id="{1C585EAD-CF64-4721-91DE-6EDE7C824422}"/>
                  </a:ext>
                </a:extLst>
              </p:cNvPr>
              <p:cNvSpPr/>
              <p:nvPr/>
            </p:nvSpPr>
            <p:spPr>
              <a:xfrm>
                <a:off x="8099985" y="5150612"/>
                <a:ext cx="274356" cy="267133"/>
              </a:xfrm>
              <a:prstGeom prst="rect">
                <a:avLst/>
              </a:prstGeom>
              <a:noFill/>
              <a:ln>
                <a:solidFill>
                  <a:srgbClr val="CFCFCF"/>
                </a:solidFill>
                <a:prstDash val="sysDot"/>
              </a:ln>
            </p:spPr>
            <p:txBody>
              <a:bodyPr wrap="square" lIns="0" tIns="0" rIns="0" bIns="0" anchor="ctr">
                <a:noAutofit/>
              </a:bodyPr>
              <a:lstStyle/>
              <a:p>
                <a:pPr marL="174828" algn="ctr"/>
                <a:endPar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873" name="Graphic 872">
                <a:extLst>
                  <a:ext uri="{FF2B5EF4-FFF2-40B4-BE49-F238E27FC236}">
                    <a16:creationId xmlns:a16="http://schemas.microsoft.com/office/drawing/2014/main" id="{47D1A3DF-9536-4DED-87F4-C4AC94137A17}"/>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146615" y="5187638"/>
                <a:ext cx="185811" cy="183170"/>
              </a:xfrm>
              <a:prstGeom prst="rect">
                <a:avLst/>
              </a:prstGeom>
            </p:spPr>
          </p:pic>
          <p:pic>
            <p:nvPicPr>
              <p:cNvPr id="857" name="Picture 856" descr="Icon&#10;&#10;Description automatically generated with medium confidence">
                <a:extLst>
                  <a:ext uri="{FF2B5EF4-FFF2-40B4-BE49-F238E27FC236}">
                    <a16:creationId xmlns:a16="http://schemas.microsoft.com/office/drawing/2014/main" id="{B36D3413-B64C-4CE2-9ABF-B3F72086807D}"/>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215040" y="5227412"/>
                <a:ext cx="225510" cy="140225"/>
              </a:xfrm>
              <a:prstGeom prst="rect">
                <a:avLst/>
              </a:prstGeom>
            </p:spPr>
          </p:pic>
          <p:pic>
            <p:nvPicPr>
              <p:cNvPr id="2050" name="Picture 2" descr="See the source image">
                <a:extLst>
                  <a:ext uri="{FF2B5EF4-FFF2-40B4-BE49-F238E27FC236}">
                    <a16:creationId xmlns:a16="http://schemas.microsoft.com/office/drawing/2014/main" id="{8967F9EE-7984-4365-A689-370FDF435AA8}"/>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8877226" y="5199047"/>
                <a:ext cx="168785" cy="166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1CBFB940-C27E-42D3-953E-A3BA159A2A46}"/>
                </a:ext>
              </a:extLst>
            </p:cNvPr>
            <p:cNvGrpSpPr/>
            <p:nvPr/>
          </p:nvGrpSpPr>
          <p:grpSpPr>
            <a:xfrm>
              <a:off x="9596953" y="4930259"/>
              <a:ext cx="1804608" cy="519252"/>
              <a:chOff x="9596953" y="4930259"/>
              <a:chExt cx="1804608" cy="519252"/>
            </a:xfrm>
          </p:grpSpPr>
          <p:sp>
            <p:nvSpPr>
              <p:cNvPr id="862" name="TextBox 861">
                <a:extLst>
                  <a:ext uri="{FF2B5EF4-FFF2-40B4-BE49-F238E27FC236}">
                    <a16:creationId xmlns:a16="http://schemas.microsoft.com/office/drawing/2014/main" id="{352FCF5D-2830-45E5-A5DE-F6ED55BA3B02}"/>
                  </a:ext>
                </a:extLst>
              </p:cNvPr>
              <p:cNvSpPr txBox="1"/>
              <p:nvPr/>
            </p:nvSpPr>
            <p:spPr>
              <a:xfrm>
                <a:off x="9856156" y="4930259"/>
                <a:ext cx="1237548" cy="201214"/>
              </a:xfrm>
              <a:prstGeom prst="rect">
                <a:avLst/>
              </a:prstGeom>
              <a:solidFill>
                <a:schemeClr val="bg1"/>
              </a:solidFill>
            </p:spPr>
            <p:txBody>
              <a:bodyPr wrap="square" lIns="0" tIns="0" rIns="0" bIns="0">
                <a:noAutofit/>
              </a:bodyPr>
              <a:lstStyle/>
              <a:p>
                <a:pPr algn="ctr" defTabSz="932418">
                  <a:defRPr/>
                </a:pPr>
                <a:r>
                  <a:rPr lang="en-US" sz="102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Microsoft Defender</a:t>
                </a:r>
              </a:p>
            </p:txBody>
          </p:sp>
          <p:sp>
            <p:nvSpPr>
              <p:cNvPr id="880" name="Rectangle 879">
                <a:extLst>
                  <a:ext uri="{FF2B5EF4-FFF2-40B4-BE49-F238E27FC236}">
                    <a16:creationId xmlns:a16="http://schemas.microsoft.com/office/drawing/2014/main" id="{42C2643B-90E0-45D9-96D9-163E2FEC2BB3}"/>
                  </a:ext>
                </a:extLst>
              </p:cNvPr>
              <p:cNvSpPr/>
              <p:nvPr/>
            </p:nvSpPr>
            <p:spPr>
              <a:xfrm>
                <a:off x="9596953" y="5102522"/>
                <a:ext cx="1804608" cy="346989"/>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spcAft>
                    <a:spcPts val="102"/>
                  </a:spcAft>
                  <a:tabLst>
                    <a:tab pos="1048969" algn="l"/>
                  </a:tabLst>
                  <a:defRPr/>
                </a:pPr>
                <a:endPar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77" name="Rectangle 176">
                <a:extLst>
                  <a:ext uri="{FF2B5EF4-FFF2-40B4-BE49-F238E27FC236}">
                    <a16:creationId xmlns:a16="http://schemas.microsoft.com/office/drawing/2014/main" id="{666E170B-E61E-45E2-AA12-45B98FC43E96}"/>
                  </a:ext>
                </a:extLst>
              </p:cNvPr>
              <p:cNvSpPr/>
              <p:nvPr/>
            </p:nvSpPr>
            <p:spPr>
              <a:xfrm>
                <a:off x="10347326" y="5149219"/>
                <a:ext cx="274355" cy="272903"/>
              </a:xfrm>
              <a:prstGeom prst="rect">
                <a:avLst/>
              </a:prstGeom>
              <a:noFill/>
              <a:ln>
                <a:solidFill>
                  <a:srgbClr val="CFCFCF"/>
                </a:solidFill>
                <a:prstDash val="sysDot"/>
              </a:ln>
            </p:spPr>
            <p:txBody>
              <a:bodyPr wrap="square" lIns="0" tIns="0" rIns="0" bIns="0" anchor="ctr">
                <a:noAutofit/>
              </a:bodyPr>
              <a:lstStyle/>
              <a:p>
                <a:pPr marL="174828" algn="ctr"/>
                <a:endPar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82" name="Rectangle 181">
                <a:extLst>
                  <a:ext uri="{FF2B5EF4-FFF2-40B4-BE49-F238E27FC236}">
                    <a16:creationId xmlns:a16="http://schemas.microsoft.com/office/drawing/2014/main" id="{982D4855-125C-4E28-BDB2-94E87D86CD19}"/>
                  </a:ext>
                </a:extLst>
              </p:cNvPr>
              <p:cNvSpPr/>
              <p:nvPr/>
            </p:nvSpPr>
            <p:spPr>
              <a:xfrm>
                <a:off x="11075467" y="5155236"/>
                <a:ext cx="287396" cy="267133"/>
              </a:xfrm>
              <a:prstGeom prst="rect">
                <a:avLst/>
              </a:prstGeom>
              <a:noFill/>
              <a:ln>
                <a:solidFill>
                  <a:srgbClr val="CFCFCF"/>
                </a:solidFill>
                <a:prstDash val="sysDot"/>
              </a:ln>
            </p:spPr>
            <p:txBody>
              <a:bodyPr wrap="square" lIns="0" tIns="0" rIns="0" bIns="0" anchor="ctr">
                <a:noAutofit/>
              </a:bodyPr>
              <a:lstStyle/>
              <a:p>
                <a:pPr marL="174828" algn="ctr"/>
                <a:endPar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85" name="Rectangle 184">
                <a:extLst>
                  <a:ext uri="{FF2B5EF4-FFF2-40B4-BE49-F238E27FC236}">
                    <a16:creationId xmlns:a16="http://schemas.microsoft.com/office/drawing/2014/main" id="{01C837B3-B035-4CD3-86AA-F6772EC2D178}"/>
                  </a:ext>
                </a:extLst>
              </p:cNvPr>
              <p:cNvSpPr/>
              <p:nvPr/>
            </p:nvSpPr>
            <p:spPr>
              <a:xfrm>
                <a:off x="10707676" y="5154990"/>
                <a:ext cx="287396" cy="267133"/>
              </a:xfrm>
              <a:prstGeom prst="rect">
                <a:avLst/>
              </a:prstGeom>
              <a:noFill/>
              <a:ln>
                <a:solidFill>
                  <a:srgbClr val="CFCFCF"/>
                </a:solidFill>
                <a:prstDash val="sysDot"/>
              </a:ln>
            </p:spPr>
            <p:txBody>
              <a:bodyPr wrap="square" lIns="0" tIns="0" rIns="0" bIns="0" anchor="ctr">
                <a:noAutofit/>
              </a:bodyPr>
              <a:lstStyle/>
              <a:p>
                <a:pPr marL="174828" algn="ctr"/>
                <a:endPar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86" name="Rectangle 185">
                <a:hlinkClick r:id="rId7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C1B343A7-8BE4-4952-91EA-EBD305B7421A}"/>
                  </a:ext>
                </a:extLst>
              </p:cNvPr>
              <p:cNvSpPr/>
              <p:nvPr/>
            </p:nvSpPr>
            <p:spPr>
              <a:xfrm>
                <a:off x="9629830" y="5149775"/>
                <a:ext cx="274355" cy="267133"/>
              </a:xfrm>
              <a:prstGeom prst="rect">
                <a:avLst/>
              </a:prstGeom>
              <a:noFill/>
              <a:ln>
                <a:solidFill>
                  <a:srgbClr val="CFCFCF"/>
                </a:solidFill>
                <a:prstDash val="sysDot"/>
              </a:ln>
            </p:spPr>
            <p:txBody>
              <a:bodyPr wrap="square" lIns="0" tIns="0" rIns="0" bIns="0" anchor="ctr">
                <a:noAutofit/>
              </a:bodyPr>
              <a:lstStyle/>
              <a:p>
                <a:pPr marL="174828" algn="ctr"/>
                <a:endPar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89" name="Rectangle 188">
                <a:extLst>
                  <a:ext uri="{FF2B5EF4-FFF2-40B4-BE49-F238E27FC236}">
                    <a16:creationId xmlns:a16="http://schemas.microsoft.com/office/drawing/2014/main" id="{D8909383-1186-46DC-8F67-4A6F1408E7C1}"/>
                  </a:ext>
                </a:extLst>
              </p:cNvPr>
              <p:cNvSpPr/>
              <p:nvPr/>
            </p:nvSpPr>
            <p:spPr>
              <a:xfrm>
                <a:off x="9991355" y="5150998"/>
                <a:ext cx="274356" cy="267133"/>
              </a:xfrm>
              <a:prstGeom prst="rect">
                <a:avLst/>
              </a:prstGeom>
              <a:noFill/>
              <a:ln>
                <a:solidFill>
                  <a:srgbClr val="CFCFCF"/>
                </a:solidFill>
                <a:prstDash val="sysDot"/>
              </a:ln>
            </p:spPr>
            <p:txBody>
              <a:bodyPr wrap="square" lIns="0" tIns="0" rIns="0" bIns="0" anchor="ctr">
                <a:noAutofit/>
              </a:bodyPr>
              <a:lstStyle/>
              <a:p>
                <a:pPr marL="174828" algn="ctr"/>
                <a:endParaRPr lang="en-US" sz="714"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2" name="Picture 2" descr="See the source image">
                <a:extLst>
                  <a:ext uri="{FF2B5EF4-FFF2-40B4-BE49-F238E27FC236}">
                    <a16:creationId xmlns:a16="http://schemas.microsoft.com/office/drawing/2014/main" id="{F9AB58D8-89D1-47A9-ADB1-FF9504275A9A}"/>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9644161" y="5163251"/>
                <a:ext cx="249925" cy="2499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e the source image">
                <a:extLst>
                  <a:ext uri="{FF2B5EF4-FFF2-40B4-BE49-F238E27FC236}">
                    <a16:creationId xmlns:a16="http://schemas.microsoft.com/office/drawing/2014/main" id="{9B612221-4830-4B8A-A6DC-968406ED2C24}"/>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10017526" y="5179127"/>
                <a:ext cx="215280" cy="21528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ee the source image">
                <a:extLst>
                  <a:ext uri="{FF2B5EF4-FFF2-40B4-BE49-F238E27FC236}">
                    <a16:creationId xmlns:a16="http://schemas.microsoft.com/office/drawing/2014/main" id="{8DAAC554-E074-4B9C-AE68-8AEF55353B3A}"/>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10274784" y="5173915"/>
                <a:ext cx="419985" cy="2204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ee the source image">
                <a:extLst>
                  <a:ext uri="{FF2B5EF4-FFF2-40B4-BE49-F238E27FC236}">
                    <a16:creationId xmlns:a16="http://schemas.microsoft.com/office/drawing/2014/main" id="{5398A36D-78A4-4C64-BFE0-94A3173E5E14}"/>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10648263" y="5176579"/>
                <a:ext cx="431717" cy="2266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CBBBD750-7755-4A4A-A3A0-6848A770E9E0}"/>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11109607" y="5179127"/>
                <a:ext cx="226849" cy="22684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861" name="Rectangle 860">
            <a:extLst>
              <a:ext uri="{FF2B5EF4-FFF2-40B4-BE49-F238E27FC236}">
                <a16:creationId xmlns:a16="http://schemas.microsoft.com/office/drawing/2014/main" id="{CB5C8EE9-6D7C-4170-A908-75CE1030B41E}"/>
              </a:ext>
            </a:extLst>
          </p:cNvPr>
          <p:cNvSpPr/>
          <p:nvPr/>
        </p:nvSpPr>
        <p:spPr>
          <a:xfrm>
            <a:off x="383875" y="4681571"/>
            <a:ext cx="11639124" cy="246380"/>
          </a:xfrm>
          <a:prstGeom prst="rect">
            <a:avLst/>
          </a:prstGeom>
          <a:solidFill>
            <a:srgbClr val="0078D4"/>
          </a:solidFill>
          <a:effectLst/>
        </p:spPr>
        <p:txBody>
          <a:bodyPr wrap="square" lIns="186494" tIns="46623" rIns="74597" bIns="46623" anchor="ctr" anchorCtr="0">
            <a:noAutofit/>
          </a:bodyPr>
          <a:lstStyle/>
          <a:p>
            <a:pPr defTabSz="932418">
              <a:lnSpc>
                <a:spcPct val="97000"/>
              </a:lnSpc>
              <a:spcAft>
                <a:spcPts val="102"/>
              </a:spcAft>
              <a:defRPr/>
            </a:pPr>
            <a:r>
              <a:rPr lang="en-US" sz="1020" b="1" kern="0">
                <a:gradFill>
                  <a:gsLst>
                    <a:gs pos="0">
                      <a:prstClr val="white"/>
                    </a:gs>
                    <a:gs pos="100000">
                      <a:prstClr val="white"/>
                    </a:gs>
                  </a:gsLst>
                  <a:lin ang="5400000" scaled="1"/>
                </a:gradFill>
                <a:latin typeface="Segoe UI" panose="020B0502040204020203" pitchFamily="34" charset="0"/>
                <a:cs typeface="Segoe UI" panose="020B0502040204020203" pitchFamily="34" charset="0"/>
              </a:rPr>
              <a:t>Microsoft’s extensive compliance capabilities</a:t>
            </a:r>
            <a:endParaRPr lang="en-US" sz="1020" kern="0">
              <a:gradFill>
                <a:gsLst>
                  <a:gs pos="0">
                    <a:prstClr val="white"/>
                  </a:gs>
                  <a:gs pos="100000">
                    <a:prstClr val="white"/>
                  </a:gs>
                </a:gsLst>
                <a:lin ang="5400000" scaled="1"/>
              </a:gradFill>
              <a:latin typeface="Segoe UI" panose="020B0502040204020203" pitchFamily="34" charset="0"/>
              <a:cs typeface="Segoe UI" panose="020B0502040204020203" pitchFamily="34" charset="0"/>
            </a:endParaRPr>
          </a:p>
        </p:txBody>
      </p:sp>
      <p:grpSp>
        <p:nvGrpSpPr>
          <p:cNvPr id="131" name="Group 130">
            <a:extLst>
              <a:ext uri="{FF2B5EF4-FFF2-40B4-BE49-F238E27FC236}">
                <a16:creationId xmlns:a16="http://schemas.microsoft.com/office/drawing/2014/main" id="{67E7B110-6D81-4181-A29E-924864DDEF2D}"/>
              </a:ext>
            </a:extLst>
          </p:cNvPr>
          <p:cNvGrpSpPr/>
          <p:nvPr/>
        </p:nvGrpSpPr>
        <p:grpSpPr>
          <a:xfrm>
            <a:off x="5337738" y="4938122"/>
            <a:ext cx="2587972" cy="578739"/>
            <a:chOff x="5232687" y="5021015"/>
            <a:chExt cx="2537458" cy="567443"/>
          </a:xfrm>
        </p:grpSpPr>
        <p:sp>
          <p:nvSpPr>
            <p:cNvPr id="27" name="Rectangle 26">
              <a:extLst>
                <a:ext uri="{FF2B5EF4-FFF2-40B4-BE49-F238E27FC236}">
                  <a16:creationId xmlns:a16="http://schemas.microsoft.com/office/drawing/2014/main" id="{A2831AAC-F4A0-466C-B1B6-E34E5B033BEF}"/>
                </a:ext>
              </a:extLst>
            </p:cNvPr>
            <p:cNvSpPr/>
            <p:nvPr/>
          </p:nvSpPr>
          <p:spPr>
            <a:xfrm>
              <a:off x="5232687" y="5143136"/>
              <a:ext cx="2537458" cy="445322"/>
            </a:xfrm>
            <a:prstGeom prst="rect">
              <a:avLst/>
            </a:prstGeom>
            <a:noFill/>
            <a:ln w="14224">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9741" rIns="27974" rtlCol="0" anchor="ctr">
              <a:noAutofit/>
            </a:bodyPr>
            <a:lstStyle/>
            <a:p>
              <a:endPar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0793941-A370-4040-971B-54AA7E13F3E2}"/>
                </a:ext>
              </a:extLst>
            </p:cNvPr>
            <p:cNvSpPr txBox="1"/>
            <p:nvPr/>
          </p:nvSpPr>
          <p:spPr>
            <a:xfrm>
              <a:off x="5412395" y="5021015"/>
              <a:ext cx="1626339" cy="179616"/>
            </a:xfrm>
            <a:prstGeom prst="rect">
              <a:avLst/>
            </a:prstGeom>
            <a:solidFill>
              <a:schemeClr val="bg1"/>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1020"/>
                <a:t>Hybrid Cloud Compliance</a:t>
              </a:r>
            </a:p>
          </p:txBody>
        </p:sp>
        <p:sp>
          <p:nvSpPr>
            <p:cNvPr id="28" name="Rectangle 27">
              <a:extLst>
                <a:ext uri="{FF2B5EF4-FFF2-40B4-BE49-F238E27FC236}">
                  <a16:creationId xmlns:a16="http://schemas.microsoft.com/office/drawing/2014/main" id="{8F29324A-D71C-41AD-AD46-FB7FD744557A}"/>
                </a:ext>
              </a:extLst>
            </p:cNvPr>
            <p:cNvSpPr/>
            <p:nvPr/>
          </p:nvSpPr>
          <p:spPr>
            <a:xfrm>
              <a:off x="5290637" y="5195113"/>
              <a:ext cx="2405834" cy="346989"/>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spcAft>
                  <a:spcPts val="102"/>
                </a:spcAft>
                <a:tabLst>
                  <a:tab pos="1048969" algn="l"/>
                </a:tabLst>
                <a:defRPr/>
              </a:pPr>
              <a:endPar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6DD81C6F-DCAB-45B2-A8DD-3E330F54824E}"/>
                </a:ext>
              </a:extLst>
            </p:cNvPr>
            <p:cNvSpPr txBox="1"/>
            <p:nvPr/>
          </p:nvSpPr>
          <p:spPr>
            <a:xfrm>
              <a:off x="5324281" y="5248073"/>
              <a:ext cx="397357" cy="261141"/>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14"/>
                <a:t>Azure ARC</a:t>
              </a:r>
            </a:p>
          </p:txBody>
        </p:sp>
        <p:sp>
          <p:nvSpPr>
            <p:cNvPr id="31" name="TextBox 30">
              <a:extLst>
                <a:ext uri="{FF2B5EF4-FFF2-40B4-BE49-F238E27FC236}">
                  <a16:creationId xmlns:a16="http://schemas.microsoft.com/office/drawing/2014/main" id="{93E8689C-1486-4FA9-8F5C-B7887A418E56}"/>
                </a:ext>
              </a:extLst>
            </p:cNvPr>
            <p:cNvSpPr txBox="1"/>
            <p:nvPr/>
          </p:nvSpPr>
          <p:spPr>
            <a:xfrm>
              <a:off x="5782930" y="5248349"/>
              <a:ext cx="441141" cy="261141"/>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14"/>
                <a:t>Azure Purview</a:t>
              </a:r>
            </a:p>
          </p:txBody>
        </p:sp>
        <p:sp>
          <p:nvSpPr>
            <p:cNvPr id="51" name="TextBox 50">
              <a:extLst>
                <a:ext uri="{FF2B5EF4-FFF2-40B4-BE49-F238E27FC236}">
                  <a16:creationId xmlns:a16="http://schemas.microsoft.com/office/drawing/2014/main" id="{AD8DEA79-47CE-4DB6-AE59-1A35217F7BA2}"/>
                </a:ext>
              </a:extLst>
            </p:cNvPr>
            <p:cNvSpPr txBox="1"/>
            <p:nvPr/>
          </p:nvSpPr>
          <p:spPr>
            <a:xfrm>
              <a:off x="6283285" y="5249280"/>
              <a:ext cx="646153" cy="261141"/>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14"/>
                <a:t>Compliance </a:t>
              </a:r>
              <a:r>
                <a:rPr lang="en-US" sz="714" err="1"/>
                <a:t>Managemer</a:t>
              </a:r>
              <a:endParaRPr lang="en-US" sz="714"/>
            </a:p>
          </p:txBody>
        </p:sp>
        <p:sp>
          <p:nvSpPr>
            <p:cNvPr id="50" name="TextBox 49">
              <a:extLst>
                <a:ext uri="{FF2B5EF4-FFF2-40B4-BE49-F238E27FC236}">
                  <a16:creationId xmlns:a16="http://schemas.microsoft.com/office/drawing/2014/main" id="{4459073D-8334-4E54-B99B-DD5F5640D7E8}"/>
                </a:ext>
              </a:extLst>
            </p:cNvPr>
            <p:cNvSpPr txBox="1"/>
            <p:nvPr/>
          </p:nvSpPr>
          <p:spPr>
            <a:xfrm>
              <a:off x="6982834" y="5246626"/>
              <a:ext cx="646153" cy="261141"/>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14"/>
                <a:t>Automated</a:t>
              </a:r>
              <a:br>
                <a:rPr lang="en-US" sz="714"/>
              </a:br>
              <a:r>
                <a:rPr lang="en-US" sz="714"/>
                <a:t>Site Recovery</a:t>
              </a:r>
            </a:p>
          </p:txBody>
        </p:sp>
      </p:grpSp>
      <p:sp>
        <p:nvSpPr>
          <p:cNvPr id="325" name="Rectangle 324">
            <a:extLst>
              <a:ext uri="{FF2B5EF4-FFF2-40B4-BE49-F238E27FC236}">
                <a16:creationId xmlns:a16="http://schemas.microsoft.com/office/drawing/2014/main" id="{D6F45720-18E0-4064-B103-9551058DB424}"/>
              </a:ext>
            </a:extLst>
          </p:cNvPr>
          <p:cNvSpPr/>
          <p:nvPr/>
        </p:nvSpPr>
        <p:spPr>
          <a:xfrm>
            <a:off x="616397" y="2905128"/>
            <a:ext cx="4242502" cy="1665449"/>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116575" defTabSz="932418">
              <a:defRPr/>
            </a:pPr>
            <a:r>
              <a:rPr lang="en-US" sz="1122" b="1" kern="0">
                <a:gradFill>
                  <a:gsLst>
                    <a:gs pos="0">
                      <a:prstClr val="black"/>
                    </a:gs>
                    <a:gs pos="100000">
                      <a:prstClr val="black"/>
                    </a:gs>
                  </a:gsLst>
                  <a:lin ang="5400000" scaled="1"/>
                </a:gradFill>
                <a:latin typeface="Segoe UI" panose="020B0502040204020203" pitchFamily="34" charset="0"/>
                <a:cs typeface="Segoe UI" panose="020B0502040204020203" pitchFamily="34" charset="0"/>
              </a:rPr>
              <a:t>Discover, Assess, Report Compliance</a:t>
            </a:r>
            <a:endParaRPr lang="en-US" sz="3264">
              <a:gradFill>
                <a:gsLst>
                  <a:gs pos="0">
                    <a:srgbClr val="FFFFFF"/>
                  </a:gs>
                  <a:gs pos="100000">
                    <a:srgbClr val="FFFFFF"/>
                  </a:gs>
                </a:gsLst>
                <a:lin ang="5400000" scaled="0"/>
              </a:gradFill>
              <a:latin typeface="Segoe UI"/>
              <a:cs typeface="Segoe UI" pitchFamily="34" charset="0"/>
            </a:endParaRPr>
          </a:p>
        </p:txBody>
      </p:sp>
      <p:pic>
        <p:nvPicPr>
          <p:cNvPr id="52" name="Picture 51">
            <a:extLst>
              <a:ext uri="{FF2B5EF4-FFF2-40B4-BE49-F238E27FC236}">
                <a16:creationId xmlns:a16="http://schemas.microsoft.com/office/drawing/2014/main" id="{1A832AC0-312B-4E6E-B9E4-BB6F8619A6DA}"/>
              </a:ext>
            </a:extLst>
          </p:cNvPr>
          <p:cNvPicPr>
            <a:picLocks noChangeAspect="1"/>
          </p:cNvPicPr>
          <p:nvPr/>
        </p:nvPicPr>
        <p:blipFill>
          <a:blip r:embed="rId21"/>
          <a:stretch>
            <a:fillRect/>
          </a:stretch>
        </p:blipFill>
        <p:spPr>
          <a:xfrm>
            <a:off x="3197303" y="3410624"/>
            <a:ext cx="741563" cy="795495"/>
          </a:xfrm>
          <a:prstGeom prst="rect">
            <a:avLst/>
          </a:prstGeom>
        </p:spPr>
      </p:pic>
      <p:sp>
        <p:nvSpPr>
          <p:cNvPr id="53" name="TextBox 52">
            <a:extLst>
              <a:ext uri="{FF2B5EF4-FFF2-40B4-BE49-F238E27FC236}">
                <a16:creationId xmlns:a16="http://schemas.microsoft.com/office/drawing/2014/main" id="{15BF1138-DBC9-4F5B-9D10-3CA0DA63F028}"/>
              </a:ext>
            </a:extLst>
          </p:cNvPr>
          <p:cNvSpPr txBox="1"/>
          <p:nvPr/>
        </p:nvSpPr>
        <p:spPr>
          <a:xfrm>
            <a:off x="2078727" y="3480778"/>
            <a:ext cx="1292073" cy="336760"/>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defTabSz="932597">
              <a:defRPr/>
            </a:pPr>
            <a:r>
              <a:rPr lang="en-US" sz="1071">
                <a:solidFill>
                  <a:srgbClr val="0078D4">
                    <a:lumMod val="75000"/>
                  </a:srgbClr>
                </a:solidFill>
              </a:rPr>
              <a:t>Compliance Enforcement</a:t>
            </a:r>
          </a:p>
        </p:txBody>
      </p:sp>
      <p:sp>
        <p:nvSpPr>
          <p:cNvPr id="54" name="TextBox 53">
            <a:extLst>
              <a:ext uri="{FF2B5EF4-FFF2-40B4-BE49-F238E27FC236}">
                <a16:creationId xmlns:a16="http://schemas.microsoft.com/office/drawing/2014/main" id="{AE064FCA-B6AF-4461-91C2-053A80FB4B95}"/>
              </a:ext>
            </a:extLst>
          </p:cNvPr>
          <p:cNvSpPr txBox="1"/>
          <p:nvPr/>
        </p:nvSpPr>
        <p:spPr>
          <a:xfrm>
            <a:off x="3747494" y="3212449"/>
            <a:ext cx="1115292" cy="336760"/>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defTabSz="932597">
              <a:defRPr/>
            </a:pPr>
            <a:r>
              <a:rPr lang="en-US" sz="1071">
                <a:solidFill>
                  <a:srgbClr val="0078D4">
                    <a:lumMod val="75000"/>
                  </a:srgbClr>
                </a:solidFill>
              </a:rPr>
              <a:t>Continuous Improvement</a:t>
            </a:r>
          </a:p>
        </p:txBody>
      </p:sp>
      <p:sp>
        <p:nvSpPr>
          <p:cNvPr id="59" name="TextBox 58">
            <a:extLst>
              <a:ext uri="{FF2B5EF4-FFF2-40B4-BE49-F238E27FC236}">
                <a16:creationId xmlns:a16="http://schemas.microsoft.com/office/drawing/2014/main" id="{B593819A-EE59-4363-8C92-20BCE06C462C}"/>
              </a:ext>
            </a:extLst>
          </p:cNvPr>
          <p:cNvSpPr txBox="1"/>
          <p:nvPr/>
        </p:nvSpPr>
        <p:spPr>
          <a:xfrm>
            <a:off x="2749081" y="4213560"/>
            <a:ext cx="1763367" cy="327288"/>
          </a:xfrm>
          <a:prstGeom prst="rect">
            <a:avLst/>
          </a:prstGeom>
          <a:noFill/>
        </p:spPr>
        <p:txBody>
          <a:bodyPr wrap="square" lIns="0" tIns="0" rIns="0" bIns="0" rtlCol="0">
            <a:no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gradFill>
                  <a:gsLst>
                    <a:gs pos="0">
                      <a:srgbClr val="565656"/>
                    </a:gs>
                    <a:gs pos="100000">
                      <a:srgbClr val="565656"/>
                    </a:gs>
                  </a:gsLst>
                  <a:lin ang="5400000" scaled="0"/>
                </a:gradFill>
                <a:effectLst/>
                <a:uLnTx/>
                <a:uFillTx/>
                <a:latin typeface="Segoe UI Semibold"/>
              </a:defRPr>
            </a:lvl1pPr>
          </a:lstStyle>
          <a:p>
            <a:pPr defTabSz="932597">
              <a:defRPr/>
            </a:pPr>
            <a:r>
              <a:rPr lang="en-US" sz="1020">
                <a:solidFill>
                  <a:srgbClr val="0078D4">
                    <a:lumMod val="75000"/>
                  </a:srgbClr>
                </a:solidFill>
              </a:rPr>
              <a:t>24/7 Risk &amp; Compliance Assessment</a:t>
            </a:r>
          </a:p>
        </p:txBody>
      </p:sp>
      <p:grpSp>
        <p:nvGrpSpPr>
          <p:cNvPr id="187" name="Group 186">
            <a:extLst>
              <a:ext uri="{FF2B5EF4-FFF2-40B4-BE49-F238E27FC236}">
                <a16:creationId xmlns:a16="http://schemas.microsoft.com/office/drawing/2014/main" id="{BE7A3E8B-E114-4455-9499-02DFFF2460BE}"/>
              </a:ext>
            </a:extLst>
          </p:cNvPr>
          <p:cNvGrpSpPr/>
          <p:nvPr/>
        </p:nvGrpSpPr>
        <p:grpSpPr>
          <a:xfrm>
            <a:off x="661130" y="3334449"/>
            <a:ext cx="1509039" cy="1181796"/>
            <a:chOff x="8917601" y="3448644"/>
            <a:chExt cx="1479584" cy="1158729"/>
          </a:xfrm>
        </p:grpSpPr>
        <p:sp>
          <p:nvSpPr>
            <p:cNvPr id="138" name="Rectangle 137">
              <a:extLst>
                <a:ext uri="{FF2B5EF4-FFF2-40B4-BE49-F238E27FC236}">
                  <a16:creationId xmlns:a16="http://schemas.microsoft.com/office/drawing/2014/main" id="{1EF25A3E-7B98-4E69-A1C4-A887ADEE5777}"/>
                </a:ext>
              </a:extLst>
            </p:cNvPr>
            <p:cNvSpPr/>
            <p:nvPr/>
          </p:nvSpPr>
          <p:spPr bwMode="auto">
            <a:xfrm>
              <a:off x="8919368" y="3635284"/>
              <a:ext cx="1477817" cy="972089"/>
            </a:xfrm>
            <a:prstGeom prst="rect">
              <a:avLst/>
            </a:prstGeom>
            <a:solidFill>
              <a:srgbClr val="D9D9D9">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0" bIns="0" numCol="1" spcCol="0" rtlCol="0" fromWordArt="0" anchor="t" anchorCtr="0" forceAA="0" compatLnSpc="1">
              <a:prstTxWarp prst="textNoShape">
                <a:avLst/>
              </a:prstTxWarp>
              <a:noAutofit/>
            </a:bodyPr>
            <a:lstStyle/>
            <a:p>
              <a:pPr marL="61525" indent="-61525" defTabSz="951028" fontAlgn="base">
                <a:lnSpc>
                  <a:spcPct val="90000"/>
                </a:lnSpc>
                <a:spcBef>
                  <a:spcPct val="0"/>
                </a:spcBef>
                <a:spcAft>
                  <a:spcPct val="0"/>
                </a:spcAft>
                <a:buFont typeface="Arial" panose="020B0604020202020204" pitchFamily="34" charset="0"/>
                <a:buChar char="•"/>
              </a:pPr>
              <a:endParaRPr lang="en-US" sz="714">
                <a:solidFill>
                  <a:schemeClr val="tx1"/>
                </a:solidFill>
                <a:ea typeface="Segoe UI" pitchFamily="34" charset="0"/>
                <a:cs typeface="Segoe UI" pitchFamily="34" charset="0"/>
              </a:endParaRP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Risk Assessments</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Compliance Management</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Supply Chain Management</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Identity Governance</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Information Governance</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Sensitive Data Discovery</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Audit and Assessment</a:t>
              </a:r>
            </a:p>
            <a:p>
              <a:pPr marL="61525" indent="-61525" defTabSz="951028" fontAlgn="base">
                <a:lnSpc>
                  <a:spcPct val="90000"/>
                </a:lnSpc>
                <a:spcBef>
                  <a:spcPct val="0"/>
                </a:spcBef>
                <a:spcAft>
                  <a:spcPct val="0"/>
                </a:spcAft>
                <a:buFont typeface="Arial" panose="020B0604020202020204" pitchFamily="34" charset="0"/>
                <a:buChar char="•"/>
              </a:pPr>
              <a:r>
                <a:rPr lang="en-US" sz="714">
                  <a:solidFill>
                    <a:schemeClr val="tx1"/>
                  </a:solidFill>
                  <a:ea typeface="Segoe UI" pitchFamily="34" charset="0"/>
                  <a:cs typeface="Segoe UI" pitchFamily="34" charset="0"/>
                </a:rPr>
                <a:t>Legal Discovery</a:t>
              </a:r>
            </a:p>
          </p:txBody>
        </p:sp>
        <p:sp>
          <p:nvSpPr>
            <p:cNvPr id="143" name="Rectangle 142">
              <a:extLst>
                <a:ext uri="{FF2B5EF4-FFF2-40B4-BE49-F238E27FC236}">
                  <a16:creationId xmlns:a16="http://schemas.microsoft.com/office/drawing/2014/main" id="{F06B9E6A-BEE8-445C-921C-055F92DB7363}"/>
                </a:ext>
              </a:extLst>
            </p:cNvPr>
            <p:cNvSpPr/>
            <p:nvPr/>
          </p:nvSpPr>
          <p:spPr bwMode="auto">
            <a:xfrm>
              <a:off x="8917601" y="3448644"/>
              <a:ext cx="1477817" cy="16782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816" b="1">
                  <a:solidFill>
                    <a:schemeClr val="tx1"/>
                  </a:solidFill>
                  <a:ea typeface="Segoe UI" pitchFamily="34" charset="0"/>
                  <a:cs typeface="Segoe UI" pitchFamily="34" charset="0"/>
                </a:rPr>
                <a:t>Responsibilities</a:t>
              </a:r>
            </a:p>
          </p:txBody>
        </p:sp>
      </p:grpSp>
      <p:sp>
        <p:nvSpPr>
          <p:cNvPr id="155" name="Rectangle 154">
            <a:extLst>
              <a:ext uri="{FF2B5EF4-FFF2-40B4-BE49-F238E27FC236}">
                <a16:creationId xmlns:a16="http://schemas.microsoft.com/office/drawing/2014/main" id="{649B8AF7-D056-418A-8CD2-2DBAAB138967}"/>
              </a:ext>
            </a:extLst>
          </p:cNvPr>
          <p:cNvSpPr/>
          <p:nvPr/>
        </p:nvSpPr>
        <p:spPr>
          <a:xfrm>
            <a:off x="611577" y="2665126"/>
            <a:ext cx="4245643" cy="265656"/>
          </a:xfrm>
          <a:prstGeom prst="rect">
            <a:avLst/>
          </a:prstGeom>
          <a:solidFill>
            <a:srgbClr val="0078D4"/>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16575" algn="ctr" defTabSz="932418">
              <a:defRPr/>
            </a:pPr>
            <a:r>
              <a:rPr lang="en-US" sz="1122" b="1" kern="0">
                <a:solidFill>
                  <a:schemeClr val="bg1"/>
                </a:solidFill>
                <a:latin typeface="Segoe UI" panose="020B0502040204020203" pitchFamily="34" charset="0"/>
                <a:cs typeface="Segoe UI" panose="020B0502040204020203" pitchFamily="34" charset="0"/>
              </a:rPr>
              <a:t>AM I COMPLIANT ?</a:t>
            </a:r>
            <a:endParaRPr lang="en-US" sz="3264">
              <a:solidFill>
                <a:schemeClr val="bg1"/>
              </a:solidFill>
              <a:latin typeface="Segoe UI"/>
              <a:cs typeface="Segoe UI" pitchFamily="34" charset="0"/>
            </a:endParaRPr>
          </a:p>
        </p:txBody>
      </p:sp>
      <p:sp>
        <p:nvSpPr>
          <p:cNvPr id="47" name="TextBox 46">
            <a:extLst>
              <a:ext uri="{FF2B5EF4-FFF2-40B4-BE49-F238E27FC236}">
                <a16:creationId xmlns:a16="http://schemas.microsoft.com/office/drawing/2014/main" id="{CED5CAAB-52BE-4A14-8EED-DDE63BE02178}"/>
              </a:ext>
            </a:extLst>
          </p:cNvPr>
          <p:cNvSpPr txBox="1"/>
          <p:nvPr/>
        </p:nvSpPr>
        <p:spPr>
          <a:xfrm>
            <a:off x="8904292" y="699045"/>
            <a:ext cx="3315452" cy="265009"/>
          </a:xfrm>
          <a:prstGeom prst="rect">
            <a:avLst/>
          </a:prstGeom>
          <a:noFill/>
        </p:spPr>
        <p:txBody>
          <a:bodyPr wrap="square">
            <a:spAutoFit/>
          </a:bodyPr>
          <a:lstStyle/>
          <a:p>
            <a:r>
              <a:rPr lang="en-US" sz="1020"/>
              <a:t>Latest version: </a:t>
            </a:r>
            <a:r>
              <a:rPr lang="en-US" sz="1020">
                <a:hlinkClick r:id="rId79"/>
              </a:rPr>
              <a:t>https://aka.ms/PartnerGRCArchitecture</a:t>
            </a:r>
            <a:r>
              <a:rPr lang="en-US" sz="1122"/>
              <a:t> </a:t>
            </a:r>
          </a:p>
        </p:txBody>
      </p:sp>
      <p:sp>
        <p:nvSpPr>
          <p:cNvPr id="162" name="Rectangle 161">
            <a:extLst>
              <a:ext uri="{FF2B5EF4-FFF2-40B4-BE49-F238E27FC236}">
                <a16:creationId xmlns:a16="http://schemas.microsoft.com/office/drawing/2014/main" id="{F6AE6DEC-0C79-400C-B51E-CF0B7025E9B7}"/>
              </a:ext>
            </a:extLst>
          </p:cNvPr>
          <p:cNvSpPr/>
          <p:nvPr/>
        </p:nvSpPr>
        <p:spPr>
          <a:xfrm>
            <a:off x="7836812" y="2666903"/>
            <a:ext cx="4002304" cy="269261"/>
          </a:xfrm>
          <a:prstGeom prst="rect">
            <a:avLst/>
          </a:prstGeom>
          <a:solidFill>
            <a:schemeClr val="accent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16575" algn="ctr" defTabSz="932418">
              <a:defRPr/>
            </a:pPr>
            <a:r>
              <a:rPr lang="en-US" sz="1122" b="1" kern="0">
                <a:solidFill>
                  <a:schemeClr val="bg1"/>
                </a:solidFill>
                <a:latin typeface="Segoe UI" panose="020B0502040204020203" pitchFamily="34" charset="0"/>
                <a:cs typeface="Segoe UI" panose="020B0502040204020203" pitchFamily="34" charset="0"/>
              </a:rPr>
              <a:t>AM I SECURE ?</a:t>
            </a:r>
            <a:endParaRPr lang="en-US" sz="3264">
              <a:solidFill>
                <a:schemeClr val="bg1"/>
              </a:solidFill>
              <a:latin typeface="Segoe UI"/>
              <a:cs typeface="Segoe UI" pitchFamily="34" charset="0"/>
            </a:endParaRPr>
          </a:p>
        </p:txBody>
      </p:sp>
      <p:pic>
        <p:nvPicPr>
          <p:cNvPr id="135" name="Picture 134">
            <a:extLst>
              <a:ext uri="{FF2B5EF4-FFF2-40B4-BE49-F238E27FC236}">
                <a16:creationId xmlns:a16="http://schemas.microsoft.com/office/drawing/2014/main" id="{5B51FE95-478E-47DE-941C-104D11273BBC}"/>
              </a:ext>
            </a:extLst>
          </p:cNvPr>
          <p:cNvPicPr>
            <a:picLocks noChangeAspect="1"/>
          </p:cNvPicPr>
          <p:nvPr/>
        </p:nvPicPr>
        <p:blipFill>
          <a:blip r:embed="rId80"/>
          <a:stretch>
            <a:fillRect/>
          </a:stretch>
        </p:blipFill>
        <p:spPr>
          <a:xfrm>
            <a:off x="3429536" y="3647183"/>
            <a:ext cx="285724" cy="263315"/>
          </a:xfrm>
          <a:prstGeom prst="rect">
            <a:avLst/>
          </a:prstGeom>
        </p:spPr>
      </p:pic>
      <p:pic>
        <p:nvPicPr>
          <p:cNvPr id="139" name="Picture 138">
            <a:extLst>
              <a:ext uri="{FF2B5EF4-FFF2-40B4-BE49-F238E27FC236}">
                <a16:creationId xmlns:a16="http://schemas.microsoft.com/office/drawing/2014/main" id="{641B16C7-E9E9-45BB-A73C-8474915C95B2}"/>
              </a:ext>
            </a:extLst>
          </p:cNvPr>
          <p:cNvPicPr>
            <a:picLocks noChangeAspect="1"/>
          </p:cNvPicPr>
          <p:nvPr/>
        </p:nvPicPr>
        <p:blipFill>
          <a:blip r:embed="rId81"/>
          <a:stretch>
            <a:fillRect/>
          </a:stretch>
        </p:blipFill>
        <p:spPr>
          <a:xfrm>
            <a:off x="8909395" y="3647183"/>
            <a:ext cx="325029" cy="263315"/>
          </a:xfrm>
          <a:prstGeom prst="rect">
            <a:avLst/>
          </a:prstGeom>
        </p:spPr>
      </p:pic>
      <p:sp>
        <p:nvSpPr>
          <p:cNvPr id="44" name="TextBox 43">
            <a:extLst>
              <a:ext uri="{FF2B5EF4-FFF2-40B4-BE49-F238E27FC236}">
                <a16:creationId xmlns:a16="http://schemas.microsoft.com/office/drawing/2014/main" id="{4D32A8BB-5751-4669-ACB3-84A2C3A382D9}"/>
              </a:ext>
            </a:extLst>
          </p:cNvPr>
          <p:cNvSpPr txBox="1"/>
          <p:nvPr/>
        </p:nvSpPr>
        <p:spPr>
          <a:xfrm>
            <a:off x="882" y="-458481"/>
            <a:ext cx="4534616" cy="320182"/>
          </a:xfrm>
          <a:prstGeom prst="rect">
            <a:avLst/>
          </a:prstGeom>
          <a:noFill/>
        </p:spPr>
        <p:txBody>
          <a:bodyPr wrap="square" lIns="0" tIns="0" rIns="0" bIns="0" rtlCol="0">
            <a:spAutoFit/>
          </a:bodyPr>
          <a:lstStyle/>
          <a:p>
            <a:pPr algn="l"/>
            <a:r>
              <a:rPr lang="en-US" sz="2040">
                <a:solidFill>
                  <a:schemeClr val="bg1">
                    <a:lumMod val="75000"/>
                  </a:schemeClr>
                </a:solidFill>
              </a:rPr>
              <a:t>ANIMATED SLIDE</a:t>
            </a:r>
          </a:p>
        </p:txBody>
      </p:sp>
    </p:spTree>
    <p:extLst>
      <p:ext uri="{BB962C8B-B14F-4D97-AF65-F5344CB8AC3E}">
        <p14:creationId xmlns:p14="http://schemas.microsoft.com/office/powerpoint/2010/main" val="214856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animEffect transition="in" filter="fade">
                                      <p:cBhvr>
                                        <p:cTn id="7" dur="500"/>
                                        <p:tgtEl>
                                          <p:spTgt spid="32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nodeType="withEffect">
                                  <p:stCondLst>
                                    <p:cond delay="0"/>
                                  </p:stCondLst>
                                  <p:childTnLst>
                                    <p:set>
                                      <p:cBhvr>
                                        <p:cTn id="19" dur="1" fill="hold">
                                          <p:stCondLst>
                                            <p:cond delay="0"/>
                                          </p:stCondLst>
                                        </p:cTn>
                                        <p:tgtEl>
                                          <p:spTgt spid="135"/>
                                        </p:tgtEl>
                                        <p:attrNameLst>
                                          <p:attrName>style.visibility</p:attrName>
                                        </p:attrNameLst>
                                      </p:cBhvr>
                                      <p:to>
                                        <p:strVal val="visible"/>
                                      </p:to>
                                    </p:set>
                                    <p:animEffect transition="in" filter="fade">
                                      <p:cBhvr>
                                        <p:cTn id="20" dur="500"/>
                                        <p:tgtEl>
                                          <p:spTgt spid="1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nodeType="withEffect">
                                  <p:stCondLst>
                                    <p:cond delay="0"/>
                                  </p:stCondLst>
                                  <p:childTnLst>
                                    <p:set>
                                      <p:cBhvr>
                                        <p:cTn id="25" dur="1" fill="hold">
                                          <p:stCondLst>
                                            <p:cond delay="0"/>
                                          </p:stCondLst>
                                        </p:cTn>
                                        <p:tgtEl>
                                          <p:spTgt spid="187"/>
                                        </p:tgtEl>
                                        <p:attrNameLst>
                                          <p:attrName>style.visibility</p:attrName>
                                        </p:attrNameLst>
                                      </p:cBhvr>
                                      <p:to>
                                        <p:strVal val="visible"/>
                                      </p:to>
                                    </p:set>
                                    <p:animEffect transition="in" filter="fade">
                                      <p:cBhvr>
                                        <p:cTn id="26" dur="500"/>
                                        <p:tgtEl>
                                          <p:spTgt spid="1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45">
                                            <p:txEl>
                                              <p:pRg st="0" end="0"/>
                                            </p:txEl>
                                          </p:spTgt>
                                        </p:tgtEl>
                                        <p:attrNameLst>
                                          <p:attrName>style.visibility</p:attrName>
                                        </p:attrNameLst>
                                      </p:cBhvr>
                                      <p:to>
                                        <p:strVal val="visible"/>
                                      </p:to>
                                    </p:set>
                                    <p:animEffect transition="in" filter="fade">
                                      <p:cBhvr>
                                        <p:cTn id="31" dur="500"/>
                                        <p:tgtEl>
                                          <p:spTgt spid="545">
                                            <p:txEl>
                                              <p:pRg st="0" end="0"/>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nodeType="with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fade">
                                      <p:cBhvr>
                                        <p:cTn id="41" dur="500"/>
                                        <p:tgtEl>
                                          <p:spTgt spid="13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10" presetClass="entr" presetSubtype="0" fill="hold" nodeType="withEffect">
                                  <p:stCondLst>
                                    <p:cond delay="0"/>
                                  </p:stCondLst>
                                  <p:childTnLst>
                                    <p:set>
                                      <p:cBhvr>
                                        <p:cTn id="49" dur="1" fill="hold">
                                          <p:stCondLst>
                                            <p:cond delay="0"/>
                                          </p:stCondLst>
                                        </p:cTn>
                                        <p:tgtEl>
                                          <p:spTgt spid="128"/>
                                        </p:tgtEl>
                                        <p:attrNameLst>
                                          <p:attrName>style.visibility</p:attrName>
                                        </p:attrNameLst>
                                      </p:cBhvr>
                                      <p:to>
                                        <p:strVal val="visible"/>
                                      </p:to>
                                    </p:set>
                                    <p:animEffect transition="in" filter="fade">
                                      <p:cBhvr>
                                        <p:cTn id="50" dur="500"/>
                                        <p:tgtEl>
                                          <p:spTgt spid="1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500"/>
                                        <p:tgtEl>
                                          <p:spTgt spid="136"/>
                                        </p:tgtEl>
                                      </p:cBhvr>
                                    </p:animEffect>
                                  </p:childTnLst>
                                </p:cTn>
                              </p:par>
                              <p:par>
                                <p:cTn id="56" presetID="10" presetClass="entr" presetSubtype="0" fill="hold" nodeType="withEffect">
                                  <p:stCondLst>
                                    <p:cond delay="0"/>
                                  </p:stCondLst>
                                  <p:childTnLst>
                                    <p:set>
                                      <p:cBhvr>
                                        <p:cTn id="57" dur="1" fill="hold">
                                          <p:stCondLst>
                                            <p:cond delay="0"/>
                                          </p:stCondLst>
                                        </p:cTn>
                                        <p:tgtEl>
                                          <p:spTgt spid="835"/>
                                        </p:tgtEl>
                                        <p:attrNameLst>
                                          <p:attrName>style.visibility</p:attrName>
                                        </p:attrNameLst>
                                      </p:cBhvr>
                                      <p:to>
                                        <p:strVal val="visible"/>
                                      </p:to>
                                    </p:set>
                                    <p:animEffect transition="in" filter="fade">
                                      <p:cBhvr>
                                        <p:cTn id="58" dur="500"/>
                                        <p:tgtEl>
                                          <p:spTgt spid="835"/>
                                        </p:tgtEl>
                                      </p:cBhvr>
                                    </p:animEffect>
                                  </p:childTnLst>
                                </p:cTn>
                              </p:par>
                              <p:par>
                                <p:cTn id="59" presetID="10" presetClass="entr" presetSubtype="0" fill="hold" nodeType="withEffect">
                                  <p:stCondLst>
                                    <p:cond delay="0"/>
                                  </p:stCondLst>
                                  <p:childTnLst>
                                    <p:set>
                                      <p:cBhvr>
                                        <p:cTn id="60" dur="1" fill="hold">
                                          <p:stCondLst>
                                            <p:cond delay="0"/>
                                          </p:stCondLst>
                                        </p:cTn>
                                        <p:tgtEl>
                                          <p:spTgt spid="157"/>
                                        </p:tgtEl>
                                        <p:attrNameLst>
                                          <p:attrName>style.visibility</p:attrName>
                                        </p:attrNameLst>
                                      </p:cBhvr>
                                      <p:to>
                                        <p:strVal val="visible"/>
                                      </p:to>
                                    </p:set>
                                    <p:animEffect transition="in" filter="fade">
                                      <p:cBhvr>
                                        <p:cTn id="61" dur="500"/>
                                        <p:tgtEl>
                                          <p:spTgt spid="157"/>
                                        </p:tgtEl>
                                      </p:cBhvr>
                                    </p:animEffect>
                                  </p:childTnLst>
                                </p:cTn>
                              </p:par>
                              <p:par>
                                <p:cTn id="62" presetID="10" presetClass="entr" presetSubtype="0" fill="hold" nodeType="withEffect">
                                  <p:stCondLst>
                                    <p:cond delay="0"/>
                                  </p:stCondLst>
                                  <p:childTnLst>
                                    <p:set>
                                      <p:cBhvr>
                                        <p:cTn id="63" dur="1" fill="hold">
                                          <p:stCondLst>
                                            <p:cond delay="0"/>
                                          </p:stCondLst>
                                        </p:cTn>
                                        <p:tgtEl>
                                          <p:spTgt spid="836"/>
                                        </p:tgtEl>
                                        <p:attrNameLst>
                                          <p:attrName>style.visibility</p:attrName>
                                        </p:attrNameLst>
                                      </p:cBhvr>
                                      <p:to>
                                        <p:strVal val="visible"/>
                                      </p:to>
                                    </p:set>
                                    <p:animEffect transition="in" filter="fade">
                                      <p:cBhvr>
                                        <p:cTn id="64" dur="500"/>
                                        <p:tgtEl>
                                          <p:spTgt spid="836"/>
                                        </p:tgtEl>
                                      </p:cBhvr>
                                    </p:animEffect>
                                  </p:childTnLst>
                                </p:cTn>
                              </p:par>
                              <p:par>
                                <p:cTn id="65" presetID="10" presetClass="entr" presetSubtype="0" fill="hold" nodeType="withEffect">
                                  <p:stCondLst>
                                    <p:cond delay="0"/>
                                  </p:stCondLst>
                                  <p:childTnLst>
                                    <p:set>
                                      <p:cBhvr>
                                        <p:cTn id="66" dur="1" fill="hold">
                                          <p:stCondLst>
                                            <p:cond delay="0"/>
                                          </p:stCondLst>
                                        </p:cTn>
                                        <p:tgtEl>
                                          <p:spTgt spid="627"/>
                                        </p:tgtEl>
                                        <p:attrNameLst>
                                          <p:attrName>style.visibility</p:attrName>
                                        </p:attrNameLst>
                                      </p:cBhvr>
                                      <p:to>
                                        <p:strVal val="visible"/>
                                      </p:to>
                                    </p:set>
                                    <p:animEffect transition="in" filter="fade">
                                      <p:cBhvr>
                                        <p:cTn id="67" dur="500"/>
                                        <p:tgtEl>
                                          <p:spTgt spid="627"/>
                                        </p:tgtEl>
                                      </p:cBhvr>
                                    </p:animEffect>
                                  </p:childTnLst>
                                </p:cTn>
                              </p:par>
                              <p:par>
                                <p:cTn id="68" presetID="10" presetClass="entr" presetSubtype="0" fill="hold"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par>
                                <p:cTn id="71" presetID="10"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par>
                                <p:cTn id="74" presetID="10" presetClass="entr" presetSubtype="0" fill="hold" nodeType="withEffect">
                                  <p:stCondLst>
                                    <p:cond delay="0"/>
                                  </p:stCondLst>
                                  <p:childTnLst>
                                    <p:set>
                                      <p:cBhvr>
                                        <p:cTn id="75" dur="1" fill="hold">
                                          <p:stCondLst>
                                            <p:cond delay="0"/>
                                          </p:stCondLst>
                                        </p:cTn>
                                        <p:tgtEl>
                                          <p:spTgt spid="628"/>
                                        </p:tgtEl>
                                        <p:attrNameLst>
                                          <p:attrName>style.visibility</p:attrName>
                                        </p:attrNameLst>
                                      </p:cBhvr>
                                      <p:to>
                                        <p:strVal val="visible"/>
                                      </p:to>
                                    </p:set>
                                    <p:animEffect transition="in" filter="fade">
                                      <p:cBhvr>
                                        <p:cTn id="76" dur="500"/>
                                        <p:tgtEl>
                                          <p:spTgt spid="628"/>
                                        </p:tgtEl>
                                      </p:cBhvr>
                                    </p:animEffect>
                                  </p:childTnLst>
                                </p:cTn>
                              </p:par>
                              <p:par>
                                <p:cTn id="77" presetID="10" presetClass="entr" presetSubtype="0" fill="hold" nodeType="withEffect">
                                  <p:stCondLst>
                                    <p:cond delay="0"/>
                                  </p:stCondLst>
                                  <p:childTnLst>
                                    <p:set>
                                      <p:cBhvr>
                                        <p:cTn id="78" dur="1" fill="hold">
                                          <p:stCondLst>
                                            <p:cond delay="0"/>
                                          </p:stCondLst>
                                        </p:cTn>
                                        <p:tgtEl>
                                          <p:spTgt spid="630"/>
                                        </p:tgtEl>
                                        <p:attrNameLst>
                                          <p:attrName>style.visibility</p:attrName>
                                        </p:attrNameLst>
                                      </p:cBhvr>
                                      <p:to>
                                        <p:strVal val="visible"/>
                                      </p:to>
                                    </p:set>
                                    <p:animEffect transition="in" filter="fade">
                                      <p:cBhvr>
                                        <p:cTn id="79" dur="500"/>
                                        <p:tgtEl>
                                          <p:spTgt spid="630"/>
                                        </p:tgtEl>
                                      </p:cBhvr>
                                    </p:animEffect>
                                  </p:childTnLst>
                                </p:cTn>
                              </p:par>
                              <p:par>
                                <p:cTn id="80" presetID="10" presetClass="entr" presetSubtype="0" fill="hold" nodeType="withEffect">
                                  <p:stCondLst>
                                    <p:cond delay="0"/>
                                  </p:stCondLst>
                                  <p:childTnLst>
                                    <p:set>
                                      <p:cBhvr>
                                        <p:cTn id="81" dur="1" fill="hold">
                                          <p:stCondLst>
                                            <p:cond delay="0"/>
                                          </p:stCondLst>
                                        </p:cTn>
                                        <p:tgtEl>
                                          <p:spTgt spid="683"/>
                                        </p:tgtEl>
                                        <p:attrNameLst>
                                          <p:attrName>style.visibility</p:attrName>
                                        </p:attrNameLst>
                                      </p:cBhvr>
                                      <p:to>
                                        <p:strVal val="visible"/>
                                      </p:to>
                                    </p:set>
                                    <p:animEffect transition="in" filter="fade">
                                      <p:cBhvr>
                                        <p:cTn id="82" dur="500"/>
                                        <p:tgtEl>
                                          <p:spTgt spid="683"/>
                                        </p:tgtEl>
                                      </p:cBhvr>
                                    </p:animEffect>
                                  </p:childTnLst>
                                </p:cTn>
                              </p:par>
                              <p:par>
                                <p:cTn id="83" presetID="10" presetClass="entr" presetSubtype="0" fill="hold" nodeType="withEffect">
                                  <p:stCondLst>
                                    <p:cond delay="0"/>
                                  </p:stCondLst>
                                  <p:childTnLst>
                                    <p:set>
                                      <p:cBhvr>
                                        <p:cTn id="84" dur="1" fill="hold">
                                          <p:stCondLst>
                                            <p:cond delay="0"/>
                                          </p:stCondLst>
                                        </p:cTn>
                                        <p:tgtEl>
                                          <p:spTgt spid="629"/>
                                        </p:tgtEl>
                                        <p:attrNameLst>
                                          <p:attrName>style.visibility</p:attrName>
                                        </p:attrNameLst>
                                      </p:cBhvr>
                                      <p:to>
                                        <p:strVal val="visible"/>
                                      </p:to>
                                    </p:set>
                                    <p:animEffect transition="in" filter="fade">
                                      <p:cBhvr>
                                        <p:cTn id="85" dur="500"/>
                                        <p:tgtEl>
                                          <p:spTgt spid="629"/>
                                        </p:tgtEl>
                                      </p:cBhvr>
                                    </p:animEffect>
                                  </p:childTnLst>
                                </p:cTn>
                              </p:par>
                              <p:par>
                                <p:cTn id="86" presetID="10" presetClass="entr" presetSubtype="0" fill="hold" nodeType="withEffect">
                                  <p:stCondLst>
                                    <p:cond delay="0"/>
                                  </p:stCondLst>
                                  <p:childTnLst>
                                    <p:set>
                                      <p:cBhvr>
                                        <p:cTn id="87" dur="1" fill="hold">
                                          <p:stCondLst>
                                            <p:cond delay="0"/>
                                          </p:stCondLst>
                                        </p:cTn>
                                        <p:tgtEl>
                                          <p:spTgt spid="624"/>
                                        </p:tgtEl>
                                        <p:attrNameLst>
                                          <p:attrName>style.visibility</p:attrName>
                                        </p:attrNameLst>
                                      </p:cBhvr>
                                      <p:to>
                                        <p:strVal val="visible"/>
                                      </p:to>
                                    </p:set>
                                    <p:animEffect transition="in" filter="fade">
                                      <p:cBhvr>
                                        <p:cTn id="88" dur="500"/>
                                        <p:tgtEl>
                                          <p:spTgt spid="624"/>
                                        </p:tgtEl>
                                      </p:cBhvr>
                                    </p:animEffect>
                                  </p:childTnLst>
                                </p:cTn>
                              </p:par>
                              <p:par>
                                <p:cTn id="89" presetID="10" presetClass="entr" presetSubtype="0" fill="hold" nodeType="withEffect">
                                  <p:stCondLst>
                                    <p:cond delay="0"/>
                                  </p:stCondLst>
                                  <p:childTnLst>
                                    <p:set>
                                      <p:cBhvr>
                                        <p:cTn id="90" dur="1" fill="hold">
                                          <p:stCondLst>
                                            <p:cond delay="0"/>
                                          </p:stCondLst>
                                        </p:cTn>
                                        <p:tgtEl>
                                          <p:spTgt spid="684"/>
                                        </p:tgtEl>
                                        <p:attrNameLst>
                                          <p:attrName>style.visibility</p:attrName>
                                        </p:attrNameLst>
                                      </p:cBhvr>
                                      <p:to>
                                        <p:strVal val="visible"/>
                                      </p:to>
                                    </p:set>
                                    <p:animEffect transition="in" filter="fade">
                                      <p:cBhvr>
                                        <p:cTn id="91" dur="500"/>
                                        <p:tgtEl>
                                          <p:spTgt spid="68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861"/>
                                        </p:tgtEl>
                                        <p:attrNameLst>
                                          <p:attrName>style.visibility</p:attrName>
                                        </p:attrNameLst>
                                      </p:cBhvr>
                                      <p:to>
                                        <p:strVal val="visible"/>
                                      </p:to>
                                    </p:set>
                                    <p:animEffect transition="in" filter="fade">
                                      <p:cBhvr>
                                        <p:cTn id="96" dur="500"/>
                                        <p:tgtEl>
                                          <p:spTgt spid="86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58"/>
                                        </p:tgtEl>
                                        <p:attrNameLst>
                                          <p:attrName>style.visibility</p:attrName>
                                        </p:attrNameLst>
                                      </p:cBhvr>
                                      <p:to>
                                        <p:strVal val="visible"/>
                                      </p:to>
                                    </p:set>
                                    <p:animEffect transition="in" filter="fade">
                                      <p:cBhvr>
                                        <p:cTn id="99" dur="500"/>
                                        <p:tgtEl>
                                          <p:spTgt spid="858"/>
                                        </p:tgtEl>
                                      </p:cBhvr>
                                    </p:animEffect>
                                  </p:childTnLst>
                                </p:cTn>
                              </p:par>
                              <p:par>
                                <p:cTn id="100" presetID="10" presetClass="entr" presetSubtype="0" fill="hold"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par>
                                <p:cTn id="103" presetID="10" presetClass="entr" presetSubtype="0"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45"/>
                                        </p:tgtEl>
                                        <p:attrNameLst>
                                          <p:attrName>style.visibility</p:attrName>
                                        </p:attrNameLst>
                                      </p:cBhvr>
                                      <p:to>
                                        <p:strVal val="visible"/>
                                      </p:to>
                                    </p:set>
                                    <p:animEffect transition="in" filter="fade">
                                      <p:cBhvr>
                                        <p:cTn id="110" dur="500"/>
                                        <p:tgtEl>
                                          <p:spTgt spid="45"/>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131"/>
                                        </p:tgtEl>
                                        <p:attrNameLst>
                                          <p:attrName>style.visibility</p:attrName>
                                        </p:attrNameLst>
                                      </p:cBhvr>
                                      <p:to>
                                        <p:strVal val="visible"/>
                                      </p:to>
                                    </p:set>
                                    <p:animEffect transition="in" filter="fade">
                                      <p:cBhvr>
                                        <p:cTn id="115" dur="500"/>
                                        <p:tgtEl>
                                          <p:spTgt spid="131"/>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60" grpId="0"/>
      <p:bldP spid="858" grpId="0" animBg="1"/>
      <p:bldP spid="861" grpId="0" animBg="1"/>
      <p:bldP spid="53" grpId="0"/>
      <p:bldP spid="54" grpId="0"/>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1603503" y="1396022"/>
            <a:ext cx="9229467" cy="1553681"/>
          </a:xfrm>
        </p:spPr>
        <p:txBody>
          <a:bodyPr/>
          <a:lstStyle/>
          <a:p>
            <a:r>
              <a:rPr lang="en-US" sz="6600">
                <a:solidFill>
                  <a:schemeClr val="bg1"/>
                </a:solidFill>
              </a:rPr>
              <a:t>DO NOT DELETE SLIDES</a:t>
            </a:r>
            <a:endParaRPr lang="en-IN" sz="6600">
              <a:solidFill>
                <a:schemeClr val="bg1"/>
              </a:solidFill>
            </a:endParaRPr>
          </a:p>
        </p:txBody>
      </p:sp>
      <p:sp>
        <p:nvSpPr>
          <p:cNvPr id="4" name="TextBox 3">
            <a:extLst>
              <a:ext uri="{FF2B5EF4-FFF2-40B4-BE49-F238E27FC236}">
                <a16:creationId xmlns:a16="http://schemas.microsoft.com/office/drawing/2014/main" id="{C72A5514-0CE8-4C24-834F-5034AF90E389}"/>
              </a:ext>
            </a:extLst>
          </p:cNvPr>
          <p:cNvSpPr txBox="1"/>
          <p:nvPr/>
        </p:nvSpPr>
        <p:spPr>
          <a:xfrm>
            <a:off x="712085" y="2949703"/>
            <a:ext cx="10826288" cy="3339376"/>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Please take a copy of this deck if you intend to make edits such as deleting slides you do not need</a:t>
            </a:r>
          </a:p>
          <a:p>
            <a:pPr marL="0" marR="0" lvl="0" indent="0" algn="l" defTabSz="932688" rtl="0" eaLnBrk="1" fontAlgn="auto" latinLnBrk="0" hangingPunct="1">
              <a:lnSpc>
                <a:spcPct val="90000"/>
              </a:lnSpc>
              <a:spcBef>
                <a:spcPts val="0"/>
              </a:spcBef>
              <a:spcAft>
                <a:spcPts val="600"/>
              </a:spcAft>
              <a:buClrTx/>
              <a:buSzTx/>
              <a:buFontTx/>
              <a:buNone/>
              <a:tabLst/>
              <a:defRPr/>
            </a:pPr>
            <a:endParaRPr lang="en-US" sz="2400">
              <a:solidFill>
                <a:srgbClr val="FFFFFF"/>
              </a:solidFill>
              <a:latin typeface="Segoe UI"/>
            </a:endParaRP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err="1">
                <a:ln>
                  <a:noFill/>
                </a:ln>
                <a:solidFill>
                  <a:srgbClr val="FFFFFF"/>
                </a:solidFill>
                <a:effectLst/>
                <a:uLnTx/>
                <a:uFillTx/>
                <a:latin typeface="Segoe UI"/>
                <a:ea typeface="+mn-ea"/>
                <a:cs typeface="+mn-cs"/>
              </a:rPr>
              <a:t>Thi</a:t>
            </a:r>
            <a:r>
              <a:rPr lang="en-US" sz="2400">
                <a:solidFill>
                  <a:srgbClr val="FFFFFF"/>
                </a:solidFill>
                <a:latin typeface="Segoe UI"/>
              </a:rPr>
              <a:t>s is the master copy used by many individuals, any changes you make to this live deck are seen by everyone</a:t>
            </a:r>
          </a:p>
          <a:p>
            <a:pPr marL="0" marR="0" lvl="0" indent="0" algn="l" defTabSz="932688"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90000"/>
              </a:lnSpc>
              <a:spcBef>
                <a:spcPts val="0"/>
              </a:spcBef>
              <a:spcAft>
                <a:spcPts val="600"/>
              </a:spcAft>
              <a:buClrTx/>
              <a:buSzTx/>
              <a:buFontTx/>
              <a:buNone/>
              <a:tabLst/>
              <a:defRPr/>
            </a:pPr>
            <a:endParaRPr lang="en-US" sz="2400">
              <a:solidFill>
                <a:srgbClr val="FFFFFF"/>
              </a:solidFill>
              <a:latin typeface="Segoe UI"/>
            </a:endParaRPr>
          </a:p>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Please be a good citizen </a:t>
            </a:r>
            <a:r>
              <a:rPr kumimoji="0" lang="en-US" sz="24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1D9D9C6B-3818-4AB4-AAF6-E96B10757D2A}"/>
              </a:ext>
            </a:extLst>
          </p:cNvPr>
          <p:cNvSpPr/>
          <p:nvPr/>
        </p:nvSpPr>
        <p:spPr bwMode="auto">
          <a:xfrm>
            <a:off x="10972800" y="379482"/>
            <a:ext cx="1131147" cy="358811"/>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31142A24-92E2-4B86-B190-AB785E936A47}"/>
              </a:ext>
            </a:extLst>
          </p:cNvPr>
          <p:cNvPicPr>
            <a:picLocks noChangeAspect="1"/>
          </p:cNvPicPr>
          <p:nvPr/>
        </p:nvPicPr>
        <p:blipFill>
          <a:blip r:embed="rId3"/>
          <a:stretch>
            <a:fillRect/>
          </a:stretch>
        </p:blipFill>
        <p:spPr bwMode="black">
          <a:xfrm>
            <a:off x="10426243" y="379482"/>
            <a:ext cx="1483418" cy="310896"/>
          </a:xfrm>
          <a:prstGeom prst="rect">
            <a:avLst/>
          </a:prstGeom>
        </p:spPr>
      </p:pic>
    </p:spTree>
    <p:extLst>
      <p:ext uri="{BB962C8B-B14F-4D97-AF65-F5344CB8AC3E}">
        <p14:creationId xmlns:p14="http://schemas.microsoft.com/office/powerpoint/2010/main" val="21800786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Rectangle 629">
            <a:hlinkClick r:id="rId3"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8C508C65-0761-421F-9D1F-01AE378B8F11}"/>
              </a:ext>
            </a:extLst>
          </p:cNvPr>
          <p:cNvSpPr/>
          <p:nvPr/>
        </p:nvSpPr>
        <p:spPr bwMode="auto">
          <a:xfrm>
            <a:off x="882" y="1136021"/>
            <a:ext cx="2473521" cy="4579216"/>
          </a:xfrm>
          <a:prstGeom prst="rect">
            <a:avLst/>
          </a:prstGeom>
          <a:solidFill>
            <a:schemeClr val="tx2">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93260" rIns="182802" bIns="93260" numCol="1" spcCol="0" rtlCol="0" fromWordArt="0" anchor="t" anchorCtr="0" forceAA="0" compatLnSpc="1">
            <a:prstTxWarp prst="textNoShape">
              <a:avLst/>
            </a:prstTxWarp>
            <a:noAutofit/>
          </a:bodyPr>
          <a:lstStyle/>
          <a:p>
            <a:pPr algn="ctr" defTabSz="932597"/>
            <a:r>
              <a:rPr lang="en-US" sz="1632" kern="0">
                <a:solidFill>
                  <a:srgbClr val="282828"/>
                </a:solidFill>
                <a:latin typeface="Segoe UI Semibold"/>
                <a:cs typeface="Segoe UI" charset="0"/>
              </a:rPr>
              <a:t>Defender for </a:t>
            </a:r>
            <a:br>
              <a:rPr lang="en-US" sz="1632" kern="0">
                <a:solidFill>
                  <a:srgbClr val="282828"/>
                </a:solidFill>
                <a:latin typeface="Segoe UI Semibold"/>
                <a:cs typeface="Segoe UI" charset="0"/>
              </a:rPr>
            </a:br>
            <a:r>
              <a:rPr lang="en-US" sz="1632" kern="0">
                <a:solidFill>
                  <a:srgbClr val="282828"/>
                </a:solidFill>
                <a:latin typeface="Segoe UI Semibold"/>
                <a:cs typeface="Segoe UI" charset="0"/>
              </a:rPr>
              <a:t>Office 365</a:t>
            </a:r>
          </a:p>
        </p:txBody>
      </p:sp>
      <p:sp>
        <p:nvSpPr>
          <p:cNvPr id="647" name="Rectangle 646">
            <a:hlinkClick r:id="rId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7E4DDA6C-B7F5-4E48-BC65-94562CFEC8FE}"/>
              </a:ext>
            </a:extLst>
          </p:cNvPr>
          <p:cNvSpPr/>
          <p:nvPr/>
        </p:nvSpPr>
        <p:spPr bwMode="auto">
          <a:xfrm>
            <a:off x="2631536" y="1136021"/>
            <a:ext cx="2473521" cy="4080140"/>
          </a:xfrm>
          <a:prstGeom prst="rect">
            <a:avLst/>
          </a:prstGeom>
          <a:solidFill>
            <a:schemeClr val="accent1">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93260" rIns="182802" bIns="93260" numCol="1" spcCol="0" rtlCol="0" fromWordArt="0" anchor="t" anchorCtr="0" forceAA="0" compatLnSpc="1">
            <a:prstTxWarp prst="textNoShape">
              <a:avLst/>
            </a:prstTxWarp>
            <a:noAutofit/>
          </a:bodyPr>
          <a:lstStyle/>
          <a:p>
            <a:pPr algn="ctr" defTabSz="932597"/>
            <a:r>
              <a:rPr lang="en-US" kern="0">
                <a:solidFill>
                  <a:srgbClr val="282828"/>
                </a:solidFill>
                <a:latin typeface="Segoe UI Semibold"/>
                <a:cs typeface="Segoe UI" charset="0"/>
              </a:rPr>
              <a:t>Defender for Endpoint</a:t>
            </a:r>
          </a:p>
        </p:txBody>
      </p:sp>
      <p:sp>
        <p:nvSpPr>
          <p:cNvPr id="661" name="Rectangle 660">
            <a:hlinkClick r:id="rId5"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2C8D362A-AF7B-4163-AAC1-842B1B2589C0}"/>
              </a:ext>
            </a:extLst>
          </p:cNvPr>
          <p:cNvSpPr/>
          <p:nvPr/>
        </p:nvSpPr>
        <p:spPr bwMode="auto">
          <a:xfrm>
            <a:off x="5262190" y="2767379"/>
            <a:ext cx="7173400" cy="2861510"/>
          </a:xfrm>
          <a:prstGeom prst="rect">
            <a:avLst/>
          </a:prstGeom>
          <a:solidFill>
            <a:schemeClr val="accent5">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93260" rIns="182802" bIns="146241" numCol="1" spcCol="0" rtlCol="0" fromWordArt="0" anchor="t" anchorCtr="0" forceAA="0" compatLnSpc="1">
            <a:prstTxWarp prst="textNoShape">
              <a:avLst/>
            </a:prstTxWarp>
            <a:noAutofit/>
          </a:bodyPr>
          <a:lstStyle/>
          <a:p>
            <a:pPr defTabSz="932597"/>
            <a:r>
              <a:rPr lang="en-US" kern="0">
                <a:solidFill>
                  <a:srgbClr val="282828"/>
                </a:solidFill>
                <a:latin typeface="Segoe UI Semibold"/>
                <a:cs typeface="Segoe UI" charset="0"/>
              </a:rPr>
              <a:t>Defender for </a:t>
            </a:r>
            <a:br>
              <a:rPr lang="en-US" kern="0">
                <a:solidFill>
                  <a:srgbClr val="282828"/>
                </a:solidFill>
                <a:latin typeface="Segoe UI Semibold"/>
                <a:cs typeface="Segoe UI" charset="0"/>
              </a:rPr>
            </a:br>
            <a:r>
              <a:rPr lang="en-US" kern="0">
                <a:solidFill>
                  <a:srgbClr val="282828"/>
                </a:solidFill>
                <a:latin typeface="Segoe UI Semibold"/>
                <a:cs typeface="Segoe UI" charset="0"/>
              </a:rPr>
              <a:t>Identity</a:t>
            </a:r>
          </a:p>
        </p:txBody>
      </p:sp>
      <p:sp>
        <p:nvSpPr>
          <p:cNvPr id="4" name="Chord 3">
            <a:extLst>
              <a:ext uri="{FF2B5EF4-FFF2-40B4-BE49-F238E27FC236}">
                <a16:creationId xmlns:a16="http://schemas.microsoft.com/office/drawing/2014/main" id="{CC203300-4930-4A25-BF9F-DD1FE5EFA8FE}"/>
              </a:ext>
            </a:extLst>
          </p:cNvPr>
          <p:cNvSpPr/>
          <p:nvPr/>
        </p:nvSpPr>
        <p:spPr bwMode="auto">
          <a:xfrm>
            <a:off x="-1087025" y="4535973"/>
            <a:ext cx="14570108" cy="3939784"/>
          </a:xfrm>
          <a:prstGeom prst="chord">
            <a:avLst>
              <a:gd name="adj1" fmla="val 10513626"/>
              <a:gd name="adj2" fmla="val 28348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solidFill>
                <a:srgbClr val="FF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9CB10A-5462-440E-8C07-67EBA3402C2C}"/>
              </a:ext>
            </a:extLst>
          </p:cNvPr>
          <p:cNvSpPr>
            <a:spLocks noGrp="1"/>
          </p:cNvSpPr>
          <p:nvPr>
            <p:ph type="title"/>
          </p:nvPr>
        </p:nvSpPr>
        <p:spPr>
          <a:xfrm>
            <a:off x="403964" y="90309"/>
            <a:ext cx="11636473" cy="502246"/>
          </a:xfrm>
        </p:spPr>
        <p:txBody>
          <a:bodyPr/>
          <a:lstStyle/>
          <a:p>
            <a:r>
              <a:rPr lang="en-US" sz="3264"/>
              <a:t>Defend across attack chains</a:t>
            </a:r>
            <a:br>
              <a:rPr lang="en-US" sz="3264"/>
            </a:br>
            <a:r>
              <a:rPr lang="en-US" sz="2040" i="1" spc="-51">
                <a:gradFill>
                  <a:gsLst>
                    <a:gs pos="82000">
                      <a:schemeClr val="tx1"/>
                    </a:gs>
                    <a:gs pos="0">
                      <a:schemeClr val="tx1"/>
                    </a:gs>
                  </a:gsLst>
                  <a:lin ang="2700000" scaled="1"/>
                </a:gradFill>
                <a:latin typeface="+mn-lt"/>
              </a:rPr>
              <a:t>Insider and external threats</a:t>
            </a:r>
          </a:p>
        </p:txBody>
      </p:sp>
      <p:sp>
        <p:nvSpPr>
          <p:cNvPr id="631" name="TextBox 630">
            <a:extLst>
              <a:ext uri="{FF2B5EF4-FFF2-40B4-BE49-F238E27FC236}">
                <a16:creationId xmlns:a16="http://schemas.microsoft.com/office/drawing/2014/main" id="{AF71678B-6F71-439C-8161-16CE1BC137C3}"/>
              </a:ext>
            </a:extLst>
          </p:cNvPr>
          <p:cNvSpPr txBox="1"/>
          <p:nvPr/>
        </p:nvSpPr>
        <p:spPr>
          <a:xfrm>
            <a:off x="78224" y="1877968"/>
            <a:ext cx="981849" cy="478442"/>
          </a:xfrm>
          <a:prstGeom prst="rect">
            <a:avLst/>
          </a:prstGeom>
          <a:noFill/>
        </p:spPr>
        <p:txBody>
          <a:bodyPr wrap="square" lIns="0" rIns="0" rtlCol="0">
            <a:spAutoFit/>
          </a:bodyPr>
          <a:lstStyle/>
          <a:p>
            <a:pPr algn="ctr" defTabSz="931344">
              <a:defRPr/>
            </a:pPr>
            <a:r>
              <a:rPr lang="en-US" sz="1224" kern="0">
                <a:solidFill>
                  <a:srgbClr val="282828"/>
                </a:solidFill>
                <a:latin typeface="Segoe UI Semibold"/>
                <a:ea typeface="Segoe UI" charset="0"/>
                <a:cs typeface="Segoe UI" charset="0"/>
              </a:rPr>
              <a:t>Phishing</a:t>
            </a:r>
          </a:p>
          <a:p>
            <a:pPr algn="ctr" defTabSz="931344">
              <a:defRPr/>
            </a:pPr>
            <a:r>
              <a:rPr lang="en-US" sz="1224" kern="0">
                <a:solidFill>
                  <a:srgbClr val="282828"/>
                </a:solidFill>
                <a:latin typeface="Segoe UI Semibold"/>
                <a:ea typeface="Segoe UI" charset="0"/>
                <a:cs typeface="Segoe UI" charset="0"/>
              </a:rPr>
              <a:t>mail</a:t>
            </a:r>
          </a:p>
        </p:txBody>
      </p:sp>
      <p:sp>
        <p:nvSpPr>
          <p:cNvPr id="632" name="Oval 631">
            <a:extLst>
              <a:ext uri="{FF2B5EF4-FFF2-40B4-BE49-F238E27FC236}">
                <a16:creationId xmlns:a16="http://schemas.microsoft.com/office/drawing/2014/main" id="{A0B7DCF6-3C0D-4314-8627-EF03A594F6EF}"/>
              </a:ext>
              <a:ext uri="{C183D7F6-B498-43B3-948B-1728B52AA6E4}">
                <adec:decorative xmlns:adec="http://schemas.microsoft.com/office/drawing/2017/decorative" val="1"/>
              </a:ext>
            </a:extLst>
          </p:cNvPr>
          <p:cNvSpPr/>
          <p:nvPr/>
        </p:nvSpPr>
        <p:spPr bwMode="auto">
          <a:xfrm>
            <a:off x="283514" y="2323290"/>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224">
              <a:solidFill>
                <a:srgbClr val="FFFFFF"/>
              </a:solidFill>
              <a:latin typeface="Segoe UI"/>
              <a:cs typeface="Segoe UI" pitchFamily="34" charset="0"/>
            </a:endParaRPr>
          </a:p>
        </p:txBody>
      </p:sp>
      <p:pic>
        <p:nvPicPr>
          <p:cNvPr id="633" name="Picture 632" descr="Icon of an Email">
            <a:extLst>
              <a:ext uri="{FF2B5EF4-FFF2-40B4-BE49-F238E27FC236}">
                <a16:creationId xmlns:a16="http://schemas.microsoft.com/office/drawing/2014/main" id="{6E95011B-F6AA-4E88-8DF4-0DDB5A62AD6C}"/>
              </a:ext>
            </a:extLst>
          </p:cNvPr>
          <p:cNvPicPr>
            <a:picLocks noChangeAspect="1"/>
          </p:cNvPicPr>
          <p:nvPr/>
        </p:nvPicPr>
        <p:blipFill>
          <a:blip r:embed="rId6"/>
          <a:stretch>
            <a:fillRect/>
          </a:stretch>
        </p:blipFill>
        <p:spPr>
          <a:xfrm>
            <a:off x="376775" y="2486496"/>
            <a:ext cx="373041" cy="233151"/>
          </a:xfrm>
          <a:prstGeom prst="rect">
            <a:avLst/>
          </a:prstGeom>
        </p:spPr>
      </p:pic>
      <p:cxnSp>
        <p:nvCxnSpPr>
          <p:cNvPr id="634" name="Straight Arrow Connector 633" descr="Arrow going right">
            <a:extLst>
              <a:ext uri="{FF2B5EF4-FFF2-40B4-BE49-F238E27FC236}">
                <a16:creationId xmlns:a16="http://schemas.microsoft.com/office/drawing/2014/main" id="{FC7F02E4-3DA9-4CF7-B775-2A7C04B1C8D6}"/>
              </a:ext>
            </a:extLst>
          </p:cNvPr>
          <p:cNvCxnSpPr>
            <a:cxnSpLocks/>
            <a:stCxn id="632" idx="6"/>
          </p:cNvCxnSpPr>
          <p:nvPr/>
        </p:nvCxnSpPr>
        <p:spPr>
          <a:xfrm flipV="1">
            <a:off x="843076" y="2603065"/>
            <a:ext cx="768051" cy="6"/>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5" name="TextBox 634">
            <a:extLst>
              <a:ext uri="{FF2B5EF4-FFF2-40B4-BE49-F238E27FC236}">
                <a16:creationId xmlns:a16="http://schemas.microsoft.com/office/drawing/2014/main" id="{758A6531-2441-4EFC-B34D-9AFE3010A769}"/>
              </a:ext>
            </a:extLst>
          </p:cNvPr>
          <p:cNvSpPr txBox="1"/>
          <p:nvPr/>
        </p:nvSpPr>
        <p:spPr>
          <a:xfrm>
            <a:off x="1424925" y="1877968"/>
            <a:ext cx="940506" cy="478442"/>
          </a:xfrm>
          <a:prstGeom prst="rect">
            <a:avLst/>
          </a:prstGeom>
          <a:noFill/>
        </p:spPr>
        <p:txBody>
          <a:bodyPr wrap="square" lIns="0" rIns="0" rtlCol="0">
            <a:spAutoFit/>
          </a:bodyPr>
          <a:lstStyle/>
          <a:p>
            <a:pPr algn="ctr" defTabSz="931040" fontAlgn="base">
              <a:spcBef>
                <a:spcPct val="0"/>
              </a:spcBef>
              <a:spcAft>
                <a:spcPct val="0"/>
              </a:spcAft>
              <a:defRPr/>
            </a:pPr>
            <a:r>
              <a:rPr lang="en-US" sz="1224" kern="0">
                <a:solidFill>
                  <a:srgbClr val="282828"/>
                </a:solidFill>
                <a:latin typeface="Segoe UI Semibold"/>
                <a:ea typeface="Segoe UI" charset="0"/>
                <a:cs typeface="Segoe UI" charset="0"/>
              </a:rPr>
              <a:t>Open attachment</a:t>
            </a:r>
          </a:p>
        </p:txBody>
      </p:sp>
      <p:sp>
        <p:nvSpPr>
          <p:cNvPr id="636" name="Oval 635">
            <a:extLst>
              <a:ext uri="{FF2B5EF4-FFF2-40B4-BE49-F238E27FC236}">
                <a16:creationId xmlns:a16="http://schemas.microsoft.com/office/drawing/2014/main" id="{854685DF-BC97-45CD-B02D-111C5B84700A}"/>
              </a:ext>
              <a:ext uri="{C183D7F6-B498-43B3-948B-1728B52AA6E4}">
                <adec:decorative xmlns:adec="http://schemas.microsoft.com/office/drawing/2017/decorative" val="1"/>
              </a:ext>
            </a:extLst>
          </p:cNvPr>
          <p:cNvSpPr/>
          <p:nvPr/>
        </p:nvSpPr>
        <p:spPr bwMode="auto">
          <a:xfrm>
            <a:off x="1611128" y="2323283"/>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224">
              <a:solidFill>
                <a:srgbClr val="FFFFFF"/>
              </a:solidFill>
              <a:latin typeface="Segoe UI"/>
              <a:cs typeface="Segoe UI" pitchFamily="34" charset="0"/>
            </a:endParaRPr>
          </a:p>
        </p:txBody>
      </p:sp>
      <p:sp>
        <p:nvSpPr>
          <p:cNvPr id="637" name="Freeform 11" descr="Icon of a paper pin">
            <a:extLst>
              <a:ext uri="{FF2B5EF4-FFF2-40B4-BE49-F238E27FC236}">
                <a16:creationId xmlns:a16="http://schemas.microsoft.com/office/drawing/2014/main" id="{54D0B7C9-6557-42B2-A555-90498135F1ED}"/>
              </a:ext>
            </a:extLst>
          </p:cNvPr>
          <p:cNvSpPr>
            <a:spLocks/>
          </p:cNvSpPr>
          <p:nvPr/>
        </p:nvSpPr>
        <p:spPr bwMode="auto">
          <a:xfrm>
            <a:off x="1823998" y="2435591"/>
            <a:ext cx="147339" cy="338393"/>
          </a:xfrm>
          <a:custGeom>
            <a:avLst/>
            <a:gdLst>
              <a:gd name="T0" fmla="*/ 22 w 148"/>
              <a:gd name="T1" fmla="*/ 317 h 338"/>
              <a:gd name="T2" fmla="*/ 22 w 148"/>
              <a:gd name="T3" fmla="*/ 317 h 338"/>
              <a:gd name="T4" fmla="*/ 45 w 148"/>
              <a:gd name="T5" fmla="*/ 333 h 338"/>
              <a:gd name="T6" fmla="*/ 74 w 148"/>
              <a:gd name="T7" fmla="*/ 338 h 338"/>
              <a:gd name="T8" fmla="*/ 103 w 148"/>
              <a:gd name="T9" fmla="*/ 333 h 338"/>
              <a:gd name="T10" fmla="*/ 126 w 148"/>
              <a:gd name="T11" fmla="*/ 317 h 338"/>
              <a:gd name="T12" fmla="*/ 142 w 148"/>
              <a:gd name="T13" fmla="*/ 293 h 338"/>
              <a:gd name="T14" fmla="*/ 148 w 148"/>
              <a:gd name="T15" fmla="*/ 264 h 338"/>
              <a:gd name="T16" fmla="*/ 148 w 148"/>
              <a:gd name="T17" fmla="*/ 63 h 338"/>
              <a:gd name="T18" fmla="*/ 127 w 148"/>
              <a:gd name="T19" fmla="*/ 63 h 338"/>
              <a:gd name="T20" fmla="*/ 127 w 148"/>
              <a:gd name="T21" fmla="*/ 264 h 338"/>
              <a:gd name="T22" fmla="*/ 123 w 148"/>
              <a:gd name="T23" fmla="*/ 285 h 338"/>
              <a:gd name="T24" fmla="*/ 111 w 148"/>
              <a:gd name="T25" fmla="*/ 302 h 338"/>
              <a:gd name="T26" fmla="*/ 94 w 148"/>
              <a:gd name="T27" fmla="*/ 313 h 338"/>
              <a:gd name="T28" fmla="*/ 74 w 148"/>
              <a:gd name="T29" fmla="*/ 317 h 338"/>
              <a:gd name="T30" fmla="*/ 53 w 148"/>
              <a:gd name="T31" fmla="*/ 313 h 338"/>
              <a:gd name="T32" fmla="*/ 37 w 148"/>
              <a:gd name="T33" fmla="*/ 302 h 338"/>
              <a:gd name="T34" fmla="*/ 25 w 148"/>
              <a:gd name="T35" fmla="*/ 285 h 338"/>
              <a:gd name="T36" fmla="*/ 21 w 148"/>
              <a:gd name="T37" fmla="*/ 264 h 338"/>
              <a:gd name="T38" fmla="*/ 21 w 148"/>
              <a:gd name="T39" fmla="*/ 53 h 338"/>
              <a:gd name="T40" fmla="*/ 23 w 148"/>
              <a:gd name="T41" fmla="*/ 40 h 338"/>
              <a:gd name="T42" fmla="*/ 30 w 148"/>
              <a:gd name="T43" fmla="*/ 30 h 338"/>
              <a:gd name="T44" fmla="*/ 40 w 148"/>
              <a:gd name="T45" fmla="*/ 24 h 338"/>
              <a:gd name="T46" fmla="*/ 53 w 148"/>
              <a:gd name="T47" fmla="*/ 21 h 338"/>
              <a:gd name="T48" fmla="*/ 65 w 148"/>
              <a:gd name="T49" fmla="*/ 24 h 338"/>
              <a:gd name="T50" fmla="*/ 75 w 148"/>
              <a:gd name="T51" fmla="*/ 30 h 338"/>
              <a:gd name="T52" fmla="*/ 82 w 148"/>
              <a:gd name="T53" fmla="*/ 40 h 338"/>
              <a:gd name="T54" fmla="*/ 84 w 148"/>
              <a:gd name="T55" fmla="*/ 53 h 338"/>
              <a:gd name="T56" fmla="*/ 84 w 148"/>
              <a:gd name="T57" fmla="*/ 264 h 338"/>
              <a:gd name="T58" fmla="*/ 81 w 148"/>
              <a:gd name="T59" fmla="*/ 272 h 338"/>
              <a:gd name="T60" fmla="*/ 74 w 148"/>
              <a:gd name="T61" fmla="*/ 275 h 338"/>
              <a:gd name="T62" fmla="*/ 66 w 148"/>
              <a:gd name="T63" fmla="*/ 272 h 338"/>
              <a:gd name="T64" fmla="*/ 63 w 148"/>
              <a:gd name="T65" fmla="*/ 264 h 338"/>
              <a:gd name="T66" fmla="*/ 63 w 148"/>
              <a:gd name="T67" fmla="*/ 85 h 338"/>
              <a:gd name="T68" fmla="*/ 42 w 148"/>
              <a:gd name="T69" fmla="*/ 85 h 338"/>
              <a:gd name="T70" fmla="*/ 42 w 148"/>
              <a:gd name="T71" fmla="*/ 264 h 338"/>
              <a:gd name="T72" fmla="*/ 45 w 148"/>
              <a:gd name="T73" fmla="*/ 277 h 338"/>
              <a:gd name="T74" fmla="*/ 51 w 148"/>
              <a:gd name="T75" fmla="*/ 287 h 338"/>
              <a:gd name="T76" fmla="*/ 61 w 148"/>
              <a:gd name="T77" fmla="*/ 294 h 338"/>
              <a:gd name="T78" fmla="*/ 74 w 148"/>
              <a:gd name="T79" fmla="*/ 296 h 338"/>
              <a:gd name="T80" fmla="*/ 86 w 148"/>
              <a:gd name="T81" fmla="*/ 294 h 338"/>
              <a:gd name="T82" fmla="*/ 96 w 148"/>
              <a:gd name="T83" fmla="*/ 287 h 338"/>
              <a:gd name="T84" fmla="*/ 103 w 148"/>
              <a:gd name="T85" fmla="*/ 277 h 338"/>
              <a:gd name="T86" fmla="*/ 106 w 148"/>
              <a:gd name="T87" fmla="*/ 264 h 338"/>
              <a:gd name="T88" fmla="*/ 106 w 148"/>
              <a:gd name="T89" fmla="*/ 53 h 338"/>
              <a:gd name="T90" fmla="*/ 101 w 148"/>
              <a:gd name="T91" fmla="*/ 32 h 338"/>
              <a:gd name="T92" fmla="*/ 90 w 148"/>
              <a:gd name="T93" fmla="*/ 15 h 338"/>
              <a:gd name="T94" fmla="*/ 73 w 148"/>
              <a:gd name="T95" fmla="*/ 4 h 338"/>
              <a:gd name="T96" fmla="*/ 53 w 148"/>
              <a:gd name="T97" fmla="*/ 0 h 338"/>
              <a:gd name="T98" fmla="*/ 32 w 148"/>
              <a:gd name="T99" fmla="*/ 4 h 338"/>
              <a:gd name="T100" fmla="*/ 15 w 148"/>
              <a:gd name="T101" fmla="*/ 15 h 338"/>
              <a:gd name="T102" fmla="*/ 4 w 148"/>
              <a:gd name="T103" fmla="*/ 32 h 338"/>
              <a:gd name="T104" fmla="*/ 0 w 148"/>
              <a:gd name="T105" fmla="*/ 53 h 338"/>
              <a:gd name="T106" fmla="*/ 0 w 148"/>
              <a:gd name="T107" fmla="*/ 264 h 338"/>
              <a:gd name="T108" fmla="*/ 6 w 148"/>
              <a:gd name="T109" fmla="*/ 293 h 338"/>
              <a:gd name="T110" fmla="*/ 22 w 148"/>
              <a:gd name="T111" fmla="*/ 31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338">
                <a:moveTo>
                  <a:pt x="22" y="317"/>
                </a:moveTo>
                <a:lnTo>
                  <a:pt x="22" y="317"/>
                </a:lnTo>
                <a:cubicBezTo>
                  <a:pt x="28" y="323"/>
                  <a:pt x="36" y="329"/>
                  <a:pt x="45" y="333"/>
                </a:cubicBezTo>
                <a:cubicBezTo>
                  <a:pt x="54" y="337"/>
                  <a:pt x="64" y="338"/>
                  <a:pt x="74" y="338"/>
                </a:cubicBezTo>
                <a:cubicBezTo>
                  <a:pt x="84" y="338"/>
                  <a:pt x="94" y="337"/>
                  <a:pt x="103" y="333"/>
                </a:cubicBezTo>
                <a:cubicBezTo>
                  <a:pt x="112" y="329"/>
                  <a:pt x="120" y="323"/>
                  <a:pt x="126" y="317"/>
                </a:cubicBezTo>
                <a:cubicBezTo>
                  <a:pt x="133" y="310"/>
                  <a:pt x="138" y="302"/>
                  <a:pt x="142" y="293"/>
                </a:cubicBezTo>
                <a:cubicBezTo>
                  <a:pt x="146" y="284"/>
                  <a:pt x="148" y="275"/>
                  <a:pt x="148" y="264"/>
                </a:cubicBezTo>
                <a:lnTo>
                  <a:pt x="148" y="63"/>
                </a:lnTo>
                <a:lnTo>
                  <a:pt x="127" y="63"/>
                </a:lnTo>
                <a:lnTo>
                  <a:pt x="127" y="264"/>
                </a:lnTo>
                <a:cubicBezTo>
                  <a:pt x="127" y="272"/>
                  <a:pt x="125" y="279"/>
                  <a:pt x="123" y="285"/>
                </a:cubicBezTo>
                <a:cubicBezTo>
                  <a:pt x="120" y="291"/>
                  <a:pt x="116" y="297"/>
                  <a:pt x="111" y="302"/>
                </a:cubicBezTo>
                <a:cubicBezTo>
                  <a:pt x="106" y="306"/>
                  <a:pt x="101" y="310"/>
                  <a:pt x="94" y="313"/>
                </a:cubicBezTo>
                <a:cubicBezTo>
                  <a:pt x="88" y="316"/>
                  <a:pt x="81" y="317"/>
                  <a:pt x="74" y="317"/>
                </a:cubicBezTo>
                <a:cubicBezTo>
                  <a:pt x="67" y="317"/>
                  <a:pt x="60" y="316"/>
                  <a:pt x="53" y="313"/>
                </a:cubicBezTo>
                <a:cubicBezTo>
                  <a:pt x="47" y="310"/>
                  <a:pt x="41" y="306"/>
                  <a:pt x="37" y="302"/>
                </a:cubicBezTo>
                <a:cubicBezTo>
                  <a:pt x="32" y="297"/>
                  <a:pt x="28" y="291"/>
                  <a:pt x="25" y="285"/>
                </a:cubicBezTo>
                <a:cubicBezTo>
                  <a:pt x="22" y="279"/>
                  <a:pt x="21" y="272"/>
                  <a:pt x="21" y="264"/>
                </a:cubicBezTo>
                <a:lnTo>
                  <a:pt x="21" y="53"/>
                </a:lnTo>
                <a:cubicBezTo>
                  <a:pt x="21" y="48"/>
                  <a:pt x="22" y="44"/>
                  <a:pt x="23" y="40"/>
                </a:cubicBezTo>
                <a:cubicBezTo>
                  <a:pt x="25" y="37"/>
                  <a:pt x="27" y="33"/>
                  <a:pt x="30" y="30"/>
                </a:cubicBezTo>
                <a:cubicBezTo>
                  <a:pt x="33" y="27"/>
                  <a:pt x="36" y="25"/>
                  <a:pt x="40" y="24"/>
                </a:cubicBezTo>
                <a:cubicBezTo>
                  <a:pt x="44" y="22"/>
                  <a:pt x="48" y="21"/>
                  <a:pt x="53" y="21"/>
                </a:cubicBezTo>
                <a:cubicBezTo>
                  <a:pt x="57" y="21"/>
                  <a:pt x="61" y="22"/>
                  <a:pt x="65" y="24"/>
                </a:cubicBezTo>
                <a:cubicBezTo>
                  <a:pt x="69" y="25"/>
                  <a:pt x="72" y="27"/>
                  <a:pt x="75" y="30"/>
                </a:cubicBezTo>
                <a:cubicBezTo>
                  <a:pt x="78" y="33"/>
                  <a:pt x="80" y="37"/>
                  <a:pt x="82" y="40"/>
                </a:cubicBezTo>
                <a:cubicBezTo>
                  <a:pt x="84" y="44"/>
                  <a:pt x="84" y="48"/>
                  <a:pt x="84" y="53"/>
                </a:cubicBezTo>
                <a:lnTo>
                  <a:pt x="84" y="264"/>
                </a:lnTo>
                <a:cubicBezTo>
                  <a:pt x="84" y="267"/>
                  <a:pt x="83" y="270"/>
                  <a:pt x="81" y="272"/>
                </a:cubicBezTo>
                <a:cubicBezTo>
                  <a:pt x="79" y="274"/>
                  <a:pt x="77" y="275"/>
                  <a:pt x="74" y="275"/>
                </a:cubicBezTo>
                <a:cubicBezTo>
                  <a:pt x="71" y="275"/>
                  <a:pt x="68" y="274"/>
                  <a:pt x="66" y="272"/>
                </a:cubicBezTo>
                <a:cubicBezTo>
                  <a:pt x="64" y="270"/>
                  <a:pt x="63" y="267"/>
                  <a:pt x="63" y="264"/>
                </a:cubicBezTo>
                <a:lnTo>
                  <a:pt x="63" y="85"/>
                </a:lnTo>
                <a:lnTo>
                  <a:pt x="42" y="85"/>
                </a:lnTo>
                <a:lnTo>
                  <a:pt x="42" y="264"/>
                </a:lnTo>
                <a:cubicBezTo>
                  <a:pt x="42" y="269"/>
                  <a:pt x="43" y="273"/>
                  <a:pt x="45" y="277"/>
                </a:cubicBezTo>
                <a:cubicBezTo>
                  <a:pt x="46" y="281"/>
                  <a:pt x="48" y="284"/>
                  <a:pt x="51" y="287"/>
                </a:cubicBezTo>
                <a:cubicBezTo>
                  <a:pt x="54" y="290"/>
                  <a:pt x="58" y="292"/>
                  <a:pt x="61" y="294"/>
                </a:cubicBezTo>
                <a:cubicBezTo>
                  <a:pt x="65" y="295"/>
                  <a:pt x="69" y="296"/>
                  <a:pt x="74" y="296"/>
                </a:cubicBezTo>
                <a:cubicBezTo>
                  <a:pt x="78" y="296"/>
                  <a:pt x="82" y="295"/>
                  <a:pt x="86" y="294"/>
                </a:cubicBezTo>
                <a:cubicBezTo>
                  <a:pt x="90" y="292"/>
                  <a:pt x="93" y="290"/>
                  <a:pt x="96" y="287"/>
                </a:cubicBezTo>
                <a:cubicBezTo>
                  <a:pt x="99" y="284"/>
                  <a:pt x="101" y="281"/>
                  <a:pt x="103" y="277"/>
                </a:cubicBezTo>
                <a:cubicBezTo>
                  <a:pt x="105" y="273"/>
                  <a:pt x="106" y="269"/>
                  <a:pt x="106" y="264"/>
                </a:cubicBezTo>
                <a:lnTo>
                  <a:pt x="106" y="53"/>
                </a:lnTo>
                <a:cubicBezTo>
                  <a:pt x="106" y="45"/>
                  <a:pt x="104" y="39"/>
                  <a:pt x="101" y="32"/>
                </a:cubicBezTo>
                <a:cubicBezTo>
                  <a:pt x="99" y="26"/>
                  <a:pt x="95" y="20"/>
                  <a:pt x="90" y="15"/>
                </a:cubicBezTo>
                <a:cubicBezTo>
                  <a:pt x="85" y="11"/>
                  <a:pt x="80" y="7"/>
                  <a:pt x="73" y="4"/>
                </a:cubicBezTo>
                <a:cubicBezTo>
                  <a:pt x="67" y="1"/>
                  <a:pt x="60" y="0"/>
                  <a:pt x="53" y="0"/>
                </a:cubicBezTo>
                <a:cubicBezTo>
                  <a:pt x="45" y="0"/>
                  <a:pt x="39" y="1"/>
                  <a:pt x="32" y="4"/>
                </a:cubicBezTo>
                <a:cubicBezTo>
                  <a:pt x="26" y="7"/>
                  <a:pt x="20" y="11"/>
                  <a:pt x="15" y="15"/>
                </a:cubicBezTo>
                <a:cubicBezTo>
                  <a:pt x="11" y="20"/>
                  <a:pt x="7" y="26"/>
                  <a:pt x="4" y="32"/>
                </a:cubicBezTo>
                <a:cubicBezTo>
                  <a:pt x="1" y="39"/>
                  <a:pt x="0" y="45"/>
                  <a:pt x="0" y="53"/>
                </a:cubicBezTo>
                <a:lnTo>
                  <a:pt x="0" y="264"/>
                </a:lnTo>
                <a:cubicBezTo>
                  <a:pt x="0" y="275"/>
                  <a:pt x="2" y="284"/>
                  <a:pt x="6" y="293"/>
                </a:cubicBezTo>
                <a:cubicBezTo>
                  <a:pt x="10" y="302"/>
                  <a:pt x="15" y="310"/>
                  <a:pt x="22" y="317"/>
                </a:cubicBezTo>
                <a:close/>
              </a:path>
            </a:pathLst>
          </a:custGeom>
          <a:solidFill>
            <a:schemeClr val="bg2">
              <a:lumMod val="50000"/>
            </a:schemeClr>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224">
              <a:solidFill>
                <a:srgbClr val="282828"/>
              </a:solidFill>
              <a:latin typeface="Segoe UI"/>
            </a:endParaRPr>
          </a:p>
        </p:txBody>
      </p:sp>
      <p:sp>
        <p:nvSpPr>
          <p:cNvPr id="648" name="Freeform: Shape 647" descr="Arrow going downwards">
            <a:extLst>
              <a:ext uri="{FF2B5EF4-FFF2-40B4-BE49-F238E27FC236}">
                <a16:creationId xmlns:a16="http://schemas.microsoft.com/office/drawing/2014/main" id="{219357DA-9053-4A13-8A37-81044901BE4B}"/>
              </a:ext>
            </a:extLst>
          </p:cNvPr>
          <p:cNvSpPr/>
          <p:nvPr/>
        </p:nvSpPr>
        <p:spPr bwMode="auto">
          <a:xfrm>
            <a:off x="2167242" y="2603065"/>
            <a:ext cx="223436" cy="935376"/>
          </a:xfrm>
          <a:custGeom>
            <a:avLst/>
            <a:gdLst>
              <a:gd name="connsiteX0" fmla="*/ 0 w 219075"/>
              <a:gd name="connsiteY0" fmla="*/ 0 h 804862"/>
              <a:gd name="connsiteX1" fmla="*/ 219075 w 219075"/>
              <a:gd name="connsiteY1" fmla="*/ 0 h 804862"/>
              <a:gd name="connsiteX2" fmla="*/ 219075 w 219075"/>
              <a:gd name="connsiteY2" fmla="*/ 804862 h 804862"/>
            </a:gdLst>
            <a:ahLst/>
            <a:cxnLst>
              <a:cxn ang="0">
                <a:pos x="connsiteX0" y="connsiteY0"/>
              </a:cxn>
              <a:cxn ang="0">
                <a:pos x="connsiteX1" y="connsiteY1"/>
              </a:cxn>
              <a:cxn ang="0">
                <a:pos x="connsiteX2" y="connsiteY2"/>
              </a:cxn>
            </a:cxnLst>
            <a:rect l="l" t="t" r="r" b="b"/>
            <a:pathLst>
              <a:path w="219075" h="804862">
                <a:moveTo>
                  <a:pt x="0" y="0"/>
                </a:moveTo>
                <a:lnTo>
                  <a:pt x="219075" y="0"/>
                </a:lnTo>
                <a:lnTo>
                  <a:pt x="219075" y="804862"/>
                </a:lnTo>
              </a:path>
            </a:pathLst>
          </a:custGeom>
          <a:ln w="19050" cap="rnd">
            <a:solidFill>
              <a:schemeClr val="accent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282828"/>
              </a:solidFill>
              <a:latin typeface="Segoe UI"/>
            </a:endParaRPr>
          </a:p>
        </p:txBody>
      </p:sp>
      <p:cxnSp>
        <p:nvCxnSpPr>
          <p:cNvPr id="638" name="Connector: Elbow 637" descr="Arrow going right">
            <a:extLst>
              <a:ext uri="{FF2B5EF4-FFF2-40B4-BE49-F238E27FC236}">
                <a16:creationId xmlns:a16="http://schemas.microsoft.com/office/drawing/2014/main" id="{92004ECB-74FB-41DB-B206-969EA4992D7D}"/>
              </a:ext>
            </a:extLst>
          </p:cNvPr>
          <p:cNvCxnSpPr>
            <a:cxnSpLocks/>
            <a:stCxn id="632" idx="4"/>
            <a:endCxn id="640" idx="2"/>
          </p:cNvCxnSpPr>
          <p:nvPr/>
        </p:nvCxnSpPr>
        <p:spPr>
          <a:xfrm rot="16200000" flipH="1">
            <a:off x="538755" y="2907392"/>
            <a:ext cx="646891" cy="597811"/>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39" name="TextBox 638">
            <a:extLst>
              <a:ext uri="{FF2B5EF4-FFF2-40B4-BE49-F238E27FC236}">
                <a16:creationId xmlns:a16="http://schemas.microsoft.com/office/drawing/2014/main" id="{D483DD03-9959-40DB-AB07-330CBF00EC2F}"/>
              </a:ext>
            </a:extLst>
          </p:cNvPr>
          <p:cNvSpPr txBox="1"/>
          <p:nvPr/>
        </p:nvSpPr>
        <p:spPr>
          <a:xfrm>
            <a:off x="1008666" y="2975812"/>
            <a:ext cx="864419" cy="286306"/>
          </a:xfrm>
          <a:prstGeom prst="rect">
            <a:avLst/>
          </a:prstGeom>
          <a:noFill/>
        </p:spPr>
        <p:txBody>
          <a:bodyPr wrap="square" lIns="0" rIns="0" rtlCol="0">
            <a:spAutoFit/>
          </a:bodyPr>
          <a:lstStyle>
            <a:defPPr>
              <a:defRPr lang="en-US"/>
            </a:defPPr>
            <a:lvl1pPr marR="0" lvl="0" indent="0"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defTabSz="931040"/>
            <a:r>
              <a:rPr lang="en-US" sz="1224">
                <a:solidFill>
                  <a:srgbClr val="282828"/>
                </a:solidFill>
                <a:latin typeface="Segoe UI Semibold"/>
              </a:rPr>
              <a:t>Click a URL </a:t>
            </a:r>
          </a:p>
        </p:txBody>
      </p:sp>
      <p:sp>
        <p:nvSpPr>
          <p:cNvPr id="640" name="Oval 639">
            <a:extLst>
              <a:ext uri="{FF2B5EF4-FFF2-40B4-BE49-F238E27FC236}">
                <a16:creationId xmlns:a16="http://schemas.microsoft.com/office/drawing/2014/main" id="{E4578AE0-FC2C-43D3-9B31-483254427EAC}"/>
              </a:ext>
              <a:ext uri="{C183D7F6-B498-43B3-948B-1728B52AA6E4}">
                <adec:decorative xmlns:adec="http://schemas.microsoft.com/office/drawing/2017/decorative" val="1"/>
              </a:ext>
            </a:extLst>
          </p:cNvPr>
          <p:cNvSpPr/>
          <p:nvPr/>
        </p:nvSpPr>
        <p:spPr bwMode="auto">
          <a:xfrm>
            <a:off x="1161106" y="3249962"/>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224">
              <a:solidFill>
                <a:srgbClr val="FFFFFF"/>
              </a:solidFill>
              <a:latin typeface="Segoe UI"/>
              <a:cs typeface="Segoe UI" pitchFamily="34" charset="0"/>
            </a:endParaRPr>
          </a:p>
        </p:txBody>
      </p:sp>
      <p:sp>
        <p:nvSpPr>
          <p:cNvPr id="641" name="Freeform 15" descr="Icon of a mouse cursor">
            <a:extLst>
              <a:ext uri="{FF2B5EF4-FFF2-40B4-BE49-F238E27FC236}">
                <a16:creationId xmlns:a16="http://schemas.microsoft.com/office/drawing/2014/main" id="{400AEA2C-8BD2-4BFD-86F1-0513EB0F951B}"/>
              </a:ext>
            </a:extLst>
          </p:cNvPr>
          <p:cNvSpPr>
            <a:spLocks/>
          </p:cNvSpPr>
          <p:nvPr/>
        </p:nvSpPr>
        <p:spPr bwMode="auto">
          <a:xfrm>
            <a:off x="1383978" y="3405307"/>
            <a:ext cx="161829" cy="259989"/>
          </a:xfrm>
          <a:custGeom>
            <a:avLst/>
            <a:gdLst>
              <a:gd name="T0" fmla="*/ 89 w 120"/>
              <a:gd name="T1" fmla="*/ 182 h 193"/>
              <a:gd name="T2" fmla="*/ 89 w 120"/>
              <a:gd name="T3" fmla="*/ 182 h 193"/>
              <a:gd name="T4" fmla="*/ 61 w 120"/>
              <a:gd name="T5" fmla="*/ 120 h 193"/>
              <a:gd name="T6" fmla="*/ 120 w 120"/>
              <a:gd name="T7" fmla="*/ 120 h 193"/>
              <a:gd name="T8" fmla="*/ 0 w 120"/>
              <a:gd name="T9" fmla="*/ 0 h 193"/>
              <a:gd name="T10" fmla="*/ 0 w 120"/>
              <a:gd name="T11" fmla="*/ 168 h 193"/>
              <a:gd name="T12" fmla="*/ 37 w 120"/>
              <a:gd name="T13" fmla="*/ 131 h 193"/>
              <a:gd name="T14" fmla="*/ 65 w 120"/>
              <a:gd name="T15" fmla="*/ 193 h 193"/>
              <a:gd name="T16" fmla="*/ 89 w 120"/>
              <a:gd name="T17" fmla="*/ 1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93">
                <a:moveTo>
                  <a:pt x="89" y="182"/>
                </a:moveTo>
                <a:lnTo>
                  <a:pt x="89" y="182"/>
                </a:lnTo>
                <a:lnTo>
                  <a:pt x="61" y="120"/>
                </a:lnTo>
                <a:lnTo>
                  <a:pt x="120" y="120"/>
                </a:lnTo>
                <a:lnTo>
                  <a:pt x="0" y="0"/>
                </a:lnTo>
                <a:lnTo>
                  <a:pt x="0" y="168"/>
                </a:lnTo>
                <a:lnTo>
                  <a:pt x="37" y="131"/>
                </a:lnTo>
                <a:lnTo>
                  <a:pt x="65" y="193"/>
                </a:lnTo>
                <a:lnTo>
                  <a:pt x="89" y="182"/>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224">
              <a:solidFill>
                <a:srgbClr val="282828"/>
              </a:solidFill>
              <a:latin typeface="Segoe UI"/>
            </a:endParaRPr>
          </a:p>
        </p:txBody>
      </p:sp>
      <p:sp>
        <p:nvSpPr>
          <p:cNvPr id="643" name="TextBox 642">
            <a:extLst>
              <a:ext uri="{FF2B5EF4-FFF2-40B4-BE49-F238E27FC236}">
                <a16:creationId xmlns:a16="http://schemas.microsoft.com/office/drawing/2014/main" id="{6D3863E5-EE74-4E40-9A99-B5F9D828CDF0}"/>
              </a:ext>
            </a:extLst>
          </p:cNvPr>
          <p:cNvSpPr txBox="1"/>
          <p:nvPr/>
        </p:nvSpPr>
        <p:spPr>
          <a:xfrm>
            <a:off x="127557" y="3579213"/>
            <a:ext cx="855717" cy="478442"/>
          </a:xfrm>
          <a:prstGeom prst="rect">
            <a:avLst/>
          </a:prstGeom>
          <a:noFill/>
        </p:spPr>
        <p:txBody>
          <a:bodyPr wrap="square" lIns="0" rIns="0" rtlCol="0">
            <a:spAutoFit/>
          </a:bodyPr>
          <a:lstStyle>
            <a:defPPr>
              <a:defRPr lang="en-US"/>
            </a:defPPr>
            <a:lvl1pPr marR="0" lvl="0" indent="0"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defTabSz="931040"/>
            <a:r>
              <a:rPr lang="en-US" sz="1224">
                <a:solidFill>
                  <a:srgbClr val="282828"/>
                </a:solidFill>
                <a:latin typeface="Segoe UI Semibold"/>
              </a:rPr>
              <a:t>Browse </a:t>
            </a:r>
            <a:br>
              <a:rPr lang="en-US" sz="1224">
                <a:solidFill>
                  <a:srgbClr val="282828"/>
                </a:solidFill>
                <a:latin typeface="Segoe UI Semibold"/>
              </a:rPr>
            </a:br>
            <a:r>
              <a:rPr lang="en-US" sz="1224">
                <a:solidFill>
                  <a:srgbClr val="282828"/>
                </a:solidFill>
                <a:latin typeface="Segoe UI Semibold"/>
              </a:rPr>
              <a:t>a website</a:t>
            </a:r>
          </a:p>
        </p:txBody>
      </p:sp>
      <p:sp>
        <p:nvSpPr>
          <p:cNvPr id="644" name="Oval 643">
            <a:extLst>
              <a:ext uri="{FF2B5EF4-FFF2-40B4-BE49-F238E27FC236}">
                <a16:creationId xmlns:a16="http://schemas.microsoft.com/office/drawing/2014/main" id="{AF816918-056D-4A9A-93FA-BCFAFECE31E9}"/>
              </a:ext>
              <a:ext uri="{C183D7F6-B498-43B3-948B-1728B52AA6E4}">
                <adec:decorative xmlns:adec="http://schemas.microsoft.com/office/drawing/2017/decorative" val="1"/>
              </a:ext>
            </a:extLst>
          </p:cNvPr>
          <p:cNvSpPr/>
          <p:nvPr/>
        </p:nvSpPr>
        <p:spPr bwMode="auto">
          <a:xfrm>
            <a:off x="283502" y="4015919"/>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224">
              <a:solidFill>
                <a:srgbClr val="FFFFFF"/>
              </a:solidFill>
              <a:latin typeface="Segoe UI"/>
              <a:cs typeface="Segoe UI" pitchFamily="34" charset="0"/>
            </a:endParaRPr>
          </a:p>
        </p:txBody>
      </p:sp>
      <p:pic>
        <p:nvPicPr>
          <p:cNvPr id="645" name="Picture 644" descr="Icon of a computer screen with a group of people inside it">
            <a:extLst>
              <a:ext uri="{FF2B5EF4-FFF2-40B4-BE49-F238E27FC236}">
                <a16:creationId xmlns:a16="http://schemas.microsoft.com/office/drawing/2014/main" id="{9D13C8EA-B684-4234-B758-656E9A790D64}"/>
              </a:ext>
            </a:extLst>
          </p:cNvPr>
          <p:cNvPicPr>
            <a:picLocks noChangeAspect="1"/>
          </p:cNvPicPr>
          <p:nvPr/>
        </p:nvPicPr>
        <p:blipFill>
          <a:blip r:embed="rId7"/>
          <a:stretch>
            <a:fillRect/>
          </a:stretch>
        </p:blipFill>
        <p:spPr>
          <a:xfrm>
            <a:off x="403963" y="4184524"/>
            <a:ext cx="318639" cy="248694"/>
          </a:xfrm>
          <a:prstGeom prst="rect">
            <a:avLst/>
          </a:prstGeom>
        </p:spPr>
      </p:pic>
      <p:sp>
        <p:nvSpPr>
          <p:cNvPr id="642" name="Freeform: Shape 641" descr="Arrow going upwards">
            <a:extLst>
              <a:ext uri="{FF2B5EF4-FFF2-40B4-BE49-F238E27FC236}">
                <a16:creationId xmlns:a16="http://schemas.microsoft.com/office/drawing/2014/main" id="{480C9E86-37CC-49B9-9174-914867BF6608}"/>
              </a:ext>
            </a:extLst>
          </p:cNvPr>
          <p:cNvSpPr/>
          <p:nvPr/>
        </p:nvSpPr>
        <p:spPr bwMode="auto">
          <a:xfrm>
            <a:off x="846054" y="3529743"/>
            <a:ext cx="1272615" cy="775342"/>
          </a:xfrm>
          <a:custGeom>
            <a:avLst/>
            <a:gdLst>
              <a:gd name="connsiteX0" fmla="*/ 0 w 1247775"/>
              <a:gd name="connsiteY0" fmla="*/ 690563 h 690563"/>
              <a:gd name="connsiteX1" fmla="*/ 1247775 w 1247775"/>
              <a:gd name="connsiteY1" fmla="*/ 690563 h 690563"/>
              <a:gd name="connsiteX2" fmla="*/ 1247775 w 1247775"/>
              <a:gd name="connsiteY2" fmla="*/ 0 h 690563"/>
            </a:gdLst>
            <a:ahLst/>
            <a:cxnLst>
              <a:cxn ang="0">
                <a:pos x="connsiteX0" y="connsiteY0"/>
              </a:cxn>
              <a:cxn ang="0">
                <a:pos x="connsiteX1" y="connsiteY1"/>
              </a:cxn>
              <a:cxn ang="0">
                <a:pos x="connsiteX2" y="connsiteY2"/>
              </a:cxn>
            </a:cxnLst>
            <a:rect l="l" t="t" r="r" b="b"/>
            <a:pathLst>
              <a:path w="1247775" h="690563">
                <a:moveTo>
                  <a:pt x="0" y="690563"/>
                </a:moveTo>
                <a:lnTo>
                  <a:pt x="1247775" y="690563"/>
                </a:lnTo>
                <a:lnTo>
                  <a:pt x="1247775" y="0"/>
                </a:lnTo>
              </a:path>
            </a:pathLst>
          </a:custGeom>
          <a:ln w="19050" cap="rnd">
            <a:solidFill>
              <a:schemeClr val="accent1">
                <a:lumMod val="75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282828"/>
              </a:solidFill>
              <a:latin typeface="Segoe UI"/>
            </a:endParaRPr>
          </a:p>
        </p:txBody>
      </p:sp>
      <p:cxnSp>
        <p:nvCxnSpPr>
          <p:cNvPr id="649" name="Straight Arrow Connector 648" descr="Arrow going right">
            <a:extLst>
              <a:ext uri="{FF2B5EF4-FFF2-40B4-BE49-F238E27FC236}">
                <a16:creationId xmlns:a16="http://schemas.microsoft.com/office/drawing/2014/main" id="{4D1D78EB-795D-4622-B5D8-C9464822157F}"/>
              </a:ext>
            </a:extLst>
          </p:cNvPr>
          <p:cNvCxnSpPr>
            <a:cxnSpLocks/>
            <a:endCxn id="651" idx="2"/>
          </p:cNvCxnSpPr>
          <p:nvPr/>
        </p:nvCxnSpPr>
        <p:spPr>
          <a:xfrm>
            <a:off x="1720668" y="3529743"/>
            <a:ext cx="1257924"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0" name="TextBox 649">
            <a:extLst>
              <a:ext uri="{FF2B5EF4-FFF2-40B4-BE49-F238E27FC236}">
                <a16:creationId xmlns:a16="http://schemas.microsoft.com/office/drawing/2014/main" id="{7CC627F5-CDCB-46FB-AD26-374761FE5890}"/>
              </a:ext>
            </a:extLst>
          </p:cNvPr>
          <p:cNvSpPr txBox="1"/>
          <p:nvPr/>
        </p:nvSpPr>
        <p:spPr>
          <a:xfrm>
            <a:off x="2721136" y="2775363"/>
            <a:ext cx="1134859" cy="478442"/>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defTabSz="931344"/>
            <a:r>
              <a:rPr lang="en-US" sz="1224">
                <a:solidFill>
                  <a:srgbClr val="282828"/>
                </a:solidFill>
                <a:latin typeface="Segoe UI Semibold"/>
              </a:rPr>
              <a:t>Exploitation</a:t>
            </a:r>
            <a:br>
              <a:rPr lang="en-US" sz="1224">
                <a:solidFill>
                  <a:srgbClr val="282828"/>
                </a:solidFill>
                <a:latin typeface="Segoe UI Semibold"/>
              </a:rPr>
            </a:br>
            <a:r>
              <a:rPr lang="en-US" sz="1224">
                <a:solidFill>
                  <a:srgbClr val="282828"/>
                </a:solidFill>
                <a:latin typeface="Segoe UI Semibold"/>
              </a:rPr>
              <a:t>and Installation</a:t>
            </a:r>
          </a:p>
        </p:txBody>
      </p:sp>
      <p:sp>
        <p:nvSpPr>
          <p:cNvPr id="651" name="Oval 650">
            <a:extLst>
              <a:ext uri="{FF2B5EF4-FFF2-40B4-BE49-F238E27FC236}">
                <a16:creationId xmlns:a16="http://schemas.microsoft.com/office/drawing/2014/main" id="{2D1E0B74-6821-4891-A91A-BE363F8FD671}"/>
              </a:ext>
              <a:ext uri="{C183D7F6-B498-43B3-948B-1728B52AA6E4}">
                <adec:decorative xmlns:adec="http://schemas.microsoft.com/office/drawing/2017/decorative" val="1"/>
              </a:ext>
            </a:extLst>
          </p:cNvPr>
          <p:cNvSpPr/>
          <p:nvPr/>
        </p:nvSpPr>
        <p:spPr bwMode="auto">
          <a:xfrm>
            <a:off x="2978592" y="3249962"/>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652" name="Picture 651" descr="Icon of a computer screen with an arrow on top">
            <a:extLst>
              <a:ext uri="{FF2B5EF4-FFF2-40B4-BE49-F238E27FC236}">
                <a16:creationId xmlns:a16="http://schemas.microsoft.com/office/drawing/2014/main" id="{CF8BA250-F053-473E-97C7-7F6ABFDADB02}"/>
              </a:ext>
            </a:extLst>
          </p:cNvPr>
          <p:cNvPicPr>
            <a:picLocks noChangeAspect="1"/>
          </p:cNvPicPr>
          <p:nvPr/>
        </p:nvPicPr>
        <p:blipFill>
          <a:blip r:embed="rId8"/>
          <a:stretch>
            <a:fillRect/>
          </a:stretch>
        </p:blipFill>
        <p:spPr>
          <a:xfrm>
            <a:off x="3093613" y="3371200"/>
            <a:ext cx="329520" cy="317085"/>
          </a:xfrm>
          <a:prstGeom prst="rect">
            <a:avLst/>
          </a:prstGeom>
        </p:spPr>
      </p:pic>
      <p:cxnSp>
        <p:nvCxnSpPr>
          <p:cNvPr id="653" name="Straight Arrow Connector 652" descr="Arrow going right">
            <a:extLst>
              <a:ext uri="{FF2B5EF4-FFF2-40B4-BE49-F238E27FC236}">
                <a16:creationId xmlns:a16="http://schemas.microsoft.com/office/drawing/2014/main" id="{A8B7C04D-F645-4E61-93DC-7D95DA61E16C}"/>
              </a:ext>
            </a:extLst>
          </p:cNvPr>
          <p:cNvCxnSpPr>
            <a:cxnSpLocks/>
            <a:stCxn id="651" idx="6"/>
            <a:endCxn id="655" idx="2"/>
          </p:cNvCxnSpPr>
          <p:nvPr/>
        </p:nvCxnSpPr>
        <p:spPr>
          <a:xfrm>
            <a:off x="3538154" y="3529743"/>
            <a:ext cx="674124"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54" name="TextBox 653">
            <a:extLst>
              <a:ext uri="{FF2B5EF4-FFF2-40B4-BE49-F238E27FC236}">
                <a16:creationId xmlns:a16="http://schemas.microsoft.com/office/drawing/2014/main" id="{08F5FF86-D0BF-40BF-8353-04F2144A18CF}"/>
              </a:ext>
            </a:extLst>
          </p:cNvPr>
          <p:cNvSpPr txBox="1"/>
          <p:nvPr/>
        </p:nvSpPr>
        <p:spPr>
          <a:xfrm>
            <a:off x="4052570" y="2786997"/>
            <a:ext cx="925538" cy="478442"/>
          </a:xfrm>
          <a:prstGeom prst="rect">
            <a:avLst/>
          </a:prstGeom>
          <a:noFill/>
        </p:spPr>
        <p:txBody>
          <a:bodyPr wrap="square" lIns="0" rIns="0" rtlCol="0">
            <a:spAutoFit/>
          </a:bodyPr>
          <a:lstStyle>
            <a:defPPr>
              <a:defRPr lang="en-US"/>
            </a:defPPr>
            <a:lvl1pPr marR="0" lvl="0" indent="0"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ctr" defTabSz="931344"/>
            <a:r>
              <a:rPr lang="en-US" sz="1224">
                <a:solidFill>
                  <a:srgbClr val="282828"/>
                </a:solidFill>
                <a:latin typeface="Segoe UI Semibold"/>
              </a:rPr>
              <a:t>Command</a:t>
            </a:r>
            <a:br>
              <a:rPr lang="en-US" sz="1224">
                <a:solidFill>
                  <a:srgbClr val="282828"/>
                </a:solidFill>
                <a:latin typeface="Segoe UI Semibold"/>
              </a:rPr>
            </a:br>
            <a:r>
              <a:rPr lang="en-US" sz="1224">
                <a:solidFill>
                  <a:srgbClr val="282828"/>
                </a:solidFill>
                <a:latin typeface="Segoe UI Semibold"/>
              </a:rPr>
              <a:t>and Control </a:t>
            </a:r>
          </a:p>
        </p:txBody>
      </p:sp>
      <p:sp>
        <p:nvSpPr>
          <p:cNvPr id="655" name="Oval 654">
            <a:extLst>
              <a:ext uri="{FF2B5EF4-FFF2-40B4-BE49-F238E27FC236}">
                <a16:creationId xmlns:a16="http://schemas.microsoft.com/office/drawing/2014/main" id="{6D23AE32-7F5B-44CA-8EDE-146C70A61FA0}"/>
              </a:ext>
              <a:ext uri="{C183D7F6-B498-43B3-948B-1728B52AA6E4}">
                <adec:decorative xmlns:adec="http://schemas.microsoft.com/office/drawing/2017/decorative" val="1"/>
              </a:ext>
            </a:extLst>
          </p:cNvPr>
          <p:cNvSpPr/>
          <p:nvPr/>
        </p:nvSpPr>
        <p:spPr bwMode="auto">
          <a:xfrm>
            <a:off x="4212278" y="3249962"/>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656" name="Picture 655" descr="Icon of a mobile tower">
            <a:extLst>
              <a:ext uri="{FF2B5EF4-FFF2-40B4-BE49-F238E27FC236}">
                <a16:creationId xmlns:a16="http://schemas.microsoft.com/office/drawing/2014/main" id="{8D5CE131-6231-4CFC-A6C6-C0CD37B6BE92}"/>
              </a:ext>
            </a:extLst>
          </p:cNvPr>
          <p:cNvPicPr>
            <a:picLocks noChangeAspect="1"/>
          </p:cNvPicPr>
          <p:nvPr/>
        </p:nvPicPr>
        <p:blipFill>
          <a:blip r:embed="rId9"/>
          <a:stretch>
            <a:fillRect/>
          </a:stretch>
        </p:blipFill>
        <p:spPr>
          <a:xfrm>
            <a:off x="4339734" y="3368869"/>
            <a:ext cx="304650" cy="321748"/>
          </a:xfrm>
          <a:prstGeom prst="rect">
            <a:avLst/>
          </a:prstGeom>
        </p:spPr>
      </p:pic>
      <p:sp>
        <p:nvSpPr>
          <p:cNvPr id="657" name="Rectangle 656">
            <a:hlinkClick r:id="rId10"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259E9FD4-5A80-4067-B838-4C3CDF4F661E}"/>
              </a:ext>
            </a:extLst>
          </p:cNvPr>
          <p:cNvSpPr/>
          <p:nvPr/>
        </p:nvSpPr>
        <p:spPr bwMode="auto">
          <a:xfrm>
            <a:off x="5262191" y="1136021"/>
            <a:ext cx="3188937" cy="1489575"/>
          </a:xfrm>
          <a:prstGeom prst="rect">
            <a:avLst/>
          </a:prstGeom>
          <a:solidFill>
            <a:schemeClr val="accent3">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93260" rIns="182802" bIns="93260" numCol="1" spcCol="0" rtlCol="0" fromWordArt="0" anchor="t" anchorCtr="0" forceAA="0" compatLnSpc="1">
            <a:prstTxWarp prst="textNoShape">
              <a:avLst/>
            </a:prstTxWarp>
            <a:noAutofit/>
          </a:bodyPr>
          <a:lstStyle/>
          <a:p>
            <a:pPr algn="ctr" defTabSz="932597"/>
            <a:r>
              <a:rPr lang="en-US" kern="0">
                <a:solidFill>
                  <a:srgbClr val="282828"/>
                </a:solidFill>
                <a:latin typeface="Segoe UI Semibold"/>
                <a:cs typeface="Segoe UI" charset="0"/>
              </a:rPr>
              <a:t>Defender for</a:t>
            </a:r>
            <a:br>
              <a:rPr lang="en-US" kern="0">
                <a:solidFill>
                  <a:srgbClr val="282828"/>
                </a:solidFill>
                <a:latin typeface="Segoe UI Semibold"/>
                <a:cs typeface="Segoe UI" charset="0"/>
              </a:rPr>
            </a:br>
            <a:r>
              <a:rPr lang="en-US" kern="0">
                <a:solidFill>
                  <a:srgbClr val="282828"/>
                </a:solidFill>
                <a:latin typeface="Segoe UI Semibold"/>
                <a:cs typeface="Segoe UI" charset="0"/>
              </a:rPr>
              <a:t>Identities</a:t>
            </a:r>
          </a:p>
        </p:txBody>
      </p:sp>
      <p:sp>
        <p:nvSpPr>
          <p:cNvPr id="659" name="Oval 658">
            <a:extLst>
              <a:ext uri="{FF2B5EF4-FFF2-40B4-BE49-F238E27FC236}">
                <a16:creationId xmlns:a16="http://schemas.microsoft.com/office/drawing/2014/main" id="{765F746C-FB22-4958-AE88-9AE37DB2BC56}"/>
              </a:ext>
              <a:ext uri="{C183D7F6-B498-43B3-948B-1728B52AA6E4}">
                <adec:decorative xmlns:adec="http://schemas.microsoft.com/office/drawing/2017/decorative" val="1"/>
              </a:ext>
            </a:extLst>
          </p:cNvPr>
          <p:cNvSpPr/>
          <p:nvPr/>
        </p:nvSpPr>
        <p:spPr bwMode="auto">
          <a:xfrm>
            <a:off x="5424877" y="1913872"/>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660" name="Picture 659" descr="icon of a hacker">
            <a:extLst>
              <a:ext uri="{FF2B5EF4-FFF2-40B4-BE49-F238E27FC236}">
                <a16:creationId xmlns:a16="http://schemas.microsoft.com/office/drawing/2014/main" id="{A33AF9B9-7657-4DB5-B508-382F820CA254}"/>
              </a:ext>
            </a:extLst>
          </p:cNvPr>
          <p:cNvPicPr>
            <a:picLocks noChangeAspect="1"/>
          </p:cNvPicPr>
          <p:nvPr/>
        </p:nvPicPr>
        <p:blipFill>
          <a:blip r:embed="rId11"/>
          <a:stretch>
            <a:fillRect/>
          </a:stretch>
        </p:blipFill>
        <p:spPr>
          <a:xfrm>
            <a:off x="5542229" y="2039774"/>
            <a:ext cx="324857" cy="307759"/>
          </a:xfrm>
          <a:prstGeom prst="rect">
            <a:avLst/>
          </a:prstGeom>
        </p:spPr>
      </p:pic>
      <p:sp>
        <p:nvSpPr>
          <p:cNvPr id="658" name="TextBox 657">
            <a:extLst>
              <a:ext uri="{FF2B5EF4-FFF2-40B4-BE49-F238E27FC236}">
                <a16:creationId xmlns:a16="http://schemas.microsoft.com/office/drawing/2014/main" id="{D4E1ED81-F106-41E0-BC02-A91B613056E4}"/>
              </a:ext>
            </a:extLst>
          </p:cNvPr>
          <p:cNvSpPr txBox="1"/>
          <p:nvPr/>
        </p:nvSpPr>
        <p:spPr>
          <a:xfrm>
            <a:off x="6075414" y="1999816"/>
            <a:ext cx="2101653" cy="478442"/>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l" defTabSz="931040"/>
            <a:r>
              <a:rPr lang="en-US" sz="1224">
                <a:solidFill>
                  <a:srgbClr val="282828"/>
                </a:solidFill>
                <a:latin typeface="Segoe UI Semibold"/>
              </a:rPr>
              <a:t>Brute force account or use</a:t>
            </a:r>
            <a:br>
              <a:rPr lang="en-US" sz="1224">
                <a:solidFill>
                  <a:srgbClr val="282828"/>
                </a:solidFill>
                <a:latin typeface="Segoe UI Semibold"/>
              </a:rPr>
            </a:br>
            <a:r>
              <a:rPr lang="en-US" sz="1224">
                <a:solidFill>
                  <a:srgbClr val="282828"/>
                </a:solidFill>
                <a:latin typeface="Segoe UI Semibold"/>
              </a:rPr>
              <a:t>stolen account credentials</a:t>
            </a:r>
          </a:p>
        </p:txBody>
      </p:sp>
      <p:cxnSp>
        <p:nvCxnSpPr>
          <p:cNvPr id="663" name="Connector: Elbow 662" descr="Arrow going downwards">
            <a:extLst>
              <a:ext uri="{FF2B5EF4-FFF2-40B4-BE49-F238E27FC236}">
                <a16:creationId xmlns:a16="http://schemas.microsoft.com/office/drawing/2014/main" id="{751730E2-469B-4A66-A698-9C561CF55591}"/>
              </a:ext>
            </a:extLst>
          </p:cNvPr>
          <p:cNvCxnSpPr>
            <a:cxnSpLocks/>
          </p:cNvCxnSpPr>
          <p:nvPr/>
        </p:nvCxnSpPr>
        <p:spPr>
          <a:xfrm rot="16200000" flipH="1">
            <a:off x="5986095" y="2191996"/>
            <a:ext cx="776528" cy="1339403"/>
          </a:xfrm>
          <a:prstGeom prst="bentConnector3">
            <a:avLst>
              <a:gd name="adj1" fmla="val 2920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62" name="Straight Arrow Connector 661" descr="Arrow going right">
            <a:extLst>
              <a:ext uri="{FF2B5EF4-FFF2-40B4-BE49-F238E27FC236}">
                <a16:creationId xmlns:a16="http://schemas.microsoft.com/office/drawing/2014/main" id="{7282851F-2D34-40B3-BB54-2186B794FB3A}"/>
              </a:ext>
            </a:extLst>
          </p:cNvPr>
          <p:cNvCxnSpPr>
            <a:cxnSpLocks/>
            <a:stCxn id="655" idx="6"/>
          </p:cNvCxnSpPr>
          <p:nvPr/>
        </p:nvCxnSpPr>
        <p:spPr>
          <a:xfrm>
            <a:off x="4771841" y="3529743"/>
            <a:ext cx="1992439"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5" name="Oval 664">
            <a:extLst>
              <a:ext uri="{FF2B5EF4-FFF2-40B4-BE49-F238E27FC236}">
                <a16:creationId xmlns:a16="http://schemas.microsoft.com/office/drawing/2014/main" id="{B44C6CBF-9A22-48EC-A14A-E5FCDEB01CBC}"/>
              </a:ext>
              <a:ext uri="{C183D7F6-B498-43B3-948B-1728B52AA6E4}">
                <adec:decorative xmlns:adec="http://schemas.microsoft.com/office/drawing/2017/decorative" val="1"/>
              </a:ext>
            </a:extLst>
          </p:cNvPr>
          <p:cNvSpPr/>
          <p:nvPr/>
        </p:nvSpPr>
        <p:spPr bwMode="auto">
          <a:xfrm>
            <a:off x="6764279" y="3249962"/>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666" name="Picture 665" descr="Icon of a user">
            <a:extLst>
              <a:ext uri="{FF2B5EF4-FFF2-40B4-BE49-F238E27FC236}">
                <a16:creationId xmlns:a16="http://schemas.microsoft.com/office/drawing/2014/main" id="{5EA213C0-3896-4D56-85BD-D3683F2DC0FD}"/>
              </a:ext>
            </a:extLst>
          </p:cNvPr>
          <p:cNvPicPr>
            <a:picLocks noChangeAspect="1"/>
          </p:cNvPicPr>
          <p:nvPr/>
        </p:nvPicPr>
        <p:blipFill>
          <a:blip r:embed="rId12"/>
          <a:stretch>
            <a:fillRect/>
          </a:stretch>
        </p:blipFill>
        <p:spPr>
          <a:xfrm>
            <a:off x="6939142" y="3399955"/>
            <a:ext cx="209836" cy="259575"/>
          </a:xfrm>
          <a:prstGeom prst="rect">
            <a:avLst/>
          </a:prstGeom>
        </p:spPr>
      </p:pic>
      <p:sp>
        <p:nvSpPr>
          <p:cNvPr id="664" name="TextBox 663">
            <a:extLst>
              <a:ext uri="{FF2B5EF4-FFF2-40B4-BE49-F238E27FC236}">
                <a16:creationId xmlns:a16="http://schemas.microsoft.com/office/drawing/2014/main" id="{BA7D3131-2FDE-4BD1-A768-401EAA46BE2A}"/>
              </a:ext>
            </a:extLst>
          </p:cNvPr>
          <p:cNvSpPr txBox="1"/>
          <p:nvPr/>
        </p:nvSpPr>
        <p:spPr>
          <a:xfrm>
            <a:off x="7310016" y="3008994"/>
            <a:ext cx="1096079" cy="478442"/>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defTabSz="931040"/>
            <a:r>
              <a:rPr lang="en-US" sz="1224">
                <a:solidFill>
                  <a:srgbClr val="282828"/>
                </a:solidFill>
                <a:latin typeface="Segoe UI Semibold"/>
              </a:rPr>
              <a:t>User account is compromised</a:t>
            </a:r>
          </a:p>
        </p:txBody>
      </p:sp>
      <p:cxnSp>
        <p:nvCxnSpPr>
          <p:cNvPr id="667" name="Straight Arrow Connector 666" descr="Arrow going right">
            <a:extLst>
              <a:ext uri="{FF2B5EF4-FFF2-40B4-BE49-F238E27FC236}">
                <a16:creationId xmlns:a16="http://schemas.microsoft.com/office/drawing/2014/main" id="{C76F0974-0B8B-4241-BC47-9E690E8912D5}"/>
              </a:ext>
            </a:extLst>
          </p:cNvPr>
          <p:cNvCxnSpPr>
            <a:cxnSpLocks/>
          </p:cNvCxnSpPr>
          <p:nvPr/>
        </p:nvCxnSpPr>
        <p:spPr>
          <a:xfrm>
            <a:off x="7323841" y="3529743"/>
            <a:ext cx="1353199"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8" name="Oval 667">
            <a:extLst>
              <a:ext uri="{FF2B5EF4-FFF2-40B4-BE49-F238E27FC236}">
                <a16:creationId xmlns:a16="http://schemas.microsoft.com/office/drawing/2014/main" id="{945FF403-404E-4B5B-8FB9-610CE79B4091}"/>
              </a:ext>
              <a:ext uri="{C183D7F6-B498-43B3-948B-1728B52AA6E4}">
                <adec:decorative xmlns:adec="http://schemas.microsoft.com/office/drawing/2017/decorative" val="1"/>
              </a:ext>
            </a:extLst>
          </p:cNvPr>
          <p:cNvSpPr/>
          <p:nvPr/>
        </p:nvSpPr>
        <p:spPr bwMode="auto">
          <a:xfrm>
            <a:off x="8677040" y="3249962"/>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670" name="Picture 669" descr="Icon of data security">
            <a:extLst>
              <a:ext uri="{FF2B5EF4-FFF2-40B4-BE49-F238E27FC236}">
                <a16:creationId xmlns:a16="http://schemas.microsoft.com/office/drawing/2014/main" id="{4A59A592-EF59-4430-AA4A-799062C48CB6}"/>
              </a:ext>
            </a:extLst>
          </p:cNvPr>
          <p:cNvPicPr>
            <a:picLocks noChangeAspect="1"/>
          </p:cNvPicPr>
          <p:nvPr/>
        </p:nvPicPr>
        <p:blipFill>
          <a:blip r:embed="rId13"/>
          <a:stretch>
            <a:fillRect/>
          </a:stretch>
        </p:blipFill>
        <p:spPr>
          <a:xfrm>
            <a:off x="8806050" y="3353325"/>
            <a:ext cx="301542" cy="352835"/>
          </a:xfrm>
          <a:prstGeom prst="rect">
            <a:avLst/>
          </a:prstGeom>
        </p:spPr>
      </p:pic>
      <p:sp>
        <p:nvSpPr>
          <p:cNvPr id="669" name="TextBox 668">
            <a:extLst>
              <a:ext uri="{FF2B5EF4-FFF2-40B4-BE49-F238E27FC236}">
                <a16:creationId xmlns:a16="http://schemas.microsoft.com/office/drawing/2014/main" id="{DC23599B-B55B-4E37-9096-7B03EB425260}"/>
              </a:ext>
            </a:extLst>
          </p:cNvPr>
          <p:cNvSpPr txBox="1"/>
          <p:nvPr/>
        </p:nvSpPr>
        <p:spPr>
          <a:xfrm>
            <a:off x="9144233" y="2804323"/>
            <a:ext cx="1489834" cy="670577"/>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defTabSz="931040"/>
            <a:r>
              <a:rPr lang="en-US" sz="1224">
                <a:solidFill>
                  <a:srgbClr val="282828"/>
                </a:solidFill>
                <a:latin typeface="Segoe UI Semibold"/>
              </a:rPr>
              <a:t>Attacker collects</a:t>
            </a:r>
            <a:br>
              <a:rPr lang="en-US" sz="1224">
                <a:solidFill>
                  <a:srgbClr val="282828"/>
                </a:solidFill>
                <a:latin typeface="Segoe UI Semibold"/>
              </a:rPr>
            </a:br>
            <a:r>
              <a:rPr lang="en-US" sz="1224">
                <a:solidFill>
                  <a:srgbClr val="282828"/>
                </a:solidFill>
                <a:latin typeface="Segoe UI Semibold"/>
              </a:rPr>
              <a:t>reconnaissance &amp; configuration data</a:t>
            </a:r>
          </a:p>
        </p:txBody>
      </p:sp>
      <p:cxnSp>
        <p:nvCxnSpPr>
          <p:cNvPr id="671" name="Connector: Elbow 670" descr="Arrow going right">
            <a:extLst>
              <a:ext uri="{FF2B5EF4-FFF2-40B4-BE49-F238E27FC236}">
                <a16:creationId xmlns:a16="http://schemas.microsoft.com/office/drawing/2014/main" id="{2971E9FF-7CFE-4B8A-9EAF-195FF440BC82}"/>
              </a:ext>
            </a:extLst>
          </p:cNvPr>
          <p:cNvCxnSpPr>
            <a:cxnSpLocks/>
          </p:cNvCxnSpPr>
          <p:nvPr/>
        </p:nvCxnSpPr>
        <p:spPr>
          <a:xfrm rot="16200000" flipH="1">
            <a:off x="7186694" y="3666889"/>
            <a:ext cx="214125" cy="499395"/>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2" name="Oval 671">
            <a:extLst>
              <a:ext uri="{FF2B5EF4-FFF2-40B4-BE49-F238E27FC236}">
                <a16:creationId xmlns:a16="http://schemas.microsoft.com/office/drawing/2014/main" id="{1E4FD5B8-42E0-4191-AE0A-8ED2FC400E9E}"/>
              </a:ext>
              <a:ext uri="{C183D7F6-B498-43B3-948B-1728B52AA6E4}">
                <adec:decorative xmlns:adec="http://schemas.microsoft.com/office/drawing/2017/decorative" val="1"/>
              </a:ext>
            </a:extLst>
          </p:cNvPr>
          <p:cNvSpPr/>
          <p:nvPr/>
        </p:nvSpPr>
        <p:spPr bwMode="auto">
          <a:xfrm>
            <a:off x="7543455" y="3743868"/>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673" name="Picture 672" descr="Icon of three circles connected together">
            <a:extLst>
              <a:ext uri="{FF2B5EF4-FFF2-40B4-BE49-F238E27FC236}">
                <a16:creationId xmlns:a16="http://schemas.microsoft.com/office/drawing/2014/main" id="{9EE3AD9B-490E-4DA4-A20B-4E67E41BBFA8}"/>
              </a:ext>
            </a:extLst>
          </p:cNvPr>
          <p:cNvPicPr>
            <a:picLocks noChangeAspect="1"/>
          </p:cNvPicPr>
          <p:nvPr/>
        </p:nvPicPr>
        <p:blipFill>
          <a:blip r:embed="rId14"/>
          <a:stretch>
            <a:fillRect/>
          </a:stretch>
        </p:blipFill>
        <p:spPr>
          <a:xfrm>
            <a:off x="7661585" y="3862775"/>
            <a:ext cx="323302" cy="321748"/>
          </a:xfrm>
          <a:prstGeom prst="rect">
            <a:avLst/>
          </a:prstGeom>
        </p:spPr>
      </p:pic>
      <p:sp>
        <p:nvSpPr>
          <p:cNvPr id="674" name="TextBox 673">
            <a:extLst>
              <a:ext uri="{FF2B5EF4-FFF2-40B4-BE49-F238E27FC236}">
                <a16:creationId xmlns:a16="http://schemas.microsoft.com/office/drawing/2014/main" id="{58A9723A-6D3F-4AE6-A221-AE35CF74E656}"/>
              </a:ext>
            </a:extLst>
          </p:cNvPr>
          <p:cNvSpPr txBox="1"/>
          <p:nvPr/>
        </p:nvSpPr>
        <p:spPr>
          <a:xfrm>
            <a:off x="8110957" y="4020631"/>
            <a:ext cx="1365736" cy="478442"/>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defTabSz="931040"/>
            <a:r>
              <a:rPr lang="en-US" sz="1224">
                <a:solidFill>
                  <a:srgbClr val="282828"/>
                </a:solidFill>
                <a:latin typeface="Segoe UI Semibold"/>
              </a:rPr>
              <a:t>Attacker attempts lateral movement </a:t>
            </a:r>
          </a:p>
        </p:txBody>
      </p:sp>
      <p:cxnSp>
        <p:nvCxnSpPr>
          <p:cNvPr id="675" name="Connector: Elbow 674" descr="Arrow going right">
            <a:extLst>
              <a:ext uri="{FF2B5EF4-FFF2-40B4-BE49-F238E27FC236}">
                <a16:creationId xmlns:a16="http://schemas.microsoft.com/office/drawing/2014/main" id="{70095560-2D56-49E8-A8E0-C78D8D17ED28}"/>
              </a:ext>
            </a:extLst>
          </p:cNvPr>
          <p:cNvCxnSpPr>
            <a:cxnSpLocks/>
            <a:stCxn id="672" idx="6"/>
          </p:cNvCxnSpPr>
          <p:nvPr/>
        </p:nvCxnSpPr>
        <p:spPr>
          <a:xfrm>
            <a:off x="8103016" y="4023649"/>
            <a:ext cx="2096155" cy="2793"/>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76" name="Oval 675">
            <a:extLst>
              <a:ext uri="{FF2B5EF4-FFF2-40B4-BE49-F238E27FC236}">
                <a16:creationId xmlns:a16="http://schemas.microsoft.com/office/drawing/2014/main" id="{BADBAF3E-9921-4625-B647-7889A54BAD4A}"/>
              </a:ext>
              <a:ext uri="{C183D7F6-B498-43B3-948B-1728B52AA6E4}">
                <adec:decorative xmlns:adec="http://schemas.microsoft.com/office/drawing/2017/decorative" val="1"/>
              </a:ext>
            </a:extLst>
          </p:cNvPr>
          <p:cNvSpPr/>
          <p:nvPr/>
        </p:nvSpPr>
        <p:spPr bwMode="auto">
          <a:xfrm>
            <a:off x="10199171" y="3746661"/>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677" name="Picture 676" descr="Icon of a hacker which is compromised">
            <a:extLst>
              <a:ext uri="{FF2B5EF4-FFF2-40B4-BE49-F238E27FC236}">
                <a16:creationId xmlns:a16="http://schemas.microsoft.com/office/drawing/2014/main" id="{7BF2DCED-8B39-4F73-9280-4C96218EDB07}"/>
              </a:ext>
            </a:extLst>
          </p:cNvPr>
          <p:cNvPicPr>
            <a:picLocks noChangeAspect="1"/>
          </p:cNvPicPr>
          <p:nvPr/>
        </p:nvPicPr>
        <p:blipFill>
          <a:blip r:embed="rId15"/>
          <a:stretch>
            <a:fillRect/>
          </a:stretch>
        </p:blipFill>
        <p:spPr>
          <a:xfrm>
            <a:off x="10308752" y="3862459"/>
            <a:ext cx="340400" cy="327966"/>
          </a:xfrm>
          <a:prstGeom prst="rect">
            <a:avLst/>
          </a:prstGeom>
        </p:spPr>
      </p:pic>
      <p:sp>
        <p:nvSpPr>
          <p:cNvPr id="678" name="TextBox 677">
            <a:extLst>
              <a:ext uri="{FF2B5EF4-FFF2-40B4-BE49-F238E27FC236}">
                <a16:creationId xmlns:a16="http://schemas.microsoft.com/office/drawing/2014/main" id="{88655E5D-BAF5-4328-8708-8A775F79D996}"/>
              </a:ext>
            </a:extLst>
          </p:cNvPr>
          <p:cNvSpPr txBox="1"/>
          <p:nvPr/>
        </p:nvSpPr>
        <p:spPr>
          <a:xfrm>
            <a:off x="10423859" y="4329916"/>
            <a:ext cx="1365736" cy="478442"/>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defTabSz="931040"/>
            <a:r>
              <a:rPr lang="en-US" sz="1224">
                <a:solidFill>
                  <a:srgbClr val="282828"/>
                </a:solidFill>
                <a:latin typeface="Segoe UI Semibold"/>
              </a:rPr>
              <a:t>Privileged account compromised</a:t>
            </a:r>
          </a:p>
        </p:txBody>
      </p:sp>
      <p:cxnSp>
        <p:nvCxnSpPr>
          <p:cNvPr id="680" name="Connector: Elbow 679" descr="Arrow going upwards">
            <a:extLst>
              <a:ext uri="{FF2B5EF4-FFF2-40B4-BE49-F238E27FC236}">
                <a16:creationId xmlns:a16="http://schemas.microsoft.com/office/drawing/2014/main" id="{6B33E5E3-1B33-48C5-9220-24169351CB00}"/>
              </a:ext>
            </a:extLst>
          </p:cNvPr>
          <p:cNvCxnSpPr>
            <a:cxnSpLocks/>
            <a:stCxn id="676" idx="6"/>
            <a:endCxn id="681" idx="4"/>
          </p:cNvCxnSpPr>
          <p:nvPr/>
        </p:nvCxnSpPr>
        <p:spPr>
          <a:xfrm flipV="1">
            <a:off x="10758734" y="3803732"/>
            <a:ext cx="555465" cy="222710"/>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1" name="Oval 680">
            <a:extLst>
              <a:ext uri="{FF2B5EF4-FFF2-40B4-BE49-F238E27FC236}">
                <a16:creationId xmlns:a16="http://schemas.microsoft.com/office/drawing/2014/main" id="{84BFD675-2163-4D00-A8D9-7EA2179F2603}"/>
              </a:ext>
              <a:ext uri="{C183D7F6-B498-43B3-948B-1728B52AA6E4}">
                <adec:decorative xmlns:adec="http://schemas.microsoft.com/office/drawing/2017/decorative" val="1"/>
              </a:ext>
            </a:extLst>
          </p:cNvPr>
          <p:cNvSpPr/>
          <p:nvPr/>
        </p:nvSpPr>
        <p:spPr bwMode="auto">
          <a:xfrm>
            <a:off x="11034417" y="3244170"/>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682" name="Picture 681" descr="Icon of devices with an upward arrow going out from a desktop screen">
            <a:extLst>
              <a:ext uri="{FF2B5EF4-FFF2-40B4-BE49-F238E27FC236}">
                <a16:creationId xmlns:a16="http://schemas.microsoft.com/office/drawing/2014/main" id="{B286A781-B85F-410E-8F66-7330FAA07798}"/>
              </a:ext>
            </a:extLst>
          </p:cNvPr>
          <p:cNvPicPr>
            <a:picLocks noChangeAspect="1"/>
          </p:cNvPicPr>
          <p:nvPr/>
        </p:nvPicPr>
        <p:blipFill>
          <a:blip r:embed="rId16"/>
          <a:stretch>
            <a:fillRect/>
          </a:stretch>
        </p:blipFill>
        <p:spPr>
          <a:xfrm>
            <a:off x="11137004" y="3353751"/>
            <a:ext cx="354389" cy="340400"/>
          </a:xfrm>
          <a:prstGeom prst="rect">
            <a:avLst/>
          </a:prstGeom>
        </p:spPr>
      </p:pic>
      <p:sp>
        <p:nvSpPr>
          <p:cNvPr id="683" name="TextBox 682">
            <a:extLst>
              <a:ext uri="{FF2B5EF4-FFF2-40B4-BE49-F238E27FC236}">
                <a16:creationId xmlns:a16="http://schemas.microsoft.com/office/drawing/2014/main" id="{8703AC54-897A-4CBF-95B7-F0FC7A31FDD5}"/>
              </a:ext>
            </a:extLst>
          </p:cNvPr>
          <p:cNvSpPr txBox="1"/>
          <p:nvPr/>
        </p:nvSpPr>
        <p:spPr>
          <a:xfrm>
            <a:off x="10789876" y="2802691"/>
            <a:ext cx="1021729" cy="478442"/>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defTabSz="931040"/>
            <a:r>
              <a:rPr lang="en-US" sz="1224">
                <a:solidFill>
                  <a:srgbClr val="282828"/>
                </a:solidFill>
                <a:latin typeface="Segoe UI Semibold"/>
              </a:rPr>
              <a:t>Domain compromised</a:t>
            </a:r>
          </a:p>
        </p:txBody>
      </p:sp>
      <p:cxnSp>
        <p:nvCxnSpPr>
          <p:cNvPr id="679" name="Connector: Elbow 678" descr="Arrow going upwards">
            <a:extLst>
              <a:ext uri="{FF2B5EF4-FFF2-40B4-BE49-F238E27FC236}">
                <a16:creationId xmlns:a16="http://schemas.microsoft.com/office/drawing/2014/main" id="{C6C65C96-125F-4D8B-AC4D-2D1D68CED902}"/>
              </a:ext>
            </a:extLst>
          </p:cNvPr>
          <p:cNvCxnSpPr>
            <a:cxnSpLocks/>
            <a:stCxn id="676" idx="0"/>
          </p:cNvCxnSpPr>
          <p:nvPr/>
        </p:nvCxnSpPr>
        <p:spPr>
          <a:xfrm rot="16200000" flipV="1">
            <a:off x="9749322" y="3017030"/>
            <a:ext cx="216916" cy="1242346"/>
          </a:xfrm>
          <a:prstGeom prst="bentConnector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4" name="Rectangle 683">
            <a:hlinkClick r:id="rId17"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64AA8547-1231-4CE3-AD78-10DCAB995C6B}"/>
              </a:ext>
            </a:extLst>
          </p:cNvPr>
          <p:cNvSpPr/>
          <p:nvPr/>
        </p:nvSpPr>
        <p:spPr bwMode="auto">
          <a:xfrm>
            <a:off x="8608261" y="1136021"/>
            <a:ext cx="3827332" cy="1489575"/>
          </a:xfrm>
          <a:prstGeom prst="rect">
            <a:avLst/>
          </a:prstGeom>
          <a:solidFill>
            <a:schemeClr val="accent4">
              <a:lumMod val="20000"/>
              <a:lumOff val="80000"/>
            </a:schemeClr>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 rIns="932603" bIns="93260" numCol="1" spcCol="0" rtlCol="0" fromWordArt="0" anchor="t" anchorCtr="0" forceAA="0" compatLnSpc="1">
            <a:prstTxWarp prst="textNoShape">
              <a:avLst/>
            </a:prstTxWarp>
            <a:noAutofit/>
          </a:bodyPr>
          <a:lstStyle/>
          <a:p>
            <a:pPr algn="ctr" defTabSz="932597"/>
            <a:r>
              <a:rPr lang="en-US" kern="0">
                <a:solidFill>
                  <a:srgbClr val="282828"/>
                </a:solidFill>
                <a:latin typeface="Segoe UI Semibold"/>
                <a:cs typeface="Segoe UI" charset="0"/>
              </a:rPr>
              <a:t>Defender for</a:t>
            </a:r>
            <a:br>
              <a:rPr lang="en-US" kern="0">
                <a:solidFill>
                  <a:srgbClr val="282828"/>
                </a:solidFill>
                <a:latin typeface="Segoe UI Semibold"/>
                <a:cs typeface="Segoe UI" charset="0"/>
              </a:rPr>
            </a:br>
            <a:r>
              <a:rPr lang="en-US" kern="0">
                <a:solidFill>
                  <a:srgbClr val="282828"/>
                </a:solidFill>
                <a:latin typeface="Segoe UI Semibold"/>
                <a:cs typeface="Segoe UI" charset="0"/>
              </a:rPr>
              <a:t>Cloud Apps</a:t>
            </a:r>
          </a:p>
        </p:txBody>
      </p:sp>
      <p:cxnSp>
        <p:nvCxnSpPr>
          <p:cNvPr id="685" name="Connector: Elbow 684" descr="Arrow going upwards">
            <a:extLst>
              <a:ext uri="{FF2B5EF4-FFF2-40B4-BE49-F238E27FC236}">
                <a16:creationId xmlns:a16="http://schemas.microsoft.com/office/drawing/2014/main" id="{0B8EA0F5-DAB6-4D2C-870B-E23DB54962E5}"/>
              </a:ext>
            </a:extLst>
          </p:cNvPr>
          <p:cNvCxnSpPr>
            <a:cxnSpLocks/>
            <a:endCxn id="686" idx="4"/>
          </p:cNvCxnSpPr>
          <p:nvPr/>
        </p:nvCxnSpPr>
        <p:spPr>
          <a:xfrm rot="5400000" flipH="1" flipV="1">
            <a:off x="9311399" y="2118857"/>
            <a:ext cx="776528" cy="1485683"/>
          </a:xfrm>
          <a:prstGeom prst="bentConnector3">
            <a:avLst>
              <a:gd name="adj1" fmla="val 70642"/>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6" name="Oval 685">
            <a:extLst>
              <a:ext uri="{FF2B5EF4-FFF2-40B4-BE49-F238E27FC236}">
                <a16:creationId xmlns:a16="http://schemas.microsoft.com/office/drawing/2014/main" id="{BBDFB3F9-B0AC-4993-9506-35D48BE831DF}"/>
              </a:ext>
              <a:ext uri="{C183D7F6-B498-43B3-948B-1728B52AA6E4}">
                <adec:decorative xmlns:adec="http://schemas.microsoft.com/office/drawing/2017/decorative" val="1"/>
              </a:ext>
            </a:extLst>
          </p:cNvPr>
          <p:cNvSpPr/>
          <p:nvPr/>
        </p:nvSpPr>
        <p:spPr bwMode="auto">
          <a:xfrm>
            <a:off x="10162723" y="1913872"/>
            <a:ext cx="559562" cy="559562"/>
          </a:xfrm>
          <a:prstGeom prst="ellipse">
            <a:avLst/>
          </a:prstGeom>
          <a:gradFill flip="none" rotWithShape="1">
            <a:gsLst>
              <a:gs pos="26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687" name="Picture 686" descr="Icon of data security">
            <a:extLst>
              <a:ext uri="{FF2B5EF4-FFF2-40B4-BE49-F238E27FC236}">
                <a16:creationId xmlns:a16="http://schemas.microsoft.com/office/drawing/2014/main" id="{2ACA339C-CA9E-43B2-84FF-538EC9162B5B}"/>
              </a:ext>
            </a:extLst>
          </p:cNvPr>
          <p:cNvPicPr>
            <a:picLocks noChangeAspect="1"/>
          </p:cNvPicPr>
          <p:nvPr/>
        </p:nvPicPr>
        <p:blipFill>
          <a:blip r:embed="rId18"/>
          <a:stretch>
            <a:fillRect/>
          </a:stretch>
        </p:blipFill>
        <p:spPr>
          <a:xfrm>
            <a:off x="10292510" y="2018013"/>
            <a:ext cx="299987" cy="351281"/>
          </a:xfrm>
          <a:prstGeom prst="rect">
            <a:avLst/>
          </a:prstGeom>
        </p:spPr>
      </p:pic>
      <p:sp>
        <p:nvSpPr>
          <p:cNvPr id="688" name="TextBox 687">
            <a:extLst>
              <a:ext uri="{FF2B5EF4-FFF2-40B4-BE49-F238E27FC236}">
                <a16:creationId xmlns:a16="http://schemas.microsoft.com/office/drawing/2014/main" id="{0A391776-DA7A-44DF-9026-665767FC4E76}"/>
              </a:ext>
            </a:extLst>
          </p:cNvPr>
          <p:cNvSpPr txBox="1"/>
          <p:nvPr/>
        </p:nvSpPr>
        <p:spPr>
          <a:xfrm>
            <a:off x="8855702" y="1981247"/>
            <a:ext cx="1479800" cy="478442"/>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l" defTabSz="931040"/>
            <a:r>
              <a:rPr lang="en-US" sz="1224">
                <a:solidFill>
                  <a:srgbClr val="282828"/>
                </a:solidFill>
                <a:latin typeface="Segoe UI Semibold"/>
              </a:rPr>
              <a:t>Attacker accesses sensitive data</a:t>
            </a:r>
          </a:p>
        </p:txBody>
      </p:sp>
      <p:cxnSp>
        <p:nvCxnSpPr>
          <p:cNvPr id="689" name="Connector: Elbow 688" descr="Arrow going right">
            <a:extLst>
              <a:ext uri="{FF2B5EF4-FFF2-40B4-BE49-F238E27FC236}">
                <a16:creationId xmlns:a16="http://schemas.microsoft.com/office/drawing/2014/main" id="{AF82BC2A-261A-4CA7-8AE2-ADF5A1732F3A}"/>
              </a:ext>
            </a:extLst>
          </p:cNvPr>
          <p:cNvCxnSpPr>
            <a:cxnSpLocks/>
            <a:stCxn id="686" idx="6"/>
          </p:cNvCxnSpPr>
          <p:nvPr/>
        </p:nvCxnSpPr>
        <p:spPr>
          <a:xfrm flipV="1">
            <a:off x="10722285" y="1777396"/>
            <a:ext cx="699637" cy="416257"/>
          </a:xfrm>
          <a:prstGeom prst="bentConnector3">
            <a:avLst>
              <a:gd name="adj1" fmla="val 50000"/>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690" name="Picture 689" descr="Icon of a hacker inside a cloud">
            <a:extLst>
              <a:ext uri="{FF2B5EF4-FFF2-40B4-BE49-F238E27FC236}">
                <a16:creationId xmlns:a16="http://schemas.microsoft.com/office/drawing/2014/main" id="{CCCA2CA8-6824-4551-980E-6A919425170C}"/>
              </a:ext>
            </a:extLst>
          </p:cNvPr>
          <p:cNvPicPr>
            <a:picLocks noChangeAspect="1"/>
          </p:cNvPicPr>
          <p:nvPr/>
        </p:nvPicPr>
        <p:blipFill>
          <a:blip r:embed="rId19"/>
          <a:stretch>
            <a:fillRect/>
          </a:stretch>
        </p:blipFill>
        <p:spPr>
          <a:xfrm>
            <a:off x="11396442" y="1356515"/>
            <a:ext cx="906180" cy="646605"/>
          </a:xfrm>
          <a:prstGeom prst="rect">
            <a:avLst/>
          </a:prstGeom>
        </p:spPr>
      </p:pic>
      <p:sp>
        <p:nvSpPr>
          <p:cNvPr id="691" name="TextBox 690">
            <a:extLst>
              <a:ext uri="{FF2B5EF4-FFF2-40B4-BE49-F238E27FC236}">
                <a16:creationId xmlns:a16="http://schemas.microsoft.com/office/drawing/2014/main" id="{34A4B8EB-5E6F-48A3-8006-79C73EBF7153}"/>
              </a:ext>
            </a:extLst>
          </p:cNvPr>
          <p:cNvSpPr txBox="1"/>
          <p:nvPr/>
        </p:nvSpPr>
        <p:spPr>
          <a:xfrm>
            <a:off x="11386465" y="1873624"/>
            <a:ext cx="926135" cy="478442"/>
          </a:xfrm>
          <a:prstGeom prst="rect">
            <a:avLst/>
          </a:prstGeom>
          <a:noFill/>
        </p:spPr>
        <p:txBody>
          <a:bodyPr wrap="square" lIns="0" rIns="0" rtlCol="0">
            <a:spAutoFit/>
          </a:bodyPr>
          <a:lstStyle>
            <a:defPPr>
              <a:defRPr lang="en-US"/>
            </a:defPPr>
            <a:lvl1pPr marR="0" lvl="0" indent="0" algn="ctr" defTabSz="912874" fontAlgn="base">
              <a:lnSpc>
                <a:spcPct val="100000"/>
              </a:lnSpc>
              <a:spcBef>
                <a:spcPct val="0"/>
              </a:spcBef>
              <a:spcAft>
                <a:spcPct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defTabSz="931040"/>
            <a:r>
              <a:rPr lang="en-US" sz="1224">
                <a:solidFill>
                  <a:srgbClr val="282828"/>
                </a:solidFill>
                <a:latin typeface="Segoe UI Semibold"/>
              </a:rPr>
              <a:t>Exfiltration of data</a:t>
            </a:r>
          </a:p>
        </p:txBody>
      </p:sp>
      <p:sp>
        <p:nvSpPr>
          <p:cNvPr id="646" name="TextBox 645">
            <a:extLst>
              <a:ext uri="{FF2B5EF4-FFF2-40B4-BE49-F238E27FC236}">
                <a16:creationId xmlns:a16="http://schemas.microsoft.com/office/drawing/2014/main" id="{0B17D202-54DD-48BD-8660-6F76280C6310}"/>
              </a:ext>
            </a:extLst>
          </p:cNvPr>
          <p:cNvSpPr txBox="1"/>
          <p:nvPr/>
        </p:nvSpPr>
        <p:spPr>
          <a:xfrm rot="20818101">
            <a:off x="-735827" y="4894174"/>
            <a:ext cx="3963564" cy="283058"/>
          </a:xfrm>
          <a:prstGeom prst="rect">
            <a:avLst/>
          </a:prstGeom>
          <a:noFill/>
        </p:spPr>
        <p:txBody>
          <a:bodyPr spcFirstLastPara="1" wrap="square" lIns="0" tIns="0" rIns="0" bIns="0" numCol="1" rtlCol="0">
            <a:prstTxWarp prst="textArchUp">
              <a:avLst/>
            </a:prstTxWarp>
            <a:spAutoFit/>
          </a:bodyPr>
          <a:lstStyle/>
          <a:p>
            <a:pPr algn="ctr" defTabSz="932597"/>
            <a:r>
              <a:rPr lang="en-US" sz="1428" b="1">
                <a:solidFill>
                  <a:srgbClr val="C00000"/>
                </a:solidFill>
                <a:latin typeface="Segoe UI"/>
              </a:rPr>
              <a:t>EXTERNAL THREATS</a:t>
            </a:r>
          </a:p>
        </p:txBody>
      </p:sp>
      <p:sp>
        <p:nvSpPr>
          <p:cNvPr id="696" name="Freeform: Shape 695">
            <a:extLst>
              <a:ext uri="{FF2B5EF4-FFF2-40B4-BE49-F238E27FC236}">
                <a16:creationId xmlns:a16="http://schemas.microsoft.com/office/drawing/2014/main" id="{C019E050-73F1-4A07-A4DD-E1625E7221CC}"/>
              </a:ext>
              <a:ext uri="{C183D7F6-B498-43B3-948B-1728B52AA6E4}">
                <adec:decorative xmlns:adec="http://schemas.microsoft.com/office/drawing/2017/decorative" val="1"/>
              </a:ext>
            </a:extLst>
          </p:cNvPr>
          <p:cNvSpPr/>
          <p:nvPr/>
        </p:nvSpPr>
        <p:spPr>
          <a:xfrm>
            <a:off x="883" y="4703334"/>
            <a:ext cx="6213344" cy="2291192"/>
          </a:xfrm>
          <a:custGeom>
            <a:avLst/>
            <a:gdLst>
              <a:gd name="connsiteX0" fmla="*/ 5762159 w 6092067"/>
              <a:gd name="connsiteY0" fmla="*/ 0 h 2246471"/>
              <a:gd name="connsiteX1" fmla="*/ 5776620 w 6092067"/>
              <a:gd name="connsiteY1" fmla="*/ 26643 h 2246471"/>
              <a:gd name="connsiteX2" fmla="*/ 6018373 w 6092067"/>
              <a:gd name="connsiteY2" fmla="*/ 188628 h 2246471"/>
              <a:gd name="connsiteX3" fmla="*/ 6092067 w 6092067"/>
              <a:gd name="connsiteY3" fmla="*/ 196057 h 2246471"/>
              <a:gd name="connsiteX4" fmla="*/ 6092067 w 6092067"/>
              <a:gd name="connsiteY4" fmla="*/ 2246471 h 2246471"/>
              <a:gd name="connsiteX5" fmla="*/ 0 w 6092067"/>
              <a:gd name="connsiteY5" fmla="*/ 2246471 h 2246471"/>
              <a:gd name="connsiteX6" fmla="*/ 0 w 6092067"/>
              <a:gd name="connsiteY6" fmla="*/ 942891 h 2246471"/>
              <a:gd name="connsiteX7" fmla="*/ 727021 w 6092067"/>
              <a:gd name="connsiteY7" fmla="*/ 725938 h 2246471"/>
              <a:gd name="connsiteX8" fmla="*/ 5698528 w 6092067"/>
              <a:gd name="connsiteY8" fmla="*/ 621 h 224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2067" h="2246471">
                <a:moveTo>
                  <a:pt x="5762159" y="0"/>
                </a:moveTo>
                <a:lnTo>
                  <a:pt x="5776620" y="26643"/>
                </a:lnTo>
                <a:cubicBezTo>
                  <a:pt x="5831992" y="108604"/>
                  <a:pt x="5918083" y="168106"/>
                  <a:pt x="6018373" y="188628"/>
                </a:cubicBezTo>
                <a:lnTo>
                  <a:pt x="6092067" y="196057"/>
                </a:lnTo>
                <a:lnTo>
                  <a:pt x="6092067" y="2246471"/>
                </a:lnTo>
                <a:lnTo>
                  <a:pt x="0" y="2246471"/>
                </a:lnTo>
                <a:lnTo>
                  <a:pt x="0" y="942891"/>
                </a:lnTo>
                <a:lnTo>
                  <a:pt x="727021" y="725938"/>
                </a:lnTo>
                <a:cubicBezTo>
                  <a:pt x="2314472" y="284933"/>
                  <a:pt x="3980156" y="34191"/>
                  <a:pt x="5698528" y="621"/>
                </a:cubicBezTo>
                <a:close/>
              </a:path>
            </a:pathLst>
          </a:custGeom>
          <a:solidFill>
            <a:schemeClr val="bg1"/>
          </a:solidFill>
          <a:ln w="6350" cap="flat">
            <a:noFill/>
            <a:prstDash val="solid"/>
            <a:miter/>
          </a:ln>
        </p:spPr>
        <p:txBody>
          <a:bodyPr wrap="square" rtlCol="0" anchor="ctr">
            <a:noAutofit/>
          </a:bodyPr>
          <a:lstStyle/>
          <a:p>
            <a:pPr defTabSz="932597"/>
            <a:endParaRPr lang="en-US">
              <a:solidFill>
                <a:srgbClr val="282828"/>
              </a:solidFill>
              <a:latin typeface="Segoe UI"/>
            </a:endParaRPr>
          </a:p>
        </p:txBody>
      </p:sp>
      <p:sp>
        <p:nvSpPr>
          <p:cNvPr id="3" name="TextBox 2">
            <a:extLst>
              <a:ext uri="{FF2B5EF4-FFF2-40B4-BE49-F238E27FC236}">
                <a16:creationId xmlns:a16="http://schemas.microsoft.com/office/drawing/2014/main" id="{C32244FE-B3A0-4EAA-A1D3-E4277D7DE017}"/>
              </a:ext>
            </a:extLst>
          </p:cNvPr>
          <p:cNvSpPr txBox="1"/>
          <p:nvPr/>
        </p:nvSpPr>
        <p:spPr>
          <a:xfrm rot="20706996">
            <a:off x="-802213" y="5485797"/>
            <a:ext cx="3963564" cy="364572"/>
          </a:xfrm>
          <a:prstGeom prst="rect">
            <a:avLst/>
          </a:prstGeom>
          <a:noFill/>
        </p:spPr>
        <p:txBody>
          <a:bodyPr spcFirstLastPara="1" wrap="square" lIns="0" tIns="0" rIns="0" bIns="0" numCol="1" rtlCol="0">
            <a:prstTxWarp prst="textArchUp">
              <a:avLst/>
            </a:prstTxWarp>
            <a:spAutoFit/>
          </a:bodyPr>
          <a:lstStyle/>
          <a:p>
            <a:pPr algn="ctr" defTabSz="932597"/>
            <a:r>
              <a:rPr lang="en-US" sz="1428" b="1">
                <a:solidFill>
                  <a:srgbClr val="C00000"/>
                </a:solidFill>
                <a:latin typeface="Segoe UI"/>
              </a:rPr>
              <a:t>INSIDER RISKS</a:t>
            </a:r>
          </a:p>
        </p:txBody>
      </p:sp>
      <p:sp>
        <p:nvSpPr>
          <p:cNvPr id="697" name="Rectangle 696">
            <a:extLst>
              <a:ext uri="{FF2B5EF4-FFF2-40B4-BE49-F238E27FC236}">
                <a16:creationId xmlns:a16="http://schemas.microsoft.com/office/drawing/2014/main" id="{9B25B2F7-2975-45B3-B14F-A4361363E212}"/>
              </a:ext>
            </a:extLst>
          </p:cNvPr>
          <p:cNvSpPr/>
          <p:nvPr/>
        </p:nvSpPr>
        <p:spPr>
          <a:xfrm>
            <a:off x="5122992" y="4988885"/>
            <a:ext cx="828902" cy="448228"/>
          </a:xfrm>
          <a:prstGeom prst="rect">
            <a:avLst/>
          </a:prstGeom>
          <a:noFill/>
        </p:spPr>
        <p:txBody>
          <a:bodyPr wrap="none" lIns="0" tIns="0" rIns="0" bIns="0" rtlCol="0">
            <a:spAutoFit/>
          </a:bodyPr>
          <a:lstStyle/>
          <a:p>
            <a:pPr algn="r" defTabSz="932597"/>
            <a:r>
              <a:rPr lang="en-US" sz="1428" i="1" kern="0">
                <a:solidFill>
                  <a:srgbClr val="282828"/>
                </a:solidFill>
                <a:latin typeface="Segoe UI Semibold"/>
                <a:cs typeface="Segoe UI" charset="0"/>
              </a:rPr>
              <a:t>Leading </a:t>
            </a:r>
            <a:br>
              <a:rPr lang="en-US" sz="1428" i="1" kern="0">
                <a:solidFill>
                  <a:srgbClr val="282828"/>
                </a:solidFill>
                <a:latin typeface="Segoe UI Semibold"/>
                <a:cs typeface="Segoe UI" charset="0"/>
              </a:rPr>
            </a:br>
            <a:r>
              <a:rPr lang="en-US" sz="1428" i="1" kern="0">
                <a:solidFill>
                  <a:srgbClr val="282828"/>
                </a:solidFill>
                <a:latin typeface="Segoe UI Semibold"/>
                <a:cs typeface="Segoe UI" charset="0"/>
              </a:rPr>
              <a:t>indicators</a:t>
            </a:r>
          </a:p>
        </p:txBody>
      </p:sp>
      <p:sp>
        <p:nvSpPr>
          <p:cNvPr id="699" name="Oval 698">
            <a:extLst>
              <a:ext uri="{FF2B5EF4-FFF2-40B4-BE49-F238E27FC236}">
                <a16:creationId xmlns:a16="http://schemas.microsoft.com/office/drawing/2014/main" id="{0DF291C3-3B43-4DEA-8384-65518BA32F29}"/>
              </a:ext>
              <a:ext uri="{C183D7F6-B498-43B3-948B-1728B52AA6E4}">
                <adec:decorative xmlns:adec="http://schemas.microsoft.com/office/drawing/2017/decorative" val="1"/>
              </a:ext>
            </a:extLst>
          </p:cNvPr>
          <p:cNvSpPr/>
          <p:nvPr/>
        </p:nvSpPr>
        <p:spPr bwMode="auto">
          <a:xfrm>
            <a:off x="4070775" y="5474434"/>
            <a:ext cx="1011918" cy="1011917"/>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700" name="Picture 699" descr="icon of a user">
            <a:extLst>
              <a:ext uri="{FF2B5EF4-FFF2-40B4-BE49-F238E27FC236}">
                <a16:creationId xmlns:a16="http://schemas.microsoft.com/office/drawing/2014/main" id="{A1C7AE6F-A942-49E0-AE8D-7D050B08FDB7}"/>
              </a:ext>
            </a:extLst>
          </p:cNvPr>
          <p:cNvPicPr>
            <a:picLocks noChangeAspect="1"/>
          </p:cNvPicPr>
          <p:nvPr/>
        </p:nvPicPr>
        <p:blipFill>
          <a:blip r:embed="rId20"/>
          <a:stretch>
            <a:fillRect/>
          </a:stretch>
        </p:blipFill>
        <p:spPr>
          <a:xfrm>
            <a:off x="4372337" y="5727036"/>
            <a:ext cx="408791" cy="506714"/>
          </a:xfrm>
          <a:prstGeom prst="rect">
            <a:avLst/>
          </a:prstGeom>
        </p:spPr>
      </p:pic>
      <p:sp>
        <p:nvSpPr>
          <p:cNvPr id="701" name="Rectangle 700">
            <a:extLst>
              <a:ext uri="{FF2B5EF4-FFF2-40B4-BE49-F238E27FC236}">
                <a16:creationId xmlns:a16="http://schemas.microsoft.com/office/drawing/2014/main" id="{F8477982-8FDB-4134-80B9-AD127B07B924}"/>
              </a:ext>
            </a:extLst>
          </p:cNvPr>
          <p:cNvSpPr/>
          <p:nvPr/>
        </p:nvSpPr>
        <p:spPr>
          <a:xfrm>
            <a:off x="1703724" y="5190743"/>
            <a:ext cx="2144988" cy="286306"/>
          </a:xfrm>
          <a:prstGeom prst="rect">
            <a:avLst/>
          </a:prstGeom>
        </p:spPr>
        <p:txBody>
          <a:bodyPr wrap="square" lIns="0" rIns="0">
            <a:spAutoFit/>
          </a:bodyPr>
          <a:lstStyle/>
          <a:p>
            <a:pPr algn="r" defTabSz="932597"/>
            <a:r>
              <a:rPr lang="en-US" sz="1224">
                <a:solidFill>
                  <a:srgbClr val="282828"/>
                </a:solidFill>
                <a:latin typeface="Segoe UI Semibold"/>
              </a:rPr>
              <a:t>History of violations</a:t>
            </a:r>
          </a:p>
        </p:txBody>
      </p:sp>
      <p:sp>
        <p:nvSpPr>
          <p:cNvPr id="702" name="Oval 701">
            <a:extLst>
              <a:ext uri="{FF2B5EF4-FFF2-40B4-BE49-F238E27FC236}">
                <a16:creationId xmlns:a16="http://schemas.microsoft.com/office/drawing/2014/main" id="{3D2282F4-F164-4610-B6A1-71D5AC04E381}"/>
              </a:ext>
              <a:ext uri="{C183D7F6-B498-43B3-948B-1728B52AA6E4}">
                <adec:decorative xmlns:adec="http://schemas.microsoft.com/office/drawing/2017/decorative" val="1"/>
              </a:ext>
            </a:extLst>
          </p:cNvPr>
          <p:cNvSpPr/>
          <p:nvPr/>
        </p:nvSpPr>
        <p:spPr bwMode="auto">
          <a:xfrm>
            <a:off x="3960567" y="5123679"/>
            <a:ext cx="559562" cy="559562"/>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703" name="Picture 702" descr="Icon showing no iterations">
            <a:extLst>
              <a:ext uri="{FF2B5EF4-FFF2-40B4-BE49-F238E27FC236}">
                <a16:creationId xmlns:a16="http://schemas.microsoft.com/office/drawing/2014/main" id="{977FA82B-A857-4D36-9A86-3DAF25BF17C3}"/>
              </a:ext>
            </a:extLst>
          </p:cNvPr>
          <p:cNvPicPr>
            <a:picLocks noChangeAspect="1"/>
          </p:cNvPicPr>
          <p:nvPr/>
        </p:nvPicPr>
        <p:blipFill>
          <a:blip r:embed="rId21"/>
          <a:stretch>
            <a:fillRect/>
          </a:stretch>
        </p:blipFill>
        <p:spPr>
          <a:xfrm>
            <a:off x="4091908" y="5255020"/>
            <a:ext cx="296879" cy="296879"/>
          </a:xfrm>
          <a:prstGeom prst="rect">
            <a:avLst/>
          </a:prstGeom>
        </p:spPr>
      </p:pic>
      <p:sp>
        <p:nvSpPr>
          <p:cNvPr id="707" name="Rectangle 706">
            <a:extLst>
              <a:ext uri="{FF2B5EF4-FFF2-40B4-BE49-F238E27FC236}">
                <a16:creationId xmlns:a16="http://schemas.microsoft.com/office/drawing/2014/main" id="{F3212AEA-5895-457D-981E-504775C0F293}"/>
              </a:ext>
            </a:extLst>
          </p:cNvPr>
          <p:cNvSpPr/>
          <p:nvPr/>
        </p:nvSpPr>
        <p:spPr>
          <a:xfrm>
            <a:off x="1850218" y="5637690"/>
            <a:ext cx="1665260" cy="286306"/>
          </a:xfrm>
          <a:prstGeom prst="rect">
            <a:avLst/>
          </a:prstGeom>
        </p:spPr>
        <p:txBody>
          <a:bodyPr wrap="none" lIns="0" rIns="0">
            <a:spAutoFit/>
          </a:bodyPr>
          <a:lstStyle/>
          <a:p>
            <a:pPr algn="r" defTabSz="932597"/>
            <a:r>
              <a:rPr lang="en-US" sz="1224">
                <a:solidFill>
                  <a:srgbClr val="282828"/>
                </a:solidFill>
                <a:latin typeface="Segoe UI Semibold"/>
              </a:rPr>
              <a:t>Distracted and careless</a:t>
            </a:r>
          </a:p>
        </p:txBody>
      </p:sp>
      <p:sp>
        <p:nvSpPr>
          <p:cNvPr id="708" name="Oval 707">
            <a:extLst>
              <a:ext uri="{FF2B5EF4-FFF2-40B4-BE49-F238E27FC236}">
                <a16:creationId xmlns:a16="http://schemas.microsoft.com/office/drawing/2014/main" id="{AB1328BC-04FB-453A-A621-4B99F9888A88}"/>
              </a:ext>
              <a:ext uri="{C183D7F6-B498-43B3-948B-1728B52AA6E4}">
                <adec:decorative xmlns:adec="http://schemas.microsoft.com/office/drawing/2017/decorative" val="1"/>
              </a:ext>
            </a:extLst>
          </p:cNvPr>
          <p:cNvSpPr/>
          <p:nvPr/>
        </p:nvSpPr>
        <p:spPr bwMode="auto">
          <a:xfrm>
            <a:off x="3624554" y="5463485"/>
            <a:ext cx="559562" cy="559562"/>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709" name="Picture 708" descr="Icon of a stop sign">
            <a:extLst>
              <a:ext uri="{FF2B5EF4-FFF2-40B4-BE49-F238E27FC236}">
                <a16:creationId xmlns:a16="http://schemas.microsoft.com/office/drawing/2014/main" id="{BEEF3238-CCD3-418E-AA5B-6F9A4AE7C097}"/>
              </a:ext>
            </a:extLst>
          </p:cNvPr>
          <p:cNvPicPr>
            <a:picLocks noChangeAspect="1"/>
          </p:cNvPicPr>
          <p:nvPr/>
        </p:nvPicPr>
        <p:blipFill>
          <a:blip r:embed="rId22"/>
          <a:stretch>
            <a:fillRect/>
          </a:stretch>
        </p:blipFill>
        <p:spPr>
          <a:xfrm>
            <a:off x="3700717" y="5593273"/>
            <a:ext cx="407237" cy="299987"/>
          </a:xfrm>
          <a:prstGeom prst="rect">
            <a:avLst/>
          </a:prstGeom>
        </p:spPr>
      </p:pic>
      <p:sp>
        <p:nvSpPr>
          <p:cNvPr id="704" name="Rectangle 703">
            <a:extLst>
              <a:ext uri="{FF2B5EF4-FFF2-40B4-BE49-F238E27FC236}">
                <a16:creationId xmlns:a16="http://schemas.microsoft.com/office/drawing/2014/main" id="{E3018FC8-4C36-4E33-814D-181291777315}"/>
              </a:ext>
            </a:extLst>
          </p:cNvPr>
          <p:cNvSpPr/>
          <p:nvPr/>
        </p:nvSpPr>
        <p:spPr>
          <a:xfrm>
            <a:off x="1463997" y="6084637"/>
            <a:ext cx="2059077" cy="286306"/>
          </a:xfrm>
          <a:prstGeom prst="rect">
            <a:avLst/>
          </a:prstGeom>
        </p:spPr>
        <p:txBody>
          <a:bodyPr wrap="none" lIns="0" rIns="0">
            <a:spAutoFit/>
          </a:bodyPr>
          <a:lstStyle/>
          <a:p>
            <a:pPr algn="r" defTabSz="932597"/>
            <a:r>
              <a:rPr lang="en-US" sz="1224">
                <a:solidFill>
                  <a:srgbClr val="282828"/>
                </a:solidFill>
                <a:latin typeface="Segoe UI Semibold"/>
              </a:rPr>
              <a:t>Disgruntled or disenchanted</a:t>
            </a:r>
          </a:p>
        </p:txBody>
      </p:sp>
      <p:sp>
        <p:nvSpPr>
          <p:cNvPr id="705" name="Oval 704">
            <a:extLst>
              <a:ext uri="{FF2B5EF4-FFF2-40B4-BE49-F238E27FC236}">
                <a16:creationId xmlns:a16="http://schemas.microsoft.com/office/drawing/2014/main" id="{E2D30EEA-1225-40B6-A43D-5C229C947127}"/>
              </a:ext>
              <a:ext uri="{C183D7F6-B498-43B3-948B-1728B52AA6E4}">
                <adec:decorative xmlns:adec="http://schemas.microsoft.com/office/drawing/2017/decorative" val="1"/>
              </a:ext>
            </a:extLst>
          </p:cNvPr>
          <p:cNvSpPr/>
          <p:nvPr/>
        </p:nvSpPr>
        <p:spPr bwMode="auto">
          <a:xfrm>
            <a:off x="3604591" y="5922114"/>
            <a:ext cx="559562" cy="559562"/>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706" name="Picture 705" descr="Icon of an angry face">
            <a:extLst>
              <a:ext uri="{FF2B5EF4-FFF2-40B4-BE49-F238E27FC236}">
                <a16:creationId xmlns:a16="http://schemas.microsoft.com/office/drawing/2014/main" id="{FEC16A7E-BEE5-4A07-966D-B94FD827BD4C}"/>
              </a:ext>
            </a:extLst>
          </p:cNvPr>
          <p:cNvPicPr>
            <a:picLocks noChangeAspect="1"/>
          </p:cNvPicPr>
          <p:nvPr/>
        </p:nvPicPr>
        <p:blipFill>
          <a:blip r:embed="rId23"/>
          <a:stretch>
            <a:fillRect/>
          </a:stretch>
        </p:blipFill>
        <p:spPr>
          <a:xfrm>
            <a:off x="3726606" y="6044130"/>
            <a:ext cx="315531" cy="315531"/>
          </a:xfrm>
          <a:prstGeom prst="rect">
            <a:avLst/>
          </a:prstGeom>
        </p:spPr>
      </p:pic>
      <p:sp>
        <p:nvSpPr>
          <p:cNvPr id="710" name="TextBox 709">
            <a:extLst>
              <a:ext uri="{FF2B5EF4-FFF2-40B4-BE49-F238E27FC236}">
                <a16:creationId xmlns:a16="http://schemas.microsoft.com/office/drawing/2014/main" id="{E8D81E02-D0F5-4C95-94A4-10556C392D9F}"/>
              </a:ext>
            </a:extLst>
          </p:cNvPr>
          <p:cNvSpPr txBox="1"/>
          <p:nvPr/>
        </p:nvSpPr>
        <p:spPr>
          <a:xfrm>
            <a:off x="1748133" y="6492719"/>
            <a:ext cx="2144988" cy="286306"/>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algn="r" defTabSz="931344"/>
            <a:r>
              <a:rPr lang="en-US" sz="1224">
                <a:solidFill>
                  <a:srgbClr val="282828"/>
                </a:solidFill>
                <a:latin typeface="Segoe UI Semibold"/>
              </a:rPr>
              <a:t>Subject to stressors</a:t>
            </a:r>
          </a:p>
        </p:txBody>
      </p:sp>
      <p:sp>
        <p:nvSpPr>
          <p:cNvPr id="711" name="Oval 710">
            <a:extLst>
              <a:ext uri="{FF2B5EF4-FFF2-40B4-BE49-F238E27FC236}">
                <a16:creationId xmlns:a16="http://schemas.microsoft.com/office/drawing/2014/main" id="{072F694E-EEAE-40BF-80BD-2BDCFF192369}"/>
              </a:ext>
              <a:ext uri="{C183D7F6-B498-43B3-948B-1728B52AA6E4}">
                <adec:decorative xmlns:adec="http://schemas.microsoft.com/office/drawing/2017/decorative" val="1"/>
              </a:ext>
            </a:extLst>
          </p:cNvPr>
          <p:cNvSpPr/>
          <p:nvPr/>
        </p:nvSpPr>
        <p:spPr bwMode="auto">
          <a:xfrm>
            <a:off x="3960567" y="6255366"/>
            <a:ext cx="559562" cy="559562"/>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712" name="Picture 711" descr="Icon of three rectangles on top of one another">
            <a:extLst>
              <a:ext uri="{FF2B5EF4-FFF2-40B4-BE49-F238E27FC236}">
                <a16:creationId xmlns:a16="http://schemas.microsoft.com/office/drawing/2014/main" id="{5FF8B3F0-9D47-457F-8E33-76581BD4A249}"/>
              </a:ext>
            </a:extLst>
          </p:cNvPr>
          <p:cNvPicPr>
            <a:picLocks noChangeAspect="1"/>
          </p:cNvPicPr>
          <p:nvPr/>
        </p:nvPicPr>
        <p:blipFill>
          <a:blip r:embed="rId24"/>
          <a:stretch>
            <a:fillRect/>
          </a:stretch>
        </p:blipFill>
        <p:spPr>
          <a:xfrm>
            <a:off x="4035952" y="6385153"/>
            <a:ext cx="408791" cy="299987"/>
          </a:xfrm>
          <a:prstGeom prst="rect">
            <a:avLst/>
          </a:prstGeom>
        </p:spPr>
      </p:pic>
      <p:pic>
        <p:nvPicPr>
          <p:cNvPr id="713" name="Picture 712" descr="icon showing warning">
            <a:extLst>
              <a:ext uri="{FF2B5EF4-FFF2-40B4-BE49-F238E27FC236}">
                <a16:creationId xmlns:a16="http://schemas.microsoft.com/office/drawing/2014/main" id="{2ADC65D6-C5E0-4B5C-9AA5-BE0C76C82589}"/>
              </a:ext>
            </a:extLst>
          </p:cNvPr>
          <p:cNvPicPr>
            <a:picLocks noChangeAspect="1"/>
          </p:cNvPicPr>
          <p:nvPr/>
        </p:nvPicPr>
        <p:blipFill>
          <a:blip r:embed="rId25"/>
          <a:stretch>
            <a:fillRect/>
          </a:stretch>
        </p:blipFill>
        <p:spPr>
          <a:xfrm>
            <a:off x="4812936" y="5857764"/>
            <a:ext cx="582877" cy="516041"/>
          </a:xfrm>
          <a:prstGeom prst="rect">
            <a:avLst/>
          </a:prstGeom>
        </p:spPr>
      </p:pic>
      <p:sp>
        <p:nvSpPr>
          <p:cNvPr id="715" name="Freeform: Shape 714">
            <a:hlinkClick r:id="rId26"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4D49A52D-F364-4954-8538-1043CFE8EE30}"/>
              </a:ext>
              <a:ext uri="{C183D7F6-B498-43B3-948B-1728B52AA6E4}">
                <adec:decorative xmlns:adec="http://schemas.microsoft.com/office/drawing/2017/decorative" val="1"/>
              </a:ext>
            </a:extLst>
          </p:cNvPr>
          <p:cNvSpPr/>
          <p:nvPr/>
        </p:nvSpPr>
        <p:spPr>
          <a:xfrm>
            <a:off x="882" y="4703334"/>
            <a:ext cx="12434711" cy="2291192"/>
          </a:xfrm>
          <a:custGeom>
            <a:avLst/>
            <a:gdLst>
              <a:gd name="connsiteX0" fmla="*/ 0 w 12192000"/>
              <a:gd name="connsiteY0" fmla="*/ 942891 h 2246471"/>
              <a:gd name="connsiteX1" fmla="*/ 1 w 12192000"/>
              <a:gd name="connsiteY1" fmla="*/ 942891 h 2246471"/>
              <a:gd name="connsiteX2" fmla="*/ 1 w 12192000"/>
              <a:gd name="connsiteY2" fmla="*/ 2246471 h 2246471"/>
              <a:gd name="connsiteX3" fmla="*/ 0 w 12192000"/>
              <a:gd name="connsiteY3" fmla="*/ 2246471 h 2246471"/>
              <a:gd name="connsiteX4" fmla="*/ 6429833 w 12192000"/>
              <a:gd name="connsiteY4" fmla="*/ 0 h 2246471"/>
              <a:gd name="connsiteX5" fmla="*/ 6493471 w 12192000"/>
              <a:gd name="connsiteY5" fmla="*/ 621 h 2246471"/>
              <a:gd name="connsiteX6" fmla="*/ 12192000 w 12192000"/>
              <a:gd name="connsiteY6" fmla="*/ 942891 h 2246471"/>
              <a:gd name="connsiteX7" fmla="*/ 12192000 w 12192000"/>
              <a:gd name="connsiteY7" fmla="*/ 2246471 h 2246471"/>
              <a:gd name="connsiteX8" fmla="*/ 6092068 w 12192000"/>
              <a:gd name="connsiteY8" fmla="*/ 2246471 h 2246471"/>
              <a:gd name="connsiteX9" fmla="*/ 6092068 w 12192000"/>
              <a:gd name="connsiteY9" fmla="*/ 196058 h 2246471"/>
              <a:gd name="connsiteX10" fmla="*/ 6095996 w 12192000"/>
              <a:gd name="connsiteY10" fmla="*/ 196454 h 2246471"/>
              <a:gd name="connsiteX11" fmla="*/ 6415371 w 12192000"/>
              <a:gd name="connsiteY11" fmla="*/ 26644 h 2246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246471">
                <a:moveTo>
                  <a:pt x="0" y="942891"/>
                </a:moveTo>
                <a:lnTo>
                  <a:pt x="1" y="942891"/>
                </a:lnTo>
                <a:lnTo>
                  <a:pt x="1" y="2246471"/>
                </a:lnTo>
                <a:lnTo>
                  <a:pt x="0" y="2246471"/>
                </a:lnTo>
                <a:close/>
                <a:moveTo>
                  <a:pt x="6429833" y="0"/>
                </a:moveTo>
                <a:lnTo>
                  <a:pt x="6493471" y="621"/>
                </a:lnTo>
                <a:cubicBezTo>
                  <a:pt x="8476208" y="39356"/>
                  <a:pt x="10388798" y="367224"/>
                  <a:pt x="12192000" y="942891"/>
                </a:cubicBezTo>
                <a:lnTo>
                  <a:pt x="12192000" y="2246471"/>
                </a:lnTo>
                <a:lnTo>
                  <a:pt x="6092068" y="2246471"/>
                </a:lnTo>
                <a:lnTo>
                  <a:pt x="6092068" y="196058"/>
                </a:lnTo>
                <a:lnTo>
                  <a:pt x="6095996" y="196454"/>
                </a:lnTo>
                <a:cubicBezTo>
                  <a:pt x="6228943" y="196454"/>
                  <a:pt x="6346156" y="129095"/>
                  <a:pt x="6415371" y="26644"/>
                </a:cubicBezTo>
                <a:close/>
              </a:path>
            </a:pathLst>
          </a:custGeom>
          <a:solidFill>
            <a:schemeClr val="accent3">
              <a:lumMod val="60000"/>
              <a:lumOff val="40000"/>
            </a:schemeClr>
          </a:solidFill>
          <a:ln w="6350" cap="flat">
            <a:noFill/>
            <a:prstDash val="solid"/>
            <a:miter/>
          </a:ln>
        </p:spPr>
        <p:txBody>
          <a:bodyPr wrap="square" rtlCol="0" anchor="ctr">
            <a:noAutofit/>
          </a:bodyPr>
          <a:lstStyle/>
          <a:p>
            <a:pPr defTabSz="932597"/>
            <a:endParaRPr lang="en-US">
              <a:solidFill>
                <a:srgbClr val="282828"/>
              </a:solidFill>
              <a:latin typeface="Segoe UI"/>
            </a:endParaRPr>
          </a:p>
        </p:txBody>
      </p:sp>
      <p:sp>
        <p:nvSpPr>
          <p:cNvPr id="716" name="TextBox 715">
            <a:hlinkClick r:id="rId26" tooltip="Insider risk management in Microsoft 365 helps minimize internal risks by enabling you to detect, investigate, and act on malicious and inadvertent activities in your organization."/>
            <a:extLst>
              <a:ext uri="{FF2B5EF4-FFF2-40B4-BE49-F238E27FC236}">
                <a16:creationId xmlns:a16="http://schemas.microsoft.com/office/drawing/2014/main" id="{D1AB3880-59C2-401A-BD90-1D0032737614}"/>
              </a:ext>
            </a:extLst>
          </p:cNvPr>
          <p:cNvSpPr txBox="1"/>
          <p:nvPr/>
        </p:nvSpPr>
        <p:spPr>
          <a:xfrm>
            <a:off x="6444488" y="4947788"/>
            <a:ext cx="1445265" cy="576274"/>
          </a:xfrm>
          <a:prstGeom prst="rect">
            <a:avLst/>
          </a:prstGeom>
          <a:noFill/>
        </p:spPr>
        <p:txBody>
          <a:bodyPr wrap="none" lIns="0" tIns="0" rIns="0" bIns="0" rtlCol="0">
            <a:spAutoFit/>
          </a:bodyPr>
          <a:lstStyle/>
          <a:p>
            <a:pPr defTabSz="932597">
              <a:defRPr/>
            </a:pPr>
            <a:r>
              <a:rPr lang="en-US" kern="0">
                <a:solidFill>
                  <a:srgbClr val="282828"/>
                </a:solidFill>
                <a:latin typeface="Segoe UI Semibold"/>
                <a:cs typeface="Segoe UI" charset="0"/>
              </a:rPr>
              <a:t>Insider risk </a:t>
            </a:r>
            <a:br>
              <a:rPr lang="en-US" kern="0">
                <a:solidFill>
                  <a:srgbClr val="282828"/>
                </a:solidFill>
                <a:latin typeface="Segoe UI Semibold"/>
                <a:cs typeface="Segoe UI" charset="0"/>
              </a:rPr>
            </a:br>
            <a:r>
              <a:rPr lang="en-US" kern="0">
                <a:solidFill>
                  <a:srgbClr val="282828"/>
                </a:solidFill>
                <a:latin typeface="Segoe UI Semibold"/>
                <a:cs typeface="Segoe UI" charset="0"/>
              </a:rPr>
              <a:t>management</a:t>
            </a:r>
          </a:p>
        </p:txBody>
      </p:sp>
      <p:cxnSp>
        <p:nvCxnSpPr>
          <p:cNvPr id="717" name="Straight Arrow Connector 716" descr="Arrow going right">
            <a:extLst>
              <a:ext uri="{FF2B5EF4-FFF2-40B4-BE49-F238E27FC236}">
                <a16:creationId xmlns:a16="http://schemas.microsoft.com/office/drawing/2014/main" id="{9D0E091F-ECBA-458B-8348-7F52404713E9}"/>
              </a:ext>
            </a:extLst>
          </p:cNvPr>
          <p:cNvCxnSpPr>
            <a:cxnSpLocks/>
          </p:cNvCxnSpPr>
          <p:nvPr/>
        </p:nvCxnSpPr>
        <p:spPr>
          <a:xfrm>
            <a:off x="5292111" y="6107761"/>
            <a:ext cx="1388548"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18" name="Oval 717">
            <a:extLst>
              <a:ext uri="{FF2B5EF4-FFF2-40B4-BE49-F238E27FC236}">
                <a16:creationId xmlns:a16="http://schemas.microsoft.com/office/drawing/2014/main" id="{A748A3EE-ACD6-46A4-9E61-A93A9DBBC973}"/>
              </a:ext>
              <a:ext uri="{C183D7F6-B498-43B3-948B-1728B52AA6E4}">
                <adec:decorative xmlns:adec="http://schemas.microsoft.com/office/drawing/2017/decorative" val="1"/>
              </a:ext>
            </a:extLst>
          </p:cNvPr>
          <p:cNvSpPr/>
          <p:nvPr/>
        </p:nvSpPr>
        <p:spPr bwMode="auto">
          <a:xfrm>
            <a:off x="6680658" y="5827980"/>
            <a:ext cx="559562" cy="559562"/>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719" name="Picture 718" descr="Icon of a data security of a user">
            <a:extLst>
              <a:ext uri="{FF2B5EF4-FFF2-40B4-BE49-F238E27FC236}">
                <a16:creationId xmlns:a16="http://schemas.microsoft.com/office/drawing/2014/main" id="{64F588A1-C1FD-4028-A93A-5392D3E8453D}"/>
              </a:ext>
            </a:extLst>
          </p:cNvPr>
          <p:cNvPicPr>
            <a:picLocks noChangeAspect="1"/>
          </p:cNvPicPr>
          <p:nvPr/>
        </p:nvPicPr>
        <p:blipFill>
          <a:blip r:embed="rId27"/>
          <a:stretch>
            <a:fillRect/>
          </a:stretch>
        </p:blipFill>
        <p:spPr>
          <a:xfrm>
            <a:off x="6770032" y="5968647"/>
            <a:ext cx="380813" cy="278227"/>
          </a:xfrm>
          <a:prstGeom prst="rect">
            <a:avLst/>
          </a:prstGeom>
        </p:spPr>
      </p:pic>
      <p:sp>
        <p:nvSpPr>
          <p:cNvPr id="720" name="TextBox 719">
            <a:extLst>
              <a:ext uri="{FF2B5EF4-FFF2-40B4-BE49-F238E27FC236}">
                <a16:creationId xmlns:a16="http://schemas.microsoft.com/office/drawing/2014/main" id="{3E24BAD0-F2BA-4822-94A5-D2F415664110}"/>
              </a:ext>
            </a:extLst>
          </p:cNvPr>
          <p:cNvSpPr txBox="1"/>
          <p:nvPr/>
        </p:nvSpPr>
        <p:spPr>
          <a:xfrm>
            <a:off x="6295149" y="6419427"/>
            <a:ext cx="1367796" cy="478442"/>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defTabSz="931344"/>
            <a:r>
              <a:rPr lang="en-US" sz="1224">
                <a:solidFill>
                  <a:srgbClr val="282828"/>
                </a:solidFill>
                <a:latin typeface="Segoe UI Semibold"/>
              </a:rPr>
              <a:t>Insider has access to sensitive data</a:t>
            </a:r>
          </a:p>
        </p:txBody>
      </p:sp>
      <p:cxnSp>
        <p:nvCxnSpPr>
          <p:cNvPr id="721" name="Straight Arrow Connector 720" descr="Arrow going right">
            <a:extLst>
              <a:ext uri="{FF2B5EF4-FFF2-40B4-BE49-F238E27FC236}">
                <a16:creationId xmlns:a16="http://schemas.microsoft.com/office/drawing/2014/main" id="{DFE4DFF2-845B-490D-B4F7-91B776F882D8}"/>
              </a:ext>
            </a:extLst>
          </p:cNvPr>
          <p:cNvCxnSpPr>
            <a:cxnSpLocks/>
            <a:stCxn id="718" idx="6"/>
          </p:cNvCxnSpPr>
          <p:nvPr/>
        </p:nvCxnSpPr>
        <p:spPr>
          <a:xfrm>
            <a:off x="7240220" y="6107761"/>
            <a:ext cx="1036805" cy="0"/>
          </a:xfrm>
          <a:prstGeom prst="straightConnector1">
            <a:avLst/>
          </a:pr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22" name="Oval 721">
            <a:extLst>
              <a:ext uri="{FF2B5EF4-FFF2-40B4-BE49-F238E27FC236}">
                <a16:creationId xmlns:a16="http://schemas.microsoft.com/office/drawing/2014/main" id="{C2BAF2D7-00BF-4DE3-81C1-BA4EDE0ADB8D}"/>
              </a:ext>
              <a:ext uri="{C183D7F6-B498-43B3-948B-1728B52AA6E4}">
                <adec:decorative xmlns:adec="http://schemas.microsoft.com/office/drawing/2017/decorative" val="1"/>
              </a:ext>
            </a:extLst>
          </p:cNvPr>
          <p:cNvSpPr/>
          <p:nvPr/>
        </p:nvSpPr>
        <p:spPr bwMode="auto">
          <a:xfrm>
            <a:off x="8277025" y="5827980"/>
            <a:ext cx="559562" cy="559562"/>
          </a:xfrm>
          <a:prstGeom prst="ellipse">
            <a:avLst/>
          </a:prstGeom>
          <a:gradFill flip="none" rotWithShape="1">
            <a:gsLst>
              <a:gs pos="53000">
                <a:schemeClr val="bg1">
                  <a:lumMod val="95000"/>
                </a:schemeClr>
              </a:gs>
              <a:gs pos="0">
                <a:schemeClr val="bg1">
                  <a:lumMod val="85000"/>
                </a:schemeClr>
              </a:gs>
              <a:gs pos="100000">
                <a:schemeClr val="bg1"/>
              </a:gs>
            </a:gsLst>
            <a:lin ang="5400000" scaled="0"/>
            <a:tileRect/>
          </a:gradFill>
          <a:ln w="6350">
            <a:gradFill>
              <a:gsLst>
                <a:gs pos="0">
                  <a:schemeClr val="bg1"/>
                </a:gs>
                <a:gs pos="100000">
                  <a:schemeClr val="bg1">
                    <a:lumMod val="6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723" name="Picture 722" descr="Icon of interconnected circles">
            <a:extLst>
              <a:ext uri="{FF2B5EF4-FFF2-40B4-BE49-F238E27FC236}">
                <a16:creationId xmlns:a16="http://schemas.microsoft.com/office/drawing/2014/main" id="{1EC50416-3B62-41E4-84EF-C9A739C23C1C}"/>
              </a:ext>
            </a:extLst>
          </p:cNvPr>
          <p:cNvPicPr>
            <a:picLocks noChangeAspect="1"/>
          </p:cNvPicPr>
          <p:nvPr/>
        </p:nvPicPr>
        <p:blipFill>
          <a:blip r:embed="rId28"/>
          <a:stretch>
            <a:fillRect/>
          </a:stretch>
        </p:blipFill>
        <p:spPr>
          <a:xfrm>
            <a:off x="8393601" y="5946110"/>
            <a:ext cx="326411" cy="323302"/>
          </a:xfrm>
          <a:prstGeom prst="rect">
            <a:avLst/>
          </a:prstGeom>
        </p:spPr>
      </p:pic>
      <p:sp>
        <p:nvSpPr>
          <p:cNvPr id="724" name="TextBox 723">
            <a:extLst>
              <a:ext uri="{FF2B5EF4-FFF2-40B4-BE49-F238E27FC236}">
                <a16:creationId xmlns:a16="http://schemas.microsoft.com/office/drawing/2014/main" id="{1C9420A6-BC86-4DD9-923A-434A5190F362}"/>
              </a:ext>
            </a:extLst>
          </p:cNvPr>
          <p:cNvSpPr txBox="1"/>
          <p:nvPr/>
        </p:nvSpPr>
        <p:spPr>
          <a:xfrm>
            <a:off x="7941608" y="6419427"/>
            <a:ext cx="1230399" cy="478442"/>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defTabSz="931344"/>
            <a:r>
              <a:rPr lang="en-US" sz="1224">
                <a:solidFill>
                  <a:srgbClr val="282828"/>
                </a:solidFill>
                <a:latin typeface="Segoe UI Semibold"/>
              </a:rPr>
              <a:t>Anomalous</a:t>
            </a:r>
            <a:r>
              <a:rPr lang="en-US" sz="1224">
                <a:latin typeface="Segoe UI Semibold"/>
              </a:rPr>
              <a:t> </a:t>
            </a:r>
            <a:r>
              <a:rPr lang="en-US" sz="1224">
                <a:solidFill>
                  <a:srgbClr val="282828"/>
                </a:solidFill>
                <a:latin typeface="Segoe UI Semibold"/>
              </a:rPr>
              <a:t>activity detected</a:t>
            </a:r>
          </a:p>
        </p:txBody>
      </p:sp>
      <p:sp>
        <p:nvSpPr>
          <p:cNvPr id="725" name="Freeform: Shape 724" descr="Arrow going right">
            <a:extLst>
              <a:ext uri="{FF2B5EF4-FFF2-40B4-BE49-F238E27FC236}">
                <a16:creationId xmlns:a16="http://schemas.microsoft.com/office/drawing/2014/main" id="{55C1660E-840D-479A-AF22-66E682DFBB03}"/>
              </a:ext>
            </a:extLst>
          </p:cNvPr>
          <p:cNvSpPr/>
          <p:nvPr/>
        </p:nvSpPr>
        <p:spPr bwMode="auto">
          <a:xfrm flipV="1">
            <a:off x="8854002" y="5715238"/>
            <a:ext cx="713636" cy="344850"/>
          </a:xfrm>
          <a:custGeom>
            <a:avLst/>
            <a:gdLst>
              <a:gd name="connsiteX0" fmla="*/ 0 w 1809750"/>
              <a:gd name="connsiteY0" fmla="*/ 0 h 619125"/>
              <a:gd name="connsiteX1" fmla="*/ 1809750 w 1809750"/>
              <a:gd name="connsiteY1" fmla="*/ 619125 h 619125"/>
              <a:gd name="connsiteX0" fmla="*/ 0 w 1809750"/>
              <a:gd name="connsiteY0" fmla="*/ 515 h 619640"/>
              <a:gd name="connsiteX1" fmla="*/ 1809750 w 1809750"/>
              <a:gd name="connsiteY1" fmla="*/ 619640 h 619640"/>
              <a:gd name="connsiteX0" fmla="*/ 0 w 1809750"/>
              <a:gd name="connsiteY0" fmla="*/ 342 h 620017"/>
              <a:gd name="connsiteX1" fmla="*/ 1809750 w 1809750"/>
              <a:gd name="connsiteY1" fmla="*/ 619467 h 620017"/>
              <a:gd name="connsiteX0" fmla="*/ 0 w 1809750"/>
              <a:gd name="connsiteY0" fmla="*/ 353 h 619478"/>
              <a:gd name="connsiteX1" fmla="*/ 1809750 w 1809750"/>
              <a:gd name="connsiteY1" fmla="*/ 619478 h 619478"/>
            </a:gdLst>
            <a:ahLst/>
            <a:cxnLst>
              <a:cxn ang="0">
                <a:pos x="connsiteX0" y="connsiteY0"/>
              </a:cxn>
              <a:cxn ang="0">
                <a:pos x="connsiteX1" y="connsiteY1"/>
              </a:cxn>
            </a:cxnLst>
            <a:rect l="l" t="t" r="r" b="b"/>
            <a:pathLst>
              <a:path w="1809750" h="619478">
                <a:moveTo>
                  <a:pt x="0" y="353"/>
                </a:moveTo>
                <a:cubicBezTo>
                  <a:pt x="517525" y="-17110"/>
                  <a:pt x="858837" y="617891"/>
                  <a:pt x="1809750" y="619478"/>
                </a:cubicBez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a:solidFill>
                <a:srgbClr val="282828"/>
              </a:solidFill>
              <a:latin typeface="Segoe UI"/>
            </a:endParaRPr>
          </a:p>
        </p:txBody>
      </p:sp>
      <p:sp>
        <p:nvSpPr>
          <p:cNvPr id="726" name="object 60">
            <a:extLst>
              <a:ext uri="{FF2B5EF4-FFF2-40B4-BE49-F238E27FC236}">
                <a16:creationId xmlns:a16="http://schemas.microsoft.com/office/drawing/2014/main" id="{6F87A598-FF4B-4610-B20C-DBAD73D2036B}"/>
              </a:ext>
              <a:ext uri="{C183D7F6-B498-43B3-948B-1728B52AA6E4}">
                <adec:decorative xmlns:adec="http://schemas.microsoft.com/office/drawing/2017/decorative" val="1"/>
              </a:ext>
            </a:extLst>
          </p:cNvPr>
          <p:cNvSpPr>
            <a:spLocks noChangeAspect="1"/>
          </p:cNvSpPr>
          <p:nvPr/>
        </p:nvSpPr>
        <p:spPr>
          <a:xfrm>
            <a:off x="9617345" y="5464777"/>
            <a:ext cx="559562" cy="55956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gradFill flip="none" rotWithShape="1">
            <a:gsLst>
              <a:gs pos="53000">
                <a:schemeClr val="bg2">
                  <a:lumMod val="25000"/>
                </a:schemeClr>
              </a:gs>
              <a:gs pos="0">
                <a:schemeClr val="bg2">
                  <a:lumMod val="10000"/>
                </a:schemeClr>
              </a:gs>
              <a:gs pos="100000">
                <a:schemeClr val="bg2">
                  <a:lumMod val="50000"/>
                </a:schemeClr>
              </a:gs>
            </a:gsLst>
            <a:lin ang="5400000" scaled="0"/>
            <a:tileRect/>
          </a:gradFill>
          <a:ln w="6350">
            <a:gradFill>
              <a:gsLst>
                <a:gs pos="0">
                  <a:schemeClr val="bg1">
                    <a:lumMod val="75000"/>
                  </a:schemeClr>
                </a:gs>
                <a:gs pos="100000">
                  <a:schemeClr val="tx1">
                    <a:lumMod val="85000"/>
                    <a:lumOff val="1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727" name="Picture 726" descr="Icon of a server">
            <a:extLst>
              <a:ext uri="{FF2B5EF4-FFF2-40B4-BE49-F238E27FC236}">
                <a16:creationId xmlns:a16="http://schemas.microsoft.com/office/drawing/2014/main" id="{B2FAF395-17B8-4B5C-BBF7-8BA84D7855A0}"/>
              </a:ext>
            </a:extLst>
          </p:cNvPr>
          <p:cNvPicPr>
            <a:picLocks noChangeAspect="1"/>
          </p:cNvPicPr>
          <p:nvPr/>
        </p:nvPicPr>
        <p:blipFill>
          <a:blip r:embed="rId29"/>
          <a:stretch>
            <a:fillRect/>
          </a:stretch>
        </p:blipFill>
        <p:spPr>
          <a:xfrm>
            <a:off x="9706719" y="5558037"/>
            <a:ext cx="380813" cy="373041"/>
          </a:xfrm>
          <a:prstGeom prst="rect">
            <a:avLst/>
          </a:prstGeom>
        </p:spPr>
      </p:pic>
      <p:sp>
        <p:nvSpPr>
          <p:cNvPr id="728" name="TextBox 727">
            <a:extLst>
              <a:ext uri="{FF2B5EF4-FFF2-40B4-BE49-F238E27FC236}">
                <a16:creationId xmlns:a16="http://schemas.microsoft.com/office/drawing/2014/main" id="{564C2BB9-4AFB-45A4-9347-BE5868D38290}"/>
              </a:ext>
            </a:extLst>
          </p:cNvPr>
          <p:cNvSpPr txBox="1"/>
          <p:nvPr/>
        </p:nvSpPr>
        <p:spPr>
          <a:xfrm>
            <a:off x="10169880" y="5530971"/>
            <a:ext cx="823638" cy="478442"/>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defTabSz="931344"/>
            <a:r>
              <a:rPr lang="en-US" sz="1224">
                <a:solidFill>
                  <a:srgbClr val="282828"/>
                </a:solidFill>
                <a:latin typeface="Segoe UI Semibold"/>
              </a:rPr>
              <a:t>Data  leakage</a:t>
            </a:r>
          </a:p>
        </p:txBody>
      </p:sp>
      <p:sp>
        <p:nvSpPr>
          <p:cNvPr id="729" name="Freeform: Shape 728" descr="Arrow going right">
            <a:extLst>
              <a:ext uri="{FF2B5EF4-FFF2-40B4-BE49-F238E27FC236}">
                <a16:creationId xmlns:a16="http://schemas.microsoft.com/office/drawing/2014/main" id="{E635ABA8-7D7D-441A-B3CA-446679BD12DD}"/>
              </a:ext>
            </a:extLst>
          </p:cNvPr>
          <p:cNvSpPr/>
          <p:nvPr/>
        </p:nvSpPr>
        <p:spPr bwMode="auto">
          <a:xfrm>
            <a:off x="8854002" y="6144514"/>
            <a:ext cx="713636" cy="344850"/>
          </a:xfrm>
          <a:custGeom>
            <a:avLst/>
            <a:gdLst>
              <a:gd name="connsiteX0" fmla="*/ 0 w 1809750"/>
              <a:gd name="connsiteY0" fmla="*/ 0 h 619125"/>
              <a:gd name="connsiteX1" fmla="*/ 1809750 w 1809750"/>
              <a:gd name="connsiteY1" fmla="*/ 619125 h 619125"/>
              <a:gd name="connsiteX0" fmla="*/ 0 w 1809750"/>
              <a:gd name="connsiteY0" fmla="*/ 515 h 619640"/>
              <a:gd name="connsiteX1" fmla="*/ 1809750 w 1809750"/>
              <a:gd name="connsiteY1" fmla="*/ 619640 h 619640"/>
              <a:gd name="connsiteX0" fmla="*/ 0 w 1809750"/>
              <a:gd name="connsiteY0" fmla="*/ 342 h 620017"/>
              <a:gd name="connsiteX1" fmla="*/ 1809750 w 1809750"/>
              <a:gd name="connsiteY1" fmla="*/ 619467 h 620017"/>
              <a:gd name="connsiteX0" fmla="*/ 0 w 1809750"/>
              <a:gd name="connsiteY0" fmla="*/ 353 h 619478"/>
              <a:gd name="connsiteX1" fmla="*/ 1809750 w 1809750"/>
              <a:gd name="connsiteY1" fmla="*/ 619478 h 619478"/>
            </a:gdLst>
            <a:ahLst/>
            <a:cxnLst>
              <a:cxn ang="0">
                <a:pos x="connsiteX0" y="connsiteY0"/>
              </a:cxn>
              <a:cxn ang="0">
                <a:pos x="connsiteX1" y="connsiteY1"/>
              </a:cxn>
            </a:cxnLst>
            <a:rect l="l" t="t" r="r" b="b"/>
            <a:pathLst>
              <a:path w="1809750" h="619478">
                <a:moveTo>
                  <a:pt x="0" y="353"/>
                </a:moveTo>
                <a:cubicBezTo>
                  <a:pt x="517525" y="-17110"/>
                  <a:pt x="858837" y="617891"/>
                  <a:pt x="1809750" y="619478"/>
                </a:cubicBez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a:solidFill>
                <a:srgbClr val="282828"/>
              </a:solidFill>
              <a:latin typeface="Segoe UI"/>
            </a:endParaRPr>
          </a:p>
        </p:txBody>
      </p:sp>
      <p:sp>
        <p:nvSpPr>
          <p:cNvPr id="730" name="object 60">
            <a:extLst>
              <a:ext uri="{FF2B5EF4-FFF2-40B4-BE49-F238E27FC236}">
                <a16:creationId xmlns:a16="http://schemas.microsoft.com/office/drawing/2014/main" id="{716EB192-7ADD-41A6-8A99-52199870B623}"/>
              </a:ext>
              <a:ext uri="{C183D7F6-B498-43B3-948B-1728B52AA6E4}">
                <adec:decorative xmlns:adec="http://schemas.microsoft.com/office/drawing/2017/decorative" val="1"/>
              </a:ext>
            </a:extLst>
          </p:cNvPr>
          <p:cNvSpPr>
            <a:spLocks noChangeAspect="1"/>
          </p:cNvSpPr>
          <p:nvPr/>
        </p:nvSpPr>
        <p:spPr>
          <a:xfrm>
            <a:off x="9617345" y="6191184"/>
            <a:ext cx="559562" cy="55956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gradFill flip="none" rotWithShape="1">
            <a:gsLst>
              <a:gs pos="53000">
                <a:schemeClr val="bg2">
                  <a:lumMod val="25000"/>
                </a:schemeClr>
              </a:gs>
              <a:gs pos="0">
                <a:schemeClr val="bg2">
                  <a:lumMod val="10000"/>
                </a:schemeClr>
              </a:gs>
              <a:gs pos="100000">
                <a:schemeClr val="bg2">
                  <a:lumMod val="50000"/>
                </a:schemeClr>
              </a:gs>
            </a:gsLst>
            <a:lin ang="5400000" scaled="0"/>
            <a:tileRect/>
          </a:gradFill>
          <a:ln w="6350">
            <a:gradFill>
              <a:gsLst>
                <a:gs pos="0">
                  <a:schemeClr val="bg1">
                    <a:lumMod val="75000"/>
                  </a:schemeClr>
                </a:gs>
                <a:gs pos="100000">
                  <a:schemeClr val="tx1">
                    <a:lumMod val="85000"/>
                    <a:lumOff val="15000"/>
                  </a:schemeClr>
                </a:gs>
              </a:gsLst>
              <a:lin ang="5400000" scaled="1"/>
            </a:gradFill>
            <a:headEnd type="none" w="med" len="med"/>
            <a:tailEnd type="none" w="med" len="med"/>
          </a:ln>
          <a:effectLst>
            <a:outerShdw blurRad="101600" dist="50800" dir="5400000" algn="t" rotWithShape="0">
              <a:prstClr val="black">
                <a:alpha val="48000"/>
              </a:prst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731" name="Picture 730" descr="Icons of three circles connected to a PC">
            <a:extLst>
              <a:ext uri="{FF2B5EF4-FFF2-40B4-BE49-F238E27FC236}">
                <a16:creationId xmlns:a16="http://schemas.microsoft.com/office/drawing/2014/main" id="{021FD4A7-029A-4AF1-917C-D7B2369199DE}"/>
              </a:ext>
            </a:extLst>
          </p:cNvPr>
          <p:cNvPicPr>
            <a:picLocks noChangeAspect="1"/>
          </p:cNvPicPr>
          <p:nvPr/>
        </p:nvPicPr>
        <p:blipFill>
          <a:blip r:embed="rId30"/>
          <a:stretch>
            <a:fillRect/>
          </a:stretch>
        </p:blipFill>
        <p:spPr>
          <a:xfrm>
            <a:off x="9674078" y="6359830"/>
            <a:ext cx="446095" cy="222270"/>
          </a:xfrm>
          <a:prstGeom prst="rect">
            <a:avLst/>
          </a:prstGeom>
        </p:spPr>
      </p:pic>
      <p:sp>
        <p:nvSpPr>
          <p:cNvPr id="732" name="TextBox 731">
            <a:extLst>
              <a:ext uri="{FF2B5EF4-FFF2-40B4-BE49-F238E27FC236}">
                <a16:creationId xmlns:a16="http://schemas.microsoft.com/office/drawing/2014/main" id="{04206862-8FB2-435D-97C2-E9209A633A1F}"/>
              </a:ext>
            </a:extLst>
          </p:cNvPr>
          <p:cNvSpPr txBox="1"/>
          <p:nvPr/>
        </p:nvSpPr>
        <p:spPr>
          <a:xfrm>
            <a:off x="10169880" y="6312535"/>
            <a:ext cx="823638" cy="478442"/>
          </a:xfrm>
          <a:prstGeom prst="rect">
            <a:avLst/>
          </a:prstGeom>
          <a:noFill/>
        </p:spPr>
        <p:txBody>
          <a:bodyPr wrap="square" lIns="0" rIns="0" rtlCol="0">
            <a:spAutoFit/>
          </a:bodyPr>
          <a:lstStyle>
            <a:defPPr>
              <a:defRPr lang="en-US"/>
            </a:defPPr>
            <a:lvl1pPr marR="0" lvl="0" indent="0" algn="ctr" defTabSz="913172" fontAlgn="auto">
              <a:lnSpc>
                <a:spcPct val="100000"/>
              </a:lnSpc>
              <a:spcBef>
                <a:spcPts val="0"/>
              </a:spcBef>
              <a:spcAft>
                <a:spcPts val="0"/>
              </a:spcAft>
              <a:buClrTx/>
              <a:buSzTx/>
              <a:buFontTx/>
              <a:buNone/>
              <a:tabLst/>
              <a:defRPr kumimoji="0" sz="1000" b="0" i="0" u="none" strike="noStrike" kern="0" cap="none" normalizeH="0" baseline="0">
                <a:ln>
                  <a:noFill/>
                </a:ln>
                <a:solidFill>
                  <a:srgbClr val="E6E6E6">
                    <a:lumMod val="10000"/>
                  </a:srgbClr>
                </a:solidFill>
                <a:effectLst/>
                <a:uLnTx/>
                <a:uFillTx/>
                <a:latin typeface="+mj-lt"/>
                <a:ea typeface="Segoe UI" charset="0"/>
                <a:cs typeface="Segoe UI" charset="0"/>
              </a:defRPr>
            </a:lvl1pPr>
          </a:lstStyle>
          <a:p>
            <a:pPr defTabSz="931344"/>
            <a:r>
              <a:rPr lang="en-US" sz="1224">
                <a:solidFill>
                  <a:srgbClr val="282828"/>
                </a:solidFill>
                <a:latin typeface="Segoe UI Semibold"/>
              </a:rPr>
              <a:t>Potential sabotage</a:t>
            </a:r>
          </a:p>
        </p:txBody>
      </p:sp>
      <p:sp>
        <p:nvSpPr>
          <p:cNvPr id="733" name="Freeform: Shape 732" descr="Arrow going upwards">
            <a:extLst>
              <a:ext uri="{FF2B5EF4-FFF2-40B4-BE49-F238E27FC236}">
                <a16:creationId xmlns:a16="http://schemas.microsoft.com/office/drawing/2014/main" id="{B8AE918E-C46C-4936-B671-DB35BFB53DD3}"/>
              </a:ext>
            </a:extLst>
          </p:cNvPr>
          <p:cNvSpPr/>
          <p:nvPr/>
        </p:nvSpPr>
        <p:spPr bwMode="auto">
          <a:xfrm>
            <a:off x="8566323" y="2350006"/>
            <a:ext cx="3306856" cy="3465366"/>
          </a:xfrm>
          <a:custGeom>
            <a:avLst/>
            <a:gdLst>
              <a:gd name="connsiteX0" fmla="*/ 0 w 3340100"/>
              <a:gd name="connsiteY0" fmla="*/ 3479800 h 3479800"/>
              <a:gd name="connsiteX1" fmla="*/ 0 w 3340100"/>
              <a:gd name="connsiteY1" fmla="*/ 2984500 h 3479800"/>
              <a:gd name="connsiteX2" fmla="*/ 3340100 w 3340100"/>
              <a:gd name="connsiteY2" fmla="*/ 2984500 h 3479800"/>
              <a:gd name="connsiteX3" fmla="*/ 3340100 w 3340100"/>
              <a:gd name="connsiteY3" fmla="*/ 0 h 3479800"/>
              <a:gd name="connsiteX4" fmla="*/ 2895600 w 3340100"/>
              <a:gd name="connsiteY4" fmla="*/ 0 h 3479800"/>
              <a:gd name="connsiteX0" fmla="*/ 0 w 3340100"/>
              <a:gd name="connsiteY0" fmla="*/ 3492511 h 3492511"/>
              <a:gd name="connsiteX1" fmla="*/ 0 w 3340100"/>
              <a:gd name="connsiteY1" fmla="*/ 2997211 h 3492511"/>
              <a:gd name="connsiteX2" fmla="*/ 3340100 w 3340100"/>
              <a:gd name="connsiteY2" fmla="*/ 2997211 h 3492511"/>
              <a:gd name="connsiteX3" fmla="*/ 3340100 w 3340100"/>
              <a:gd name="connsiteY3" fmla="*/ 12711 h 3492511"/>
              <a:gd name="connsiteX4" fmla="*/ 1882069 w 3340100"/>
              <a:gd name="connsiteY4" fmla="*/ 0 h 3492511"/>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1882069 w 3340100"/>
              <a:gd name="connsiteY4" fmla="*/ 0 h 3486156"/>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2070633 w 3340100"/>
              <a:gd name="connsiteY4" fmla="*/ 0 h 3486156"/>
              <a:gd name="connsiteX0" fmla="*/ 0 w 3340100"/>
              <a:gd name="connsiteY0" fmla="*/ 3486156 h 3486156"/>
              <a:gd name="connsiteX1" fmla="*/ 0 w 3340100"/>
              <a:gd name="connsiteY1" fmla="*/ 2990856 h 3486156"/>
              <a:gd name="connsiteX2" fmla="*/ 3340100 w 3340100"/>
              <a:gd name="connsiteY2" fmla="*/ 2990856 h 3486156"/>
              <a:gd name="connsiteX3" fmla="*/ 3340100 w 3340100"/>
              <a:gd name="connsiteY3" fmla="*/ 6356 h 3486156"/>
              <a:gd name="connsiteX4" fmla="*/ 1955727 w 3340100"/>
              <a:gd name="connsiteY4" fmla="*/ 0 h 3486156"/>
              <a:gd name="connsiteX0" fmla="*/ 0 w 3340100"/>
              <a:gd name="connsiteY0" fmla="*/ 3479955 h 3479955"/>
              <a:gd name="connsiteX1" fmla="*/ 0 w 3340100"/>
              <a:gd name="connsiteY1" fmla="*/ 2984655 h 3479955"/>
              <a:gd name="connsiteX2" fmla="*/ 3340100 w 3340100"/>
              <a:gd name="connsiteY2" fmla="*/ 2984655 h 3479955"/>
              <a:gd name="connsiteX3" fmla="*/ 3340100 w 3340100"/>
              <a:gd name="connsiteY3" fmla="*/ 155 h 3479955"/>
              <a:gd name="connsiteX4" fmla="*/ 2640692 w 3340100"/>
              <a:gd name="connsiteY4" fmla="*/ 16365 h 3479955"/>
              <a:gd name="connsiteX0" fmla="*/ 0 w 3340100"/>
              <a:gd name="connsiteY0" fmla="*/ 3479800 h 3479800"/>
              <a:gd name="connsiteX1" fmla="*/ 0 w 3340100"/>
              <a:gd name="connsiteY1" fmla="*/ 2984500 h 3479800"/>
              <a:gd name="connsiteX2" fmla="*/ 3340100 w 3340100"/>
              <a:gd name="connsiteY2" fmla="*/ 2984500 h 3479800"/>
              <a:gd name="connsiteX3" fmla="*/ 3340100 w 3340100"/>
              <a:gd name="connsiteY3" fmla="*/ 0 h 3479800"/>
            </a:gdLst>
            <a:ahLst/>
            <a:cxnLst>
              <a:cxn ang="0">
                <a:pos x="connsiteX0" y="connsiteY0"/>
              </a:cxn>
              <a:cxn ang="0">
                <a:pos x="connsiteX1" y="connsiteY1"/>
              </a:cxn>
              <a:cxn ang="0">
                <a:pos x="connsiteX2" y="connsiteY2"/>
              </a:cxn>
              <a:cxn ang="0">
                <a:pos x="connsiteX3" y="connsiteY3"/>
              </a:cxn>
            </a:cxnLst>
            <a:rect l="l" t="t" r="r" b="b"/>
            <a:pathLst>
              <a:path w="3340100" h="3479800">
                <a:moveTo>
                  <a:pt x="0" y="3479800"/>
                </a:moveTo>
                <a:lnTo>
                  <a:pt x="0" y="2984500"/>
                </a:lnTo>
                <a:lnTo>
                  <a:pt x="3340100" y="2984500"/>
                </a:lnTo>
                <a:lnTo>
                  <a:pt x="3340100" y="0"/>
                </a:lnTo>
              </a:path>
            </a:pathLst>
          </a:custGeom>
          <a:ln w="19050" cap="rnd">
            <a:solidFill>
              <a:schemeClr val="accent1">
                <a:lumMod val="75000"/>
              </a:schemeClr>
            </a:solidFill>
            <a:prstDash val="sysDash"/>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a:solidFill>
                <a:srgbClr val="282828"/>
              </a:solidFill>
              <a:latin typeface="Segoe UI"/>
            </a:endParaRPr>
          </a:p>
        </p:txBody>
      </p:sp>
      <p:grpSp>
        <p:nvGrpSpPr>
          <p:cNvPr id="8" name="Group 7">
            <a:extLst>
              <a:ext uri="{FF2B5EF4-FFF2-40B4-BE49-F238E27FC236}">
                <a16:creationId xmlns:a16="http://schemas.microsoft.com/office/drawing/2014/main" id="{19589995-84AE-4646-B1DE-341BB3F2FBA5}"/>
              </a:ext>
            </a:extLst>
          </p:cNvPr>
          <p:cNvGrpSpPr/>
          <p:nvPr/>
        </p:nvGrpSpPr>
        <p:grpSpPr>
          <a:xfrm>
            <a:off x="882" y="4118057"/>
            <a:ext cx="12434711" cy="1546937"/>
            <a:chOff x="0" y="4037677"/>
            <a:chExt cx="12192000" cy="1516743"/>
          </a:xfrm>
        </p:grpSpPr>
        <p:sp>
          <p:nvSpPr>
            <p:cNvPr id="692" name="Graphic 8">
              <a:extLst>
                <a:ext uri="{FF2B5EF4-FFF2-40B4-BE49-F238E27FC236}">
                  <a16:creationId xmlns:a16="http://schemas.microsoft.com/office/drawing/2014/main" id="{A7298E42-A92C-4452-8BEA-657512B83F2E}"/>
                </a:ext>
                <a:ext uri="{C183D7F6-B498-43B3-948B-1728B52AA6E4}">
                  <adec:decorative xmlns:adec="http://schemas.microsoft.com/office/drawing/2017/decorative" val="1"/>
                </a:ext>
              </a:extLst>
            </p:cNvPr>
            <p:cNvSpPr/>
            <p:nvPr/>
          </p:nvSpPr>
          <p:spPr>
            <a:xfrm>
              <a:off x="0" y="4309820"/>
              <a:ext cx="12192000" cy="1244600"/>
            </a:xfrm>
            <a:custGeom>
              <a:avLst/>
              <a:gdLst>
                <a:gd name="connsiteX0" fmla="*/ 12192000 w 12192000"/>
                <a:gd name="connsiteY0" fmla="*/ 912495 h 1244600"/>
                <a:gd name="connsiteX1" fmla="*/ 10268585 w 12192000"/>
                <a:gd name="connsiteY1" fmla="*/ 421005 h 1244600"/>
                <a:gd name="connsiteX2" fmla="*/ 6096000 w 12192000"/>
                <a:gd name="connsiteY2" fmla="*/ 0 h 1244600"/>
                <a:gd name="connsiteX3" fmla="*/ 1923415 w 12192000"/>
                <a:gd name="connsiteY3" fmla="*/ 420370 h 1244600"/>
                <a:gd name="connsiteX4" fmla="*/ 0 w 12192000"/>
                <a:gd name="connsiteY4" fmla="*/ 912495 h 1244600"/>
                <a:gd name="connsiteX5" fmla="*/ 0 w 12192000"/>
                <a:gd name="connsiteY5" fmla="*/ 1244600 h 1244600"/>
                <a:gd name="connsiteX6" fmla="*/ 6096000 w 12192000"/>
                <a:gd name="connsiteY6" fmla="*/ 298450 h 1244600"/>
                <a:gd name="connsiteX7" fmla="*/ 12192000 w 12192000"/>
                <a:gd name="connsiteY7" fmla="*/ 1244600 h 1244600"/>
                <a:gd name="connsiteX8" fmla="*/ 12192000 w 12192000"/>
                <a:gd name="connsiteY8" fmla="*/ 912495 h 12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244600">
                  <a:moveTo>
                    <a:pt x="12192000" y="912495"/>
                  </a:moveTo>
                  <a:cubicBezTo>
                    <a:pt x="11558905" y="717550"/>
                    <a:pt x="10916285" y="553085"/>
                    <a:pt x="10268585" y="421005"/>
                  </a:cubicBezTo>
                  <a:cubicBezTo>
                    <a:pt x="8904605" y="141605"/>
                    <a:pt x="7500620" y="0"/>
                    <a:pt x="6096000" y="0"/>
                  </a:cubicBezTo>
                  <a:cubicBezTo>
                    <a:pt x="4691380" y="0"/>
                    <a:pt x="3287395" y="141605"/>
                    <a:pt x="1923415" y="420370"/>
                  </a:cubicBezTo>
                  <a:cubicBezTo>
                    <a:pt x="1275715" y="553085"/>
                    <a:pt x="633095" y="717550"/>
                    <a:pt x="0" y="912495"/>
                  </a:cubicBezTo>
                  <a:lnTo>
                    <a:pt x="0" y="1244600"/>
                  </a:lnTo>
                  <a:cubicBezTo>
                    <a:pt x="1923415" y="630555"/>
                    <a:pt x="3971290" y="298450"/>
                    <a:pt x="6096000" y="298450"/>
                  </a:cubicBezTo>
                  <a:cubicBezTo>
                    <a:pt x="8220710" y="298450"/>
                    <a:pt x="10268585" y="630555"/>
                    <a:pt x="12192000" y="1244600"/>
                  </a:cubicBezTo>
                  <a:lnTo>
                    <a:pt x="12192000" y="912495"/>
                  </a:lnTo>
                  <a:close/>
                </a:path>
              </a:pathLst>
            </a:custGeom>
            <a:solidFill>
              <a:srgbClr val="0072C6"/>
            </a:solidFill>
            <a:ln w="6350" cap="flat">
              <a:noFill/>
              <a:prstDash val="solid"/>
              <a:miter/>
            </a:ln>
            <a:effectLst/>
          </p:spPr>
          <p:txBody>
            <a:bodyPr rtlCol="0" anchor="ctr"/>
            <a:lstStyle/>
            <a:p>
              <a:pPr defTabSz="932597"/>
              <a:endParaRPr lang="en-US">
                <a:solidFill>
                  <a:srgbClr val="282828"/>
                </a:solidFill>
                <a:latin typeface="Segoe UI"/>
              </a:endParaRPr>
            </a:p>
          </p:txBody>
        </p:sp>
        <p:sp>
          <p:nvSpPr>
            <p:cNvPr id="10" name="Oval 9">
              <a:extLst>
                <a:ext uri="{FF2B5EF4-FFF2-40B4-BE49-F238E27FC236}">
                  <a16:creationId xmlns:a16="http://schemas.microsoft.com/office/drawing/2014/main" id="{0365B0F1-F6A3-428B-86DF-91B9F2F345E1}"/>
                </a:ext>
                <a:ext uri="{C183D7F6-B498-43B3-948B-1728B52AA6E4}">
                  <adec:decorative xmlns:adec="http://schemas.microsoft.com/office/drawing/2017/decorative" val="1"/>
                </a:ext>
              </a:extLst>
            </p:cNvPr>
            <p:cNvSpPr/>
            <p:nvPr/>
          </p:nvSpPr>
          <p:spPr bwMode="auto">
            <a:xfrm>
              <a:off x="5710843" y="4037677"/>
              <a:ext cx="770305" cy="770305"/>
            </a:xfrm>
            <a:prstGeom prst="ellipse">
              <a:avLst/>
            </a:prstGeom>
            <a:solidFill>
              <a:srgbClr val="88CBFF"/>
            </a:solidFill>
            <a:ln>
              <a:noFill/>
              <a:headEnd type="none" w="med" len="med"/>
              <a:tailEnd type="none" w="med" len="med"/>
            </a:ln>
            <a:effectLst>
              <a:outerShdw blurRad="101600" dist="50800" dir="5400000" algn="t" rotWithShape="0">
                <a:prstClr val="black">
                  <a:alpha val="4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a:solidFill>
                  <a:srgbClr val="FFFFFF"/>
                </a:solidFill>
                <a:latin typeface="Segoe UI"/>
                <a:cs typeface="Segoe UI" pitchFamily="34" charset="0"/>
              </a:endParaRPr>
            </a:p>
          </p:txBody>
        </p:sp>
        <p:pic>
          <p:nvPicPr>
            <p:cNvPr id="6" name="Picture 5">
              <a:extLst>
                <a:ext uri="{FF2B5EF4-FFF2-40B4-BE49-F238E27FC236}">
                  <a16:creationId xmlns:a16="http://schemas.microsoft.com/office/drawing/2014/main" id="{5AC3515B-6510-4E00-AFBA-8E92268ED58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869378" y="4193322"/>
              <a:ext cx="439070" cy="525156"/>
            </a:xfrm>
            <a:prstGeom prst="rect">
              <a:avLst/>
            </a:prstGeom>
          </p:spPr>
        </p:pic>
        <p:sp>
          <p:nvSpPr>
            <p:cNvPr id="9" name="TextBox 8">
              <a:hlinkClick r:id="rId32"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DD89CC95-6AB3-40BF-BBAD-0829E54AE3DC}"/>
                </a:ext>
              </a:extLst>
            </p:cNvPr>
            <p:cNvSpPr txBox="1"/>
            <p:nvPr/>
          </p:nvSpPr>
          <p:spPr>
            <a:xfrm>
              <a:off x="3781993" y="4490668"/>
              <a:ext cx="4085528" cy="277533"/>
            </a:xfrm>
            <a:prstGeom prst="rect">
              <a:avLst/>
            </a:prstGeom>
            <a:noFill/>
          </p:spPr>
          <p:txBody>
            <a:bodyPr spcFirstLastPara="1" wrap="square" lIns="0" tIns="0" rIns="0" bIns="0" numCol="1" rtlCol="0">
              <a:prstTxWarp prst="textArchUp">
                <a:avLst>
                  <a:gd name="adj" fmla="val 10865050"/>
                </a:avLst>
              </a:prstTxWarp>
              <a:spAutoFit/>
            </a:bodyPr>
            <a:lstStyle/>
            <a:p>
              <a:pPr algn="ctr" defTabSz="932597"/>
              <a:r>
                <a:rPr lang="en-US" sz="1632" b="1">
                  <a:solidFill>
                    <a:srgbClr val="FFFFFF"/>
                  </a:solidFill>
                  <a:latin typeface="Segoe UI"/>
                </a:rPr>
                <a:t>        Microsoft                   Sentinel</a:t>
              </a:r>
            </a:p>
          </p:txBody>
        </p:sp>
      </p:grpSp>
      <p:sp>
        <p:nvSpPr>
          <p:cNvPr id="109" name="TextBox 108">
            <a:hlinkClick r:id="rId33" tooltip="(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783C9AC0-DEE3-4148-929E-CBD5E0E03021}"/>
              </a:ext>
            </a:extLst>
          </p:cNvPr>
          <p:cNvSpPr txBox="1"/>
          <p:nvPr/>
        </p:nvSpPr>
        <p:spPr>
          <a:xfrm>
            <a:off x="2837164" y="3535413"/>
            <a:ext cx="2190027" cy="1253068"/>
          </a:xfrm>
          <a:prstGeom prst="rect">
            <a:avLst/>
          </a:prstGeom>
          <a:noFill/>
        </p:spPr>
        <p:txBody>
          <a:bodyPr wrap="square" anchor="ctr" anchorCtr="0">
            <a:noAutofit/>
          </a:bodyPr>
          <a:lstStyle/>
          <a:p>
            <a:pPr algn="ctr" defTabSz="932597">
              <a:defRPr/>
            </a:pPr>
            <a:r>
              <a:rPr lang="en-US" kern="0">
                <a:solidFill>
                  <a:srgbClr val="282828"/>
                </a:solidFill>
                <a:latin typeface="Segoe UI Semibold"/>
                <a:cs typeface="Segoe UI" charset="0"/>
              </a:rPr>
              <a:t>Azure Defender</a:t>
            </a:r>
          </a:p>
        </p:txBody>
      </p:sp>
      <p:sp>
        <p:nvSpPr>
          <p:cNvPr id="5" name="TextBox 4">
            <a:extLst>
              <a:ext uri="{FF2B5EF4-FFF2-40B4-BE49-F238E27FC236}">
                <a16:creationId xmlns:a16="http://schemas.microsoft.com/office/drawing/2014/main" id="{FD84969F-A06C-40A5-B6E6-7E0299BAB414}"/>
              </a:ext>
            </a:extLst>
          </p:cNvPr>
          <p:cNvSpPr txBox="1"/>
          <p:nvPr/>
        </p:nvSpPr>
        <p:spPr>
          <a:xfrm>
            <a:off x="10671957" y="770685"/>
            <a:ext cx="1856530" cy="209400"/>
          </a:xfrm>
          <a:prstGeom prst="rect">
            <a:avLst/>
          </a:prstGeom>
          <a:noFill/>
        </p:spPr>
        <p:txBody>
          <a:bodyPr wrap="square" lIns="0">
            <a:spAutoFit/>
          </a:bodyPr>
          <a:lstStyle/>
          <a:p>
            <a:pPr defTabSz="932597">
              <a:lnSpc>
                <a:spcPct val="90000"/>
              </a:lnSpc>
              <a:spcBef>
                <a:spcPct val="0"/>
              </a:spcBef>
              <a:spcAft>
                <a:spcPts val="612"/>
              </a:spcAft>
              <a:defRPr/>
            </a:pPr>
            <a:r>
              <a:rPr lang="en-US" sz="816">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May 2021 – </a:t>
            </a:r>
            <a:r>
              <a:rPr lang="en-US" sz="816">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34" tooltip="The latest published version of this document can be found at https://aka.ms/MCRA"/>
              </a:rPr>
              <a:t>https://aka.ms/MCRA</a:t>
            </a:r>
            <a:endParaRPr lang="en-US" sz="816">
              <a:gradFill>
                <a:gsLst>
                  <a:gs pos="0">
                    <a:srgbClr val="505050"/>
                  </a:gs>
                  <a:gs pos="100000">
                    <a:srgbClr val="505050"/>
                  </a:gs>
                </a:gsLst>
                <a:lin ang="5400000" scaled="1"/>
              </a:gradFill>
              <a:highlight>
                <a:srgbClr val="FFFF00"/>
              </a:highlight>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59D0A23C-02E8-4DAF-A87B-1E86378A3C6F}"/>
              </a:ext>
            </a:extLst>
          </p:cNvPr>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bwMode="invGray">
          <a:xfrm>
            <a:off x="9364799" y="769267"/>
            <a:ext cx="1059060" cy="226864"/>
          </a:xfrm>
          <a:prstGeom prst="rect">
            <a:avLst/>
          </a:prstGeom>
        </p:spPr>
      </p:pic>
    </p:spTree>
    <p:extLst>
      <p:ext uri="{BB962C8B-B14F-4D97-AF65-F5344CB8AC3E}">
        <p14:creationId xmlns:p14="http://schemas.microsoft.com/office/powerpoint/2010/main" val="2814044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A8369A-B892-4C6D-9D8F-0A1AD4122697}"/>
              </a:ext>
            </a:extLst>
          </p:cNvPr>
          <p:cNvPicPr>
            <a:picLocks noChangeAspect="1"/>
          </p:cNvPicPr>
          <p:nvPr/>
        </p:nvPicPr>
        <p:blipFill>
          <a:blip r:embed="rId3"/>
          <a:stretch>
            <a:fillRect/>
          </a:stretch>
        </p:blipFill>
        <p:spPr>
          <a:xfrm>
            <a:off x="123825" y="343405"/>
            <a:ext cx="12188825" cy="6307715"/>
          </a:xfrm>
          <a:prstGeom prst="rect">
            <a:avLst/>
          </a:prstGeom>
          <a:noFill/>
        </p:spPr>
      </p:pic>
    </p:spTree>
    <p:extLst>
      <p:ext uri="{BB962C8B-B14F-4D97-AF65-F5344CB8AC3E}">
        <p14:creationId xmlns:p14="http://schemas.microsoft.com/office/powerpoint/2010/main" val="30238450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2244-5577-4C3C-AB8E-6EA7E4241E1F}"/>
              </a:ext>
            </a:extLst>
          </p:cNvPr>
          <p:cNvSpPr>
            <a:spLocks noGrp="1"/>
          </p:cNvSpPr>
          <p:nvPr>
            <p:ph type="title"/>
          </p:nvPr>
        </p:nvSpPr>
        <p:spPr/>
        <p:txBody>
          <a:bodyPr/>
          <a:lstStyle/>
          <a:p>
            <a:r>
              <a:rPr lang="en-US"/>
              <a:t>Cloud Security Solution Categories</a:t>
            </a:r>
          </a:p>
        </p:txBody>
      </p:sp>
      <p:graphicFrame>
        <p:nvGraphicFramePr>
          <p:cNvPr id="3" name="Table 3">
            <a:extLst>
              <a:ext uri="{FF2B5EF4-FFF2-40B4-BE49-F238E27FC236}">
                <a16:creationId xmlns:a16="http://schemas.microsoft.com/office/drawing/2014/main" id="{10830C1A-5693-47F0-9CCA-5C67C30507DB}"/>
              </a:ext>
            </a:extLst>
          </p:cNvPr>
          <p:cNvGraphicFramePr>
            <a:graphicFrameLocks noGrp="1"/>
          </p:cNvGraphicFramePr>
          <p:nvPr>
            <p:extLst>
              <p:ext uri="{D42A27DB-BD31-4B8C-83A1-F6EECF244321}">
                <p14:modId xmlns:p14="http://schemas.microsoft.com/office/powerpoint/2010/main" val="3766988196"/>
              </p:ext>
            </p:extLst>
          </p:nvPr>
        </p:nvGraphicFramePr>
        <p:xfrm>
          <a:off x="434975" y="1222376"/>
          <a:ext cx="11698968" cy="5588000"/>
        </p:xfrm>
        <a:graphic>
          <a:graphicData uri="http://schemas.openxmlformats.org/drawingml/2006/table">
            <a:tbl>
              <a:tblPr firstRow="1" bandRow="1">
                <a:tableStyleId>{5C22544A-7EE6-4342-B048-85BDC9FD1C3A}</a:tableStyleId>
              </a:tblPr>
              <a:tblGrid>
                <a:gridCol w="2924742">
                  <a:extLst>
                    <a:ext uri="{9D8B030D-6E8A-4147-A177-3AD203B41FA5}">
                      <a16:colId xmlns:a16="http://schemas.microsoft.com/office/drawing/2014/main" val="400533165"/>
                    </a:ext>
                  </a:extLst>
                </a:gridCol>
                <a:gridCol w="2924742">
                  <a:extLst>
                    <a:ext uri="{9D8B030D-6E8A-4147-A177-3AD203B41FA5}">
                      <a16:colId xmlns:a16="http://schemas.microsoft.com/office/drawing/2014/main" val="1139442327"/>
                    </a:ext>
                  </a:extLst>
                </a:gridCol>
                <a:gridCol w="2924742">
                  <a:extLst>
                    <a:ext uri="{9D8B030D-6E8A-4147-A177-3AD203B41FA5}">
                      <a16:colId xmlns:a16="http://schemas.microsoft.com/office/drawing/2014/main" val="1368951630"/>
                    </a:ext>
                  </a:extLst>
                </a:gridCol>
                <a:gridCol w="2924742">
                  <a:extLst>
                    <a:ext uri="{9D8B030D-6E8A-4147-A177-3AD203B41FA5}">
                      <a16:colId xmlns:a16="http://schemas.microsoft.com/office/drawing/2014/main" val="3167130016"/>
                    </a:ext>
                  </a:extLst>
                </a:gridCol>
              </a:tblGrid>
              <a:tr h="370840">
                <a:tc>
                  <a:txBody>
                    <a:bodyPr/>
                    <a:lstStyle/>
                    <a:p>
                      <a:r>
                        <a:rPr lang="en-US" sz="1400"/>
                        <a:t>Category</a:t>
                      </a:r>
                    </a:p>
                  </a:txBody>
                  <a:tcPr/>
                </a:tc>
                <a:tc>
                  <a:txBody>
                    <a:bodyPr/>
                    <a:lstStyle/>
                    <a:p>
                      <a:r>
                        <a:rPr lang="en-US" sz="1400"/>
                        <a:t>Description</a:t>
                      </a:r>
                    </a:p>
                  </a:txBody>
                  <a:tcPr/>
                </a:tc>
                <a:tc>
                  <a:txBody>
                    <a:bodyPr/>
                    <a:lstStyle/>
                    <a:p>
                      <a:r>
                        <a:rPr lang="en-US" sz="1400"/>
                        <a:t>Microsoft Alignment</a:t>
                      </a:r>
                    </a:p>
                  </a:txBody>
                  <a:tcPr/>
                </a:tc>
                <a:tc>
                  <a:txBody>
                    <a:bodyPr/>
                    <a:lstStyle/>
                    <a:p>
                      <a:r>
                        <a:rPr lang="en-US" sz="1400"/>
                        <a:t>Additional Notes</a:t>
                      </a:r>
                    </a:p>
                  </a:txBody>
                  <a:tcPr/>
                </a:tc>
                <a:extLst>
                  <a:ext uri="{0D108BD9-81ED-4DB2-BD59-A6C34878D82A}">
                    <a16:rowId xmlns:a16="http://schemas.microsoft.com/office/drawing/2014/main" val="1353369990"/>
                  </a:ext>
                </a:extLst>
              </a:tr>
              <a:tr h="370840">
                <a:tc>
                  <a:txBody>
                    <a:bodyPr/>
                    <a:lstStyle/>
                    <a:p>
                      <a:r>
                        <a:rPr lang="en-US" sz="1400" b="1"/>
                        <a:t>Cloud Security Posture Management (CSPM)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Assess, detect, log, report and automate issue remediation of a cloud estate. Also focused on the discovery all assets, enforcement of security baselines, and to maintain compliance of those services.</a:t>
                      </a:r>
                    </a:p>
                  </a:txBody>
                  <a:tcPr/>
                </a:tc>
                <a:tc>
                  <a:txBody>
                    <a:bodyPr/>
                    <a:lstStyle/>
                    <a:p>
                      <a:r>
                        <a:rPr lang="en-US" sz="1400"/>
                        <a:t>Azure Security Center</a:t>
                      </a:r>
                    </a:p>
                    <a:p>
                      <a:r>
                        <a:rPr lang="en-US" sz="1400"/>
                        <a:t>Azure Compliance Manager</a:t>
                      </a:r>
                    </a:p>
                  </a:txBody>
                  <a:tcPr/>
                </a:tc>
                <a:tc>
                  <a:txBody>
                    <a:bodyPr/>
                    <a:lstStyle/>
                    <a:p>
                      <a:endParaRPr lang="en-US" sz="1400"/>
                    </a:p>
                  </a:txBody>
                  <a:tcPr/>
                </a:tc>
                <a:extLst>
                  <a:ext uri="{0D108BD9-81ED-4DB2-BD59-A6C34878D82A}">
                    <a16:rowId xmlns:a16="http://schemas.microsoft.com/office/drawing/2014/main" val="1533150682"/>
                  </a:ext>
                </a:extLst>
              </a:tr>
              <a:tr h="370840">
                <a:tc>
                  <a:txBody>
                    <a:bodyPr/>
                    <a:lstStyle/>
                    <a:p>
                      <a:r>
                        <a:rPr lang="en-US" sz="1400" b="1"/>
                        <a:t>Cloud Workload Protection Platform (CWPP)</a:t>
                      </a:r>
                    </a:p>
                  </a:txBody>
                  <a:tcPr/>
                </a:tc>
                <a:tc>
                  <a:txBody>
                    <a:bodyPr/>
                    <a:lstStyle/>
                    <a:p>
                      <a:r>
                        <a:rPr lang="en-US" sz="1400"/>
                        <a:t>Secure the workloads running across the IaaS/PaaS space including Virtual Machines, containers, Kubernetes and serverless workloads.</a:t>
                      </a:r>
                    </a:p>
                  </a:txBody>
                  <a:tcPr/>
                </a:tc>
                <a:tc>
                  <a:txBody>
                    <a:bodyPr/>
                    <a:lstStyle/>
                    <a:p>
                      <a:r>
                        <a:rPr lang="en-US" sz="1400"/>
                        <a:t>Microsoft Defender for Cloud</a:t>
                      </a:r>
                    </a:p>
                  </a:txBody>
                  <a:tcPr/>
                </a:tc>
                <a:tc>
                  <a:txBody>
                    <a:bodyPr/>
                    <a:lstStyle/>
                    <a:p>
                      <a:endParaRPr lang="en-US" sz="1400"/>
                    </a:p>
                  </a:txBody>
                  <a:tcPr/>
                </a:tc>
                <a:extLst>
                  <a:ext uri="{0D108BD9-81ED-4DB2-BD59-A6C34878D82A}">
                    <a16:rowId xmlns:a16="http://schemas.microsoft.com/office/drawing/2014/main" val="136553524"/>
                  </a:ext>
                </a:extLst>
              </a:tr>
              <a:tr h="370840">
                <a:tc>
                  <a:txBody>
                    <a:bodyPr/>
                    <a:lstStyle/>
                    <a:p>
                      <a:r>
                        <a:rPr lang="en-US" sz="1400" b="1"/>
                        <a:t>Cloud Access Security Broker (CASB)</a:t>
                      </a:r>
                    </a:p>
                  </a:txBody>
                  <a:tcPr/>
                </a:tc>
                <a:tc>
                  <a:txBody>
                    <a:bodyPr/>
                    <a:lstStyle/>
                    <a:p>
                      <a:r>
                        <a:rPr lang="en-US" sz="1400"/>
                        <a:t>Protection of proprietary data across your cloud environments, and prevent shadow IT. Also provides detailed review of cloud application usage.</a:t>
                      </a:r>
                    </a:p>
                  </a:txBody>
                  <a:tcPr/>
                </a:tc>
                <a:tc>
                  <a:txBody>
                    <a:bodyPr/>
                    <a:lstStyle/>
                    <a:p>
                      <a:r>
                        <a:rPr lang="en-US" sz="1400"/>
                        <a:t>Defender for Cloud apps</a:t>
                      </a:r>
                    </a:p>
                  </a:txBody>
                  <a:tcPr/>
                </a:tc>
                <a:tc>
                  <a:txBody>
                    <a:bodyPr/>
                    <a:lstStyle/>
                    <a:p>
                      <a:endParaRPr lang="en-US" sz="1400"/>
                    </a:p>
                  </a:txBody>
                  <a:tcPr/>
                </a:tc>
                <a:extLst>
                  <a:ext uri="{0D108BD9-81ED-4DB2-BD59-A6C34878D82A}">
                    <a16:rowId xmlns:a16="http://schemas.microsoft.com/office/drawing/2014/main" val="548944626"/>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t>Cloud Infrastructure Entitlement Management (CIEM) &amp; Cloud Identity Governance (CIG)</a:t>
                      </a:r>
                    </a:p>
                    <a:p>
                      <a:endParaRPr lang="en-US" sz="1400" b="1"/>
                    </a:p>
                  </a:txBody>
                  <a:tcPr/>
                </a:tc>
                <a:tc>
                  <a:txBody>
                    <a:bodyPr/>
                    <a:lstStyle/>
                    <a:p>
                      <a:r>
                        <a:rPr lang="en-US" sz="1400"/>
                        <a:t>Discover identities and their entitlements. Enforce identity and access governance controls to right-size privilege access</a:t>
                      </a:r>
                    </a:p>
                  </a:txBody>
                  <a:tcPr/>
                </a:tc>
                <a:tc>
                  <a:txBody>
                    <a:bodyPr/>
                    <a:lstStyle/>
                    <a:p>
                      <a:r>
                        <a:rPr lang="en-US" sz="1400"/>
                        <a:t>Azure Active Directory Entitlement Management, Identity Governance, Access Reviews, Lifecycle Management</a:t>
                      </a:r>
                    </a:p>
                  </a:txBody>
                  <a:tcPr/>
                </a:tc>
                <a:tc>
                  <a:txBody>
                    <a:bodyPr/>
                    <a:lstStyle/>
                    <a:p>
                      <a:endParaRPr lang="en-US" sz="1400"/>
                    </a:p>
                  </a:txBody>
                  <a:tcPr/>
                </a:tc>
                <a:extLst>
                  <a:ext uri="{0D108BD9-81ED-4DB2-BD59-A6C34878D82A}">
                    <a16:rowId xmlns:a16="http://schemas.microsoft.com/office/drawing/2014/main" val="2158656292"/>
                  </a:ext>
                </a:extLst>
              </a:tr>
              <a:tr h="370840">
                <a:tc>
                  <a:txBody>
                    <a:bodyPr/>
                    <a:lstStyle/>
                    <a:p>
                      <a:endParaRPr lang="en-US" sz="1400" b="1"/>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4088372398"/>
                  </a:ext>
                </a:extLst>
              </a:tr>
            </a:tbl>
          </a:graphicData>
        </a:graphic>
      </p:graphicFrame>
    </p:spTree>
    <p:extLst>
      <p:ext uri="{BB962C8B-B14F-4D97-AF65-F5344CB8AC3E}">
        <p14:creationId xmlns:p14="http://schemas.microsoft.com/office/powerpoint/2010/main" val="15346916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BD3A5D-CBDF-455A-ADA7-CEAB7100E815}"/>
              </a:ext>
            </a:extLst>
          </p:cNvPr>
          <p:cNvPicPr>
            <a:picLocks noChangeAspect="1"/>
          </p:cNvPicPr>
          <p:nvPr/>
        </p:nvPicPr>
        <p:blipFill rotWithShape="1">
          <a:blip r:embed="rId2"/>
          <a:srcRect l="691"/>
          <a:stretch/>
        </p:blipFill>
        <p:spPr>
          <a:xfrm>
            <a:off x="179283" y="-1"/>
            <a:ext cx="12066037" cy="6994525"/>
          </a:xfrm>
          <a:prstGeom prst="rect">
            <a:avLst/>
          </a:prstGeom>
        </p:spPr>
      </p:pic>
    </p:spTree>
    <p:extLst>
      <p:ext uri="{BB962C8B-B14F-4D97-AF65-F5344CB8AC3E}">
        <p14:creationId xmlns:p14="http://schemas.microsoft.com/office/powerpoint/2010/main" val="24386363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87E38B5E-6119-4EDE-99E5-81B52B5516EE}"/>
              </a:ext>
            </a:extLst>
          </p:cNvPr>
          <p:cNvSpPr/>
          <p:nvPr/>
        </p:nvSpPr>
        <p:spPr bwMode="auto">
          <a:xfrm>
            <a:off x="2462519" y="5225819"/>
            <a:ext cx="1812455" cy="1404191"/>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SecDevOps</a:t>
            </a:r>
          </a:p>
          <a:p>
            <a:pPr algn="ctr" defTabSz="932472" fontAlgn="base">
              <a:lnSpc>
                <a:spcPct val="90000"/>
              </a:lnSpc>
              <a:spcBef>
                <a:spcPct val="0"/>
              </a:spcBef>
              <a:spcAft>
                <a:spcPct val="0"/>
              </a:spcAft>
            </a:pPr>
            <a:r>
              <a:rPr lang="en-US" sz="1100">
                <a:solidFill>
                  <a:schemeClr val="bg1">
                    <a:lumMod val="50000"/>
                  </a:schemeClr>
                </a:solidFill>
                <a:cs typeface="Segoe UI" pitchFamily="34" charset="0"/>
              </a:rPr>
              <a:t>SOC Operations</a:t>
            </a:r>
          </a:p>
        </p:txBody>
      </p:sp>
      <p:sp>
        <p:nvSpPr>
          <p:cNvPr id="67" name="Rectangle 66">
            <a:hlinkClick r:id="rId3"/>
            <a:extLst>
              <a:ext uri="{FF2B5EF4-FFF2-40B4-BE49-F238E27FC236}">
                <a16:creationId xmlns:a16="http://schemas.microsoft.com/office/drawing/2014/main" id="{06619DC0-9DD6-453C-8B11-9615BA1AAAB0}"/>
              </a:ext>
            </a:extLst>
          </p:cNvPr>
          <p:cNvSpPr/>
          <p:nvPr/>
        </p:nvSpPr>
        <p:spPr bwMode="auto">
          <a:xfrm>
            <a:off x="7428096" y="3899672"/>
            <a:ext cx="2087435" cy="127517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Securing Access Points </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t>
            </a:r>
            <a:endParaRPr lang="en-US" sz="1100">
              <a:solidFill>
                <a:schemeClr val="tx1"/>
              </a:soli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CFE27200-846A-49F9-9103-EB151C577382}"/>
              </a:ext>
            </a:extLst>
          </p:cNvPr>
          <p:cNvSpPr/>
          <p:nvPr/>
        </p:nvSpPr>
        <p:spPr bwMode="auto">
          <a:xfrm>
            <a:off x="4854230" y="3695920"/>
            <a:ext cx="2066757" cy="140419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ISV Certificate Management</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t>
            </a:r>
            <a:endParaRPr lang="en-US" sz="1100">
              <a:solidFill>
                <a:schemeClr val="tx1"/>
              </a:solidFill>
              <a:ea typeface="Segoe UI" pitchFamily="34" charset="0"/>
              <a:cs typeface="Segoe UI" pitchFamily="34" charset="0"/>
            </a:endParaRPr>
          </a:p>
        </p:txBody>
      </p:sp>
      <p:cxnSp>
        <p:nvCxnSpPr>
          <p:cNvPr id="133" name="Straight Connector 132">
            <a:extLst>
              <a:ext uri="{FF2B5EF4-FFF2-40B4-BE49-F238E27FC236}">
                <a16:creationId xmlns:a16="http://schemas.microsoft.com/office/drawing/2014/main" id="{AC36F9B7-31DA-41B2-944D-51AF739A9C7F}"/>
              </a:ext>
            </a:extLst>
          </p:cNvPr>
          <p:cNvCxnSpPr>
            <a:cxnSpLocks/>
            <a:endCxn id="134" idx="0"/>
          </p:cNvCxnSpPr>
          <p:nvPr/>
        </p:nvCxnSpPr>
        <p:spPr>
          <a:xfrm>
            <a:off x="11152943" y="2704254"/>
            <a:ext cx="0" cy="25024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2F8F42E-C3A2-4ACB-9C95-F6797692B7C8}"/>
              </a:ext>
            </a:extLst>
          </p:cNvPr>
          <p:cNvSpPr/>
          <p:nvPr/>
        </p:nvSpPr>
        <p:spPr bwMode="auto">
          <a:xfrm>
            <a:off x="179963" y="3969132"/>
            <a:ext cx="1806927" cy="2173917"/>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Partner Internal IT</a:t>
            </a:r>
          </a:p>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Corporate Tenants</a:t>
            </a:r>
            <a:br>
              <a:rPr lang="en-US" sz="1100">
                <a:solidFill>
                  <a:schemeClr val="bg1"/>
                </a:solidFill>
                <a:ea typeface="Segoe UI" pitchFamily="34" charset="0"/>
                <a:cs typeface="Segoe UI" pitchFamily="34" charset="0"/>
              </a:rPr>
            </a:br>
            <a:r>
              <a:rPr lang="en-US" sz="1100">
                <a:solidFill>
                  <a:schemeClr val="bg1"/>
                </a:solidFill>
                <a:ea typeface="Segoe UI" pitchFamily="34" charset="0"/>
                <a:cs typeface="Segoe UI" pitchFamily="34" charset="0"/>
              </a:rPr>
              <a:t> &amp; Subscriptions…</a:t>
            </a:r>
          </a:p>
        </p:txBody>
      </p:sp>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01097" y="19828"/>
            <a:ext cx="4800729" cy="710908"/>
          </a:xfrm>
        </p:spPr>
        <p:txBody>
          <a:bodyPr anchor="t"/>
          <a:lstStyle/>
          <a:p>
            <a:r>
              <a:rPr lang="en-US" sz="3264" err="1"/>
              <a:t>ZeroTrust</a:t>
            </a:r>
            <a:r>
              <a:rPr lang="en-US" sz="3264"/>
              <a:t> for ISVs</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593780"/>
            <a:ext cx="3388884"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SecDevOps Technologies</a:t>
            </a:r>
          </a:p>
        </p:txBody>
      </p:sp>
      <p:sp>
        <p:nvSpPr>
          <p:cNvPr id="17" name="Rectangle 16">
            <a:extLst>
              <a:ext uri="{FF2B5EF4-FFF2-40B4-BE49-F238E27FC236}">
                <a16:creationId xmlns:a16="http://schemas.microsoft.com/office/drawing/2014/main" id="{AC25B733-738D-4254-B746-33FE819FAC0A}"/>
              </a:ext>
            </a:extLst>
          </p:cNvPr>
          <p:cNvSpPr/>
          <p:nvPr/>
        </p:nvSpPr>
        <p:spPr bwMode="auto">
          <a:xfrm>
            <a:off x="2468048" y="2295057"/>
            <a:ext cx="1806927" cy="200049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SecDevOps</a:t>
            </a:r>
          </a:p>
          <a:p>
            <a:pPr algn="ctr" defTabSz="932472" fontAlgn="base">
              <a:lnSpc>
                <a:spcPct val="90000"/>
              </a:lnSpc>
              <a:spcBef>
                <a:spcPct val="0"/>
              </a:spcBef>
              <a:spcAft>
                <a:spcPct val="0"/>
              </a:spcAft>
            </a:pPr>
            <a:r>
              <a:rPr lang="en-US" sz="1100">
                <a:solidFill>
                  <a:schemeClr val="bg1">
                    <a:lumMod val="50000"/>
                  </a:schemeClr>
                </a:solidFill>
                <a:cs typeface="Segoe UI" pitchFamily="34" charset="0"/>
              </a:rPr>
              <a:t>M365 / Azure</a:t>
            </a:r>
          </a:p>
        </p:txBody>
      </p:sp>
      <p:sp>
        <p:nvSpPr>
          <p:cNvPr id="18" name="Rectangle 17">
            <a:extLst>
              <a:ext uri="{FF2B5EF4-FFF2-40B4-BE49-F238E27FC236}">
                <a16:creationId xmlns:a16="http://schemas.microsoft.com/office/drawing/2014/main" id="{8C3697AA-31F6-45AA-BF97-B2255C14FB1B}"/>
              </a:ext>
            </a:extLst>
          </p:cNvPr>
          <p:cNvSpPr/>
          <p:nvPr/>
        </p:nvSpPr>
        <p:spPr bwMode="auto">
          <a:xfrm>
            <a:off x="4853953" y="1925087"/>
            <a:ext cx="2066757" cy="1672194"/>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ISV Code Management</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t>
            </a:r>
            <a:endParaRPr lang="en-US" sz="1100">
              <a:solidFill>
                <a:schemeClr val="tx1"/>
              </a:solidFill>
              <a:ea typeface="Segoe UI" pitchFamily="34" charset="0"/>
              <a:cs typeface="Segoe UI" pitchFamily="34" charset="0"/>
            </a:endParaRPr>
          </a:p>
        </p:txBody>
      </p:sp>
      <p:cxnSp>
        <p:nvCxnSpPr>
          <p:cNvPr id="51" name="Straight Arrow Connector 68">
            <a:extLst>
              <a:ext uri="{FF2B5EF4-FFF2-40B4-BE49-F238E27FC236}">
                <a16:creationId xmlns:a16="http://schemas.microsoft.com/office/drawing/2014/main" id="{01642EE3-0BB9-458C-ADBD-16A082802109}"/>
              </a:ext>
            </a:extLst>
          </p:cNvPr>
          <p:cNvCxnSpPr>
            <a:cxnSpLocks/>
          </p:cNvCxnSpPr>
          <p:nvPr/>
        </p:nvCxnSpPr>
        <p:spPr>
          <a:xfrm flipV="1">
            <a:off x="9812159" y="1329773"/>
            <a:ext cx="18858" cy="5522341"/>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C6644C0E-EBAC-4507-91CC-2D84D86DA691}"/>
              </a:ext>
            </a:extLst>
          </p:cNvPr>
          <p:cNvSpPr/>
          <p:nvPr/>
        </p:nvSpPr>
        <p:spPr>
          <a:xfrm>
            <a:off x="3349297" y="1242401"/>
            <a:ext cx="2613985" cy="523220"/>
          </a:xfrm>
          <a:prstGeom prst="rect">
            <a:avLst/>
          </a:prstGeom>
        </p:spPr>
        <p:txBody>
          <a:bodyPr wrap="none">
            <a:spAutoFit/>
          </a:bodyPr>
          <a:lstStyle/>
          <a:p>
            <a:pPr algn="ctr"/>
            <a:r>
              <a:rPr lang="en-US" sz="1600">
                <a:solidFill>
                  <a:srgbClr val="4078CC"/>
                </a:solidFill>
                <a:ea typeface="Segoe UI" pitchFamily="34" charset="0"/>
                <a:cs typeface="Segoe UI" pitchFamily="34" charset="0"/>
              </a:rPr>
              <a:t>ISV Service Build / Delivery</a:t>
            </a:r>
          </a:p>
          <a:p>
            <a:pPr algn="ctr"/>
            <a:r>
              <a:rPr lang="en-US" sz="1200">
                <a:solidFill>
                  <a:srgbClr val="4078CC"/>
                </a:solidFill>
                <a:ea typeface="Segoe UI" pitchFamily="34" charset="0"/>
                <a:cs typeface="Segoe UI" pitchFamily="34" charset="0"/>
              </a:rPr>
              <a:t>(Any cloud)</a:t>
            </a:r>
            <a:endParaRPr lang="en-US" sz="1200">
              <a:solidFill>
                <a:srgbClr val="4078CC"/>
              </a:solidFill>
            </a:endParaRPr>
          </a:p>
        </p:txBody>
      </p:sp>
      <p:sp>
        <p:nvSpPr>
          <p:cNvPr id="53" name="Rectangle 52">
            <a:extLst>
              <a:ext uri="{FF2B5EF4-FFF2-40B4-BE49-F238E27FC236}">
                <a16:creationId xmlns:a16="http://schemas.microsoft.com/office/drawing/2014/main" id="{87B9FB73-85EE-4CDC-B245-A57E88C259AE}"/>
              </a:ext>
            </a:extLst>
          </p:cNvPr>
          <p:cNvSpPr/>
          <p:nvPr/>
        </p:nvSpPr>
        <p:spPr>
          <a:xfrm>
            <a:off x="10093016" y="1278277"/>
            <a:ext cx="1796967" cy="338554"/>
          </a:xfrm>
          <a:prstGeom prst="rect">
            <a:avLst/>
          </a:prstGeom>
        </p:spPr>
        <p:txBody>
          <a:bodyPr wrap="none">
            <a:spAutoFit/>
          </a:bodyPr>
          <a:lstStyle/>
          <a:p>
            <a:r>
              <a:rPr lang="en-US" sz="1600">
                <a:solidFill>
                  <a:srgbClr val="4078CC"/>
                </a:solidFill>
                <a:ea typeface="Segoe UI" pitchFamily="34" charset="0"/>
                <a:cs typeface="Segoe UI" pitchFamily="34" charset="0"/>
              </a:rPr>
              <a:t>Customer Tenants</a:t>
            </a:r>
            <a:endParaRPr lang="en-US" sz="1600">
              <a:solidFill>
                <a:srgbClr val="4078CC"/>
              </a:solidFill>
            </a:endParaRPr>
          </a:p>
        </p:txBody>
      </p:sp>
      <p:sp>
        <p:nvSpPr>
          <p:cNvPr id="12" name="Rectangle 11">
            <a:extLst>
              <a:ext uri="{FF2B5EF4-FFF2-40B4-BE49-F238E27FC236}">
                <a16:creationId xmlns:a16="http://schemas.microsoft.com/office/drawing/2014/main" id="{A5B7D065-2AD5-4F4F-9A1A-B7AC38B048CF}"/>
              </a:ext>
            </a:extLst>
          </p:cNvPr>
          <p:cNvSpPr/>
          <p:nvPr/>
        </p:nvSpPr>
        <p:spPr bwMode="auto">
          <a:xfrm>
            <a:off x="10392837" y="2192529"/>
            <a:ext cx="1806927" cy="580562"/>
          </a:xfrm>
          <a:prstGeom prst="rect">
            <a:avLst/>
          </a:prstGeom>
          <a:solidFill>
            <a:schemeClr val="accent4">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3F8EEA2-7476-40DB-A50D-C4A982FC9872}"/>
              </a:ext>
            </a:extLst>
          </p:cNvPr>
          <p:cNvSpPr/>
          <p:nvPr/>
        </p:nvSpPr>
        <p:spPr bwMode="auto">
          <a:xfrm>
            <a:off x="10240437" y="2040129"/>
            <a:ext cx="1806927" cy="580562"/>
          </a:xfrm>
          <a:prstGeom prst="rect">
            <a:avLst/>
          </a:prstGeom>
          <a:solidFill>
            <a:schemeClr val="accent4">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DB4ED6D1-9E97-412F-B5C1-C089D1FEFDCD}"/>
              </a:ext>
            </a:extLst>
          </p:cNvPr>
          <p:cNvSpPr/>
          <p:nvPr/>
        </p:nvSpPr>
        <p:spPr bwMode="auto">
          <a:xfrm>
            <a:off x="10088037" y="1887729"/>
            <a:ext cx="1806927" cy="580562"/>
          </a:xfrm>
          <a:prstGeom prst="rect">
            <a:avLst/>
          </a:prstGeom>
          <a:solidFill>
            <a:schemeClr val="accent4">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Subscription</a:t>
            </a:r>
          </a:p>
        </p:txBody>
      </p:sp>
      <p:sp>
        <p:nvSpPr>
          <p:cNvPr id="30" name="Rectangle 29">
            <a:extLst>
              <a:ext uri="{FF2B5EF4-FFF2-40B4-BE49-F238E27FC236}">
                <a16:creationId xmlns:a16="http://schemas.microsoft.com/office/drawing/2014/main" id="{ED7E5293-8248-4AB8-B345-1D6C4B83D0F4}"/>
              </a:ext>
            </a:extLst>
          </p:cNvPr>
          <p:cNvSpPr/>
          <p:nvPr/>
        </p:nvSpPr>
        <p:spPr bwMode="auto">
          <a:xfrm>
            <a:off x="2611216" y="3263569"/>
            <a:ext cx="1511954" cy="495275"/>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Hi-Trust Identity</a:t>
            </a:r>
          </a:p>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Azure AD for IAM (</a:t>
            </a:r>
            <a:r>
              <a:rPr lang="en-US" sz="900" err="1">
                <a:solidFill>
                  <a:schemeClr val="bg1"/>
                </a:solidFill>
                <a:ea typeface="Segoe UI" pitchFamily="34" charset="0"/>
                <a:cs typeface="Segoe UI" pitchFamily="34" charset="0"/>
              </a:rPr>
              <a:t>Passwordless</a:t>
            </a:r>
            <a:r>
              <a:rPr lang="en-US" sz="900">
                <a:solidFill>
                  <a:schemeClr val="bg1"/>
                </a:solidFill>
                <a:ea typeface="Segoe UI" pitchFamily="34" charset="0"/>
                <a:cs typeface="Segoe UI" pitchFamily="34" charset="0"/>
              </a:rPr>
              <a:t>)</a:t>
            </a:r>
            <a:endParaRPr lang="en-US" sz="700">
              <a:solidFill>
                <a:schemeClr val="bg1">
                  <a:lumMod val="50000"/>
                </a:schemeClr>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0BFB432-7E08-43DE-803A-E6749ACDCCB2}"/>
              </a:ext>
            </a:extLst>
          </p:cNvPr>
          <p:cNvSpPr/>
          <p:nvPr/>
        </p:nvSpPr>
        <p:spPr bwMode="auto">
          <a:xfrm>
            <a:off x="327449" y="5140497"/>
            <a:ext cx="1511954" cy="22270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Collaboration</a:t>
            </a:r>
            <a:endParaRPr lang="en-US" sz="700">
              <a:solidFill>
                <a:schemeClr val="bg1">
                  <a:lumMod val="50000"/>
                </a:schemeClr>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D90A9E7E-6C83-4618-BCF1-9C9A5F4FDC9E}"/>
              </a:ext>
            </a:extLst>
          </p:cNvPr>
          <p:cNvSpPr/>
          <p:nvPr/>
        </p:nvSpPr>
        <p:spPr bwMode="auto">
          <a:xfrm>
            <a:off x="327449" y="5465915"/>
            <a:ext cx="1511954" cy="22270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Company Identity</a:t>
            </a:r>
            <a:endParaRPr lang="en-US" sz="700">
              <a:solidFill>
                <a:schemeClr val="bg1">
                  <a:lumMod val="50000"/>
                </a:schemeClr>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C4A94CFE-0928-463E-811F-F2CFCC089E46}"/>
              </a:ext>
            </a:extLst>
          </p:cNvPr>
          <p:cNvSpPr/>
          <p:nvPr/>
        </p:nvSpPr>
        <p:spPr bwMode="auto">
          <a:xfrm>
            <a:off x="327449" y="5791333"/>
            <a:ext cx="1511954" cy="22270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Infrastructure</a:t>
            </a:r>
            <a:endParaRPr lang="en-US" sz="700">
              <a:solidFill>
                <a:schemeClr val="bg1">
                  <a:lumMod val="50000"/>
                </a:schemeClr>
              </a:soli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8A6A283D-845D-40BC-89E2-F5EC8DD6AA97}"/>
              </a:ext>
            </a:extLst>
          </p:cNvPr>
          <p:cNvSpPr/>
          <p:nvPr/>
        </p:nvSpPr>
        <p:spPr bwMode="auto">
          <a:xfrm>
            <a:off x="5022647" y="2562381"/>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Secure Code Storage</a:t>
            </a:r>
            <a:endParaRPr lang="en-US" sz="700">
              <a:solidFill>
                <a:schemeClr val="bg1">
                  <a:lumMod val="50000"/>
                </a:schemeClr>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C01BD16A-91EB-4B82-8D62-6B4EBB2B47DF}"/>
              </a:ext>
            </a:extLst>
          </p:cNvPr>
          <p:cNvSpPr/>
          <p:nvPr/>
        </p:nvSpPr>
        <p:spPr bwMode="auto">
          <a:xfrm>
            <a:off x="10133218" y="3141930"/>
            <a:ext cx="203081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Identity &amp; Access Management</a:t>
            </a:r>
            <a:endParaRPr lang="en-US" sz="700">
              <a:solidFill>
                <a:schemeClr val="bg1">
                  <a:lumMod val="50000"/>
                </a:schemeClr>
              </a:soli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7C5CC72D-51DA-49DD-9A11-3DF77A3567C6}"/>
              </a:ext>
            </a:extLst>
          </p:cNvPr>
          <p:cNvCxnSpPr>
            <a:cxnSpLocks/>
            <a:stCxn id="80" idx="6"/>
            <a:endCxn id="40" idx="1"/>
          </p:cNvCxnSpPr>
          <p:nvPr/>
        </p:nvCxnSpPr>
        <p:spPr>
          <a:xfrm flipV="1">
            <a:off x="1672396" y="3030214"/>
            <a:ext cx="933062" cy="3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D0CBCF-E420-4B0A-8571-C2A48C80D059}"/>
              </a:ext>
            </a:extLst>
          </p:cNvPr>
          <p:cNvCxnSpPr>
            <a:cxnSpLocks/>
          </p:cNvCxnSpPr>
          <p:nvPr/>
        </p:nvCxnSpPr>
        <p:spPr>
          <a:xfrm flipH="1">
            <a:off x="1984509" y="4194882"/>
            <a:ext cx="48116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A9B5A7-440D-4FDF-9DCE-C851DA3F3C6B}"/>
              </a:ext>
            </a:extLst>
          </p:cNvPr>
          <p:cNvCxnSpPr>
            <a:cxnSpLocks/>
            <a:stCxn id="17" idx="3"/>
            <a:endCxn id="18" idx="1"/>
          </p:cNvCxnSpPr>
          <p:nvPr/>
        </p:nvCxnSpPr>
        <p:spPr>
          <a:xfrm flipV="1">
            <a:off x="4274975" y="2761184"/>
            <a:ext cx="578978" cy="53412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D713FD73-1601-451A-B8A0-7BB5DA1806DA}"/>
              </a:ext>
            </a:extLst>
          </p:cNvPr>
          <p:cNvSpPr/>
          <p:nvPr/>
        </p:nvSpPr>
        <p:spPr bwMode="auto">
          <a:xfrm>
            <a:off x="10008383" y="2954499"/>
            <a:ext cx="2289119" cy="209573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01F24832-AA8C-411F-AD99-06DA9F9D6099}"/>
              </a:ext>
            </a:extLst>
          </p:cNvPr>
          <p:cNvGrpSpPr/>
          <p:nvPr/>
        </p:nvGrpSpPr>
        <p:grpSpPr>
          <a:xfrm>
            <a:off x="619397" y="2505389"/>
            <a:ext cx="1052999" cy="1057073"/>
            <a:chOff x="7192554" y="2262151"/>
            <a:chExt cx="1475012" cy="1499879"/>
          </a:xfrm>
        </p:grpSpPr>
        <p:sp>
          <p:nvSpPr>
            <p:cNvPr id="80" name="Oval 79">
              <a:extLst>
                <a:ext uri="{FF2B5EF4-FFF2-40B4-BE49-F238E27FC236}">
                  <a16:creationId xmlns:a16="http://schemas.microsoft.com/office/drawing/2014/main" id="{06EB1B89-B620-4766-BCC1-F7BAAB8C4BA5}"/>
                </a:ext>
              </a:extLst>
            </p:cNvPr>
            <p:cNvSpPr/>
            <p:nvPr/>
          </p:nvSpPr>
          <p:spPr bwMode="auto">
            <a:xfrm>
              <a:off x="7192554"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F39341AD-36B8-418C-BA25-2EBC05DBA625}"/>
                </a:ext>
              </a:extLst>
            </p:cNvPr>
            <p:cNvSpPr/>
            <p:nvPr/>
          </p:nvSpPr>
          <p:spPr>
            <a:xfrm>
              <a:off x="7331554" y="2336395"/>
              <a:ext cx="1200812" cy="300416"/>
            </a:xfrm>
            <a:prstGeom prst="rect">
              <a:avLst/>
            </a:prstGeom>
          </p:spPr>
          <p:txBody>
            <a:bodyPr wrap="square">
              <a:spAutoFit/>
            </a:bodyPr>
            <a:lstStyle/>
            <a:p>
              <a:pPr algn="ctr" defTabSz="932597">
                <a:lnSpc>
                  <a:spcPct val="97000"/>
                </a:lnSpc>
                <a:defRPr/>
              </a:pPr>
              <a:r>
                <a:rPr lang="en-US" sz="800" b="1" i="1" kern="0">
                  <a:solidFill>
                    <a:schemeClr val="accent1">
                      <a:lumMod val="75000"/>
                    </a:schemeClr>
                  </a:solidFill>
                  <a:latin typeface="Segoe UI" panose="020B0502040204020203" pitchFamily="34" charset="0"/>
                  <a:cs typeface="Segoe UI" panose="020B0502040204020203" pitchFamily="34" charset="0"/>
                </a:rPr>
                <a:t>Developers</a:t>
              </a:r>
            </a:p>
          </p:txBody>
        </p:sp>
        <p:grpSp>
          <p:nvGrpSpPr>
            <p:cNvPr id="82" name="Group 81">
              <a:extLst>
                <a:ext uri="{FF2B5EF4-FFF2-40B4-BE49-F238E27FC236}">
                  <a16:creationId xmlns:a16="http://schemas.microsoft.com/office/drawing/2014/main" id="{82927F2B-91AB-4598-8B89-8F44ED9D3AD0}"/>
                </a:ext>
              </a:extLst>
            </p:cNvPr>
            <p:cNvGrpSpPr/>
            <p:nvPr/>
          </p:nvGrpSpPr>
          <p:grpSpPr>
            <a:xfrm>
              <a:off x="7598077" y="2787666"/>
              <a:ext cx="686640" cy="737232"/>
              <a:chOff x="5387169" y="1276544"/>
              <a:chExt cx="474140" cy="509075"/>
            </a:xfrm>
            <a:solidFill>
              <a:schemeClr val="accent1"/>
            </a:solidFill>
          </p:grpSpPr>
          <p:sp>
            <p:nvSpPr>
              <p:cNvPr id="83" name="Oval 1124">
                <a:extLst>
                  <a:ext uri="{FF2B5EF4-FFF2-40B4-BE49-F238E27FC236}">
                    <a16:creationId xmlns:a16="http://schemas.microsoft.com/office/drawing/2014/main" id="{41FAEA4F-512D-4A38-9B5C-41DA50ADFB2C}"/>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4" name="Freeform 1125">
                <a:extLst>
                  <a:ext uri="{FF2B5EF4-FFF2-40B4-BE49-F238E27FC236}">
                    <a16:creationId xmlns:a16="http://schemas.microsoft.com/office/drawing/2014/main" id="{CFD937A7-8CE2-4BC7-BA8B-880EAC1C0436}"/>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5" name="Oval 1126">
                <a:extLst>
                  <a:ext uri="{FF2B5EF4-FFF2-40B4-BE49-F238E27FC236}">
                    <a16:creationId xmlns:a16="http://schemas.microsoft.com/office/drawing/2014/main" id="{D53CBF44-D627-4D85-8EE6-51F7D7D6906E}"/>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6" name="Oval 1127">
                <a:extLst>
                  <a:ext uri="{FF2B5EF4-FFF2-40B4-BE49-F238E27FC236}">
                    <a16:creationId xmlns:a16="http://schemas.microsoft.com/office/drawing/2014/main" id="{908BF47B-A8E0-4760-BB9C-9BCE7FFC10AF}"/>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8" name="Oval 1128">
                <a:extLst>
                  <a:ext uri="{FF2B5EF4-FFF2-40B4-BE49-F238E27FC236}">
                    <a16:creationId xmlns:a16="http://schemas.microsoft.com/office/drawing/2014/main" id="{9F52C905-1B11-4B29-B985-5449E6511DCA}"/>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89" name="Oval 1129">
                <a:extLst>
                  <a:ext uri="{FF2B5EF4-FFF2-40B4-BE49-F238E27FC236}">
                    <a16:creationId xmlns:a16="http://schemas.microsoft.com/office/drawing/2014/main" id="{7DFF078F-A086-4C2B-8639-174B7CBED8FC}"/>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90" name="Oval 1130">
                <a:extLst>
                  <a:ext uri="{FF2B5EF4-FFF2-40B4-BE49-F238E27FC236}">
                    <a16:creationId xmlns:a16="http://schemas.microsoft.com/office/drawing/2014/main" id="{35BE70B0-1771-4943-9E3C-13B226C373CC}"/>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92" name="Oval 1131">
                <a:extLst>
                  <a:ext uri="{FF2B5EF4-FFF2-40B4-BE49-F238E27FC236}">
                    <a16:creationId xmlns:a16="http://schemas.microsoft.com/office/drawing/2014/main" id="{E60D7CD3-8EFD-4AED-949A-BF0B5551AC70}"/>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sp>
            <p:nvSpPr>
              <p:cNvPr id="93" name="Oval 1132">
                <a:extLst>
                  <a:ext uri="{FF2B5EF4-FFF2-40B4-BE49-F238E27FC236}">
                    <a16:creationId xmlns:a16="http://schemas.microsoft.com/office/drawing/2014/main" id="{BF280309-F923-4E53-96E8-5A28FCAF93E8}"/>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defRPr/>
                </a:pPr>
                <a:endParaRPr lang="en-US">
                  <a:solidFill>
                    <a:srgbClr val="3C3C41"/>
                  </a:solidFill>
                  <a:latin typeface="Segoe UI"/>
                </a:endParaRPr>
              </a:p>
            </p:txBody>
          </p:sp>
        </p:grpSp>
      </p:grpSp>
      <p:cxnSp>
        <p:nvCxnSpPr>
          <p:cNvPr id="13" name="Straight Arrow Connector 68">
            <a:extLst>
              <a:ext uri="{FF2B5EF4-FFF2-40B4-BE49-F238E27FC236}">
                <a16:creationId xmlns:a16="http://schemas.microsoft.com/office/drawing/2014/main" id="{C1F16CCA-5EB2-44D9-8713-B762794F013E}"/>
              </a:ext>
            </a:extLst>
          </p:cNvPr>
          <p:cNvCxnSpPr>
            <a:cxnSpLocks/>
          </p:cNvCxnSpPr>
          <p:nvPr/>
        </p:nvCxnSpPr>
        <p:spPr>
          <a:xfrm flipV="1">
            <a:off x="2231050" y="1329773"/>
            <a:ext cx="33094" cy="5374143"/>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09F0426-0E61-4CB1-ADD0-08E2D42D21B0}"/>
              </a:ext>
            </a:extLst>
          </p:cNvPr>
          <p:cNvSpPr/>
          <p:nvPr/>
        </p:nvSpPr>
        <p:spPr>
          <a:xfrm>
            <a:off x="318594" y="1240561"/>
            <a:ext cx="1669368" cy="584775"/>
          </a:xfrm>
          <a:prstGeom prst="rect">
            <a:avLst/>
          </a:prstGeom>
        </p:spPr>
        <p:txBody>
          <a:bodyPr wrap="none">
            <a:spAutoFit/>
          </a:bodyPr>
          <a:lstStyle/>
          <a:p>
            <a:pPr algn="ctr"/>
            <a:r>
              <a:rPr lang="en-US" sz="1600">
                <a:solidFill>
                  <a:srgbClr val="4078CC"/>
                </a:solidFill>
                <a:ea typeface="Segoe UI" pitchFamily="34" charset="0"/>
                <a:cs typeface="Segoe UI" pitchFamily="34" charset="0"/>
              </a:rPr>
              <a:t>Partners Internal</a:t>
            </a:r>
            <a:br>
              <a:rPr lang="en-US" sz="1600">
                <a:solidFill>
                  <a:srgbClr val="4078CC"/>
                </a:solidFill>
                <a:ea typeface="Segoe UI" pitchFamily="34" charset="0"/>
                <a:cs typeface="Segoe UI" pitchFamily="34" charset="0"/>
              </a:rPr>
            </a:br>
            <a:r>
              <a:rPr lang="en-US" sz="1600">
                <a:solidFill>
                  <a:srgbClr val="4078CC"/>
                </a:solidFill>
                <a:ea typeface="Segoe UI" pitchFamily="34" charset="0"/>
                <a:cs typeface="Segoe UI" pitchFamily="34" charset="0"/>
              </a:rPr>
              <a:t>IT Architecture</a:t>
            </a:r>
            <a:endParaRPr lang="en-US" sz="1600">
              <a:solidFill>
                <a:srgbClr val="4078CC"/>
              </a:solidFill>
            </a:endParaRPr>
          </a:p>
        </p:txBody>
      </p:sp>
      <p:sp>
        <p:nvSpPr>
          <p:cNvPr id="36" name="Rectangle 35">
            <a:extLst>
              <a:ext uri="{FF2B5EF4-FFF2-40B4-BE49-F238E27FC236}">
                <a16:creationId xmlns:a16="http://schemas.microsoft.com/office/drawing/2014/main" id="{BD0C1526-C906-4902-A2BF-AC5AB5F8239E}"/>
              </a:ext>
            </a:extLst>
          </p:cNvPr>
          <p:cNvSpPr/>
          <p:nvPr/>
        </p:nvSpPr>
        <p:spPr bwMode="auto">
          <a:xfrm>
            <a:off x="5022647" y="2871341"/>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Source Code Analysis</a:t>
            </a:r>
            <a:endParaRPr lang="en-US" sz="700">
              <a:solidFill>
                <a:schemeClr val="bg1">
                  <a:lumMod val="50000"/>
                </a:schemeClr>
              </a:solidFill>
              <a:ea typeface="Segoe UI" pitchFamily="34" charset="0"/>
              <a:cs typeface="Segoe UI" pitchFamily="34" charset="0"/>
            </a:endParaRPr>
          </a:p>
        </p:txBody>
      </p:sp>
      <p:sp>
        <p:nvSpPr>
          <p:cNvPr id="37" name="Rectangle 36">
            <a:hlinkClick r:id="rId3"/>
            <a:extLst>
              <a:ext uri="{FF2B5EF4-FFF2-40B4-BE49-F238E27FC236}">
                <a16:creationId xmlns:a16="http://schemas.microsoft.com/office/drawing/2014/main" id="{7E9C94BC-714D-4B67-8226-7D8C75E57A91}"/>
              </a:ext>
            </a:extLst>
          </p:cNvPr>
          <p:cNvSpPr/>
          <p:nvPr/>
        </p:nvSpPr>
        <p:spPr bwMode="auto">
          <a:xfrm>
            <a:off x="7423084" y="1930371"/>
            <a:ext cx="2087435" cy="184042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Securing Identities</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t>
            </a:r>
            <a:endParaRPr lang="en-US" sz="1100">
              <a:solidFill>
                <a:schemeClr val="tx1"/>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97E72DD8-78A2-41FE-803B-250DCDF7AA8F}"/>
              </a:ext>
            </a:extLst>
          </p:cNvPr>
          <p:cNvSpPr/>
          <p:nvPr/>
        </p:nvSpPr>
        <p:spPr bwMode="auto">
          <a:xfrm>
            <a:off x="7607213" y="2525986"/>
            <a:ext cx="1729432" cy="15107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Single Sign-On</a:t>
            </a:r>
            <a:endParaRPr lang="en-US" sz="700">
              <a:solidFill>
                <a:schemeClr val="bg1">
                  <a:lumMod val="50000"/>
                </a:schemeClr>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3EC02826-3322-495F-B49A-BE66C01193D8}"/>
              </a:ext>
            </a:extLst>
          </p:cNvPr>
          <p:cNvSpPr/>
          <p:nvPr/>
        </p:nvSpPr>
        <p:spPr bwMode="auto">
          <a:xfrm>
            <a:off x="7607213" y="2736551"/>
            <a:ext cx="1729432" cy="15107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External Identities</a:t>
            </a:r>
            <a:endParaRPr lang="en-US" sz="700">
              <a:solidFill>
                <a:schemeClr val="bg1">
                  <a:lumMod val="50000"/>
                </a:schemeClr>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125FBEC7-A740-499B-B6FA-C77EBBC3EFD5}"/>
              </a:ext>
            </a:extLst>
          </p:cNvPr>
          <p:cNvSpPr/>
          <p:nvPr/>
        </p:nvSpPr>
        <p:spPr bwMode="auto">
          <a:xfrm>
            <a:off x="5022647" y="4358544"/>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Certificate Issuance</a:t>
            </a:r>
            <a:endParaRPr lang="en-US" sz="700">
              <a:solidFill>
                <a:schemeClr val="bg1">
                  <a:lumMod val="50000"/>
                </a:schemeClr>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20E8BC53-5CE2-490B-8E27-C03649709073}"/>
              </a:ext>
            </a:extLst>
          </p:cNvPr>
          <p:cNvSpPr/>
          <p:nvPr/>
        </p:nvSpPr>
        <p:spPr bwMode="auto">
          <a:xfrm>
            <a:off x="5781182" y="7261805"/>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t>
            </a:r>
            <a:endParaRPr lang="en-US" sz="700">
              <a:solidFill>
                <a:schemeClr val="bg1">
                  <a:lumMod val="50000"/>
                </a:schemeClr>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9650B440-2EDB-4C75-BB35-1E4D3E1D0773}"/>
              </a:ext>
            </a:extLst>
          </p:cNvPr>
          <p:cNvSpPr/>
          <p:nvPr/>
        </p:nvSpPr>
        <p:spPr bwMode="auto">
          <a:xfrm>
            <a:off x="5781182" y="7603313"/>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t>
            </a:r>
            <a:endParaRPr lang="en-US" sz="700">
              <a:solidFill>
                <a:schemeClr val="bg1">
                  <a:lumMod val="50000"/>
                </a:schemeClr>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52FAFA55-61AF-433C-8579-4C0830A7DD90}"/>
              </a:ext>
            </a:extLst>
          </p:cNvPr>
          <p:cNvSpPr/>
          <p:nvPr/>
        </p:nvSpPr>
        <p:spPr bwMode="auto">
          <a:xfrm>
            <a:off x="5781182" y="7944821"/>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t>
            </a:r>
            <a:endParaRPr lang="en-US" sz="700">
              <a:solidFill>
                <a:schemeClr val="bg1">
                  <a:lumMod val="50000"/>
                </a:schemeClr>
              </a:soli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608C8C3D-CBAF-4DA7-9E9B-CF693FE4D9AA}"/>
              </a:ext>
            </a:extLst>
          </p:cNvPr>
          <p:cNvSpPr/>
          <p:nvPr/>
        </p:nvSpPr>
        <p:spPr bwMode="auto">
          <a:xfrm>
            <a:off x="5781182" y="8286329"/>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t>
            </a:r>
            <a:endParaRPr lang="en-US" sz="700">
              <a:solidFill>
                <a:schemeClr val="bg1">
                  <a:lumMod val="50000"/>
                </a:schemeClr>
              </a:soli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53CE2FDD-59FF-45B6-8B08-99A683BDD342}"/>
              </a:ext>
            </a:extLst>
          </p:cNvPr>
          <p:cNvSpPr/>
          <p:nvPr/>
        </p:nvSpPr>
        <p:spPr bwMode="auto">
          <a:xfrm>
            <a:off x="327449" y="4797422"/>
            <a:ext cx="1511954" cy="22270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Corporate Security</a:t>
            </a:r>
            <a:endParaRPr lang="en-US" sz="700">
              <a:solidFill>
                <a:schemeClr val="bg1">
                  <a:lumMod val="50000"/>
                </a:schemeClr>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3C7A8B0E-7BCF-41B9-A110-7140DC42146E}"/>
              </a:ext>
            </a:extLst>
          </p:cNvPr>
          <p:cNvSpPr/>
          <p:nvPr/>
        </p:nvSpPr>
        <p:spPr bwMode="auto">
          <a:xfrm>
            <a:off x="7431671" y="5316729"/>
            <a:ext cx="2087435" cy="147629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ISV Developed </a:t>
            </a:r>
            <a:br>
              <a:rPr lang="en-US" sz="1100">
                <a:solidFill>
                  <a:schemeClr val="tx1"/>
                </a:solidFill>
                <a:ea typeface="Segoe UI" pitchFamily="34" charset="0"/>
                <a:cs typeface="Segoe UI" pitchFamily="34" charset="0"/>
              </a:rPr>
            </a:br>
            <a:r>
              <a:rPr lang="en-US" sz="1100">
                <a:solidFill>
                  <a:schemeClr val="tx1"/>
                </a:solidFill>
                <a:ea typeface="Segoe UI" pitchFamily="34" charset="0"/>
                <a:cs typeface="Segoe UI" pitchFamily="34" charset="0"/>
              </a:rPr>
              <a:t>Service Integrations</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t>
            </a:r>
            <a:endParaRPr lang="en-US" sz="110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A953D845-6138-4445-9632-7B2F888AC4FD}"/>
              </a:ext>
            </a:extLst>
          </p:cNvPr>
          <p:cNvSpPr/>
          <p:nvPr/>
        </p:nvSpPr>
        <p:spPr bwMode="auto">
          <a:xfrm>
            <a:off x="7576277" y="6252178"/>
            <a:ext cx="1802625" cy="179725"/>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err="1">
                <a:solidFill>
                  <a:schemeClr val="bg1"/>
                </a:solidFill>
                <a:ea typeface="Segoe UI" pitchFamily="34" charset="0"/>
                <a:cs typeface="Segoe UI" pitchFamily="34" charset="0"/>
              </a:rPr>
              <a:t>Anomali</a:t>
            </a:r>
            <a:r>
              <a:rPr lang="en-US" sz="900">
                <a:solidFill>
                  <a:schemeClr val="bg1"/>
                </a:solidFill>
                <a:ea typeface="Segoe UI" pitchFamily="34" charset="0"/>
                <a:cs typeface="Segoe UI" pitchFamily="34" charset="0"/>
              </a:rPr>
              <a:t> Detection</a:t>
            </a:r>
            <a:endParaRPr lang="en-US" sz="700">
              <a:solidFill>
                <a:schemeClr val="bg1">
                  <a:lumMod val="50000"/>
                </a:schemeClr>
              </a:soli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67207AC1-7BC1-413A-8AAB-66078582F178}"/>
              </a:ext>
            </a:extLst>
          </p:cNvPr>
          <p:cNvSpPr/>
          <p:nvPr/>
        </p:nvSpPr>
        <p:spPr bwMode="auto">
          <a:xfrm>
            <a:off x="7576278" y="6514978"/>
            <a:ext cx="480701" cy="19919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SDKs</a:t>
            </a:r>
            <a:endParaRPr lang="en-US" sz="700">
              <a:solidFill>
                <a:schemeClr val="bg1">
                  <a:lumMod val="50000"/>
                </a:schemeClr>
              </a:solidFill>
              <a:ea typeface="Segoe UI" pitchFamily="34" charset="0"/>
              <a:cs typeface="Segoe UI" pitchFamily="34" charset="0"/>
            </a:endParaRPr>
          </a:p>
        </p:txBody>
      </p:sp>
      <p:cxnSp>
        <p:nvCxnSpPr>
          <p:cNvPr id="70" name="Straight Arrow Connector 68">
            <a:extLst>
              <a:ext uri="{FF2B5EF4-FFF2-40B4-BE49-F238E27FC236}">
                <a16:creationId xmlns:a16="http://schemas.microsoft.com/office/drawing/2014/main" id="{37B79993-AD5E-4223-8C0A-5CFEA0B04D2F}"/>
              </a:ext>
            </a:extLst>
          </p:cNvPr>
          <p:cNvCxnSpPr>
            <a:cxnSpLocks/>
          </p:cNvCxnSpPr>
          <p:nvPr/>
        </p:nvCxnSpPr>
        <p:spPr>
          <a:xfrm flipV="1">
            <a:off x="7194842" y="1315444"/>
            <a:ext cx="38454" cy="5536670"/>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6137C6-F654-43EA-B433-DB21444848AF}"/>
              </a:ext>
            </a:extLst>
          </p:cNvPr>
          <p:cNvSpPr/>
          <p:nvPr/>
        </p:nvSpPr>
        <p:spPr>
          <a:xfrm>
            <a:off x="7564213" y="1278277"/>
            <a:ext cx="1815433" cy="523220"/>
          </a:xfrm>
          <a:prstGeom prst="rect">
            <a:avLst/>
          </a:prstGeom>
        </p:spPr>
        <p:txBody>
          <a:bodyPr wrap="none">
            <a:spAutoFit/>
          </a:bodyPr>
          <a:lstStyle/>
          <a:p>
            <a:pPr algn="ctr"/>
            <a:r>
              <a:rPr lang="en-US" sz="1600">
                <a:solidFill>
                  <a:srgbClr val="4078CC"/>
                </a:solidFill>
                <a:ea typeface="Segoe UI" pitchFamily="34" charset="0"/>
                <a:cs typeface="Segoe UI" pitchFamily="34" charset="0"/>
              </a:rPr>
              <a:t>Microsoft Security</a:t>
            </a:r>
          </a:p>
          <a:p>
            <a:pPr algn="ctr"/>
            <a:r>
              <a:rPr lang="en-US" sz="1200">
                <a:solidFill>
                  <a:srgbClr val="4078CC"/>
                </a:solidFill>
                <a:ea typeface="Segoe UI" pitchFamily="34" charset="0"/>
                <a:cs typeface="Segoe UI" pitchFamily="34" charset="0"/>
              </a:rPr>
              <a:t>(Azure)</a:t>
            </a:r>
            <a:endParaRPr lang="en-US" sz="1200">
              <a:solidFill>
                <a:srgbClr val="4078CC"/>
              </a:solidFill>
            </a:endParaRPr>
          </a:p>
        </p:txBody>
      </p:sp>
      <p:sp>
        <p:nvSpPr>
          <p:cNvPr id="75" name="Rectangle 74">
            <a:extLst>
              <a:ext uri="{FF2B5EF4-FFF2-40B4-BE49-F238E27FC236}">
                <a16:creationId xmlns:a16="http://schemas.microsoft.com/office/drawing/2014/main" id="{6F3CE8DA-CEF3-4875-9899-1703EBD2FBA3}"/>
              </a:ext>
            </a:extLst>
          </p:cNvPr>
          <p:cNvSpPr/>
          <p:nvPr/>
        </p:nvSpPr>
        <p:spPr bwMode="auto">
          <a:xfrm>
            <a:off x="7607213" y="4682126"/>
            <a:ext cx="1729432" cy="15107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Secure Access Networks</a:t>
            </a:r>
            <a:endParaRPr lang="en-US" sz="700">
              <a:solidFill>
                <a:schemeClr val="bg1">
                  <a:lumMod val="50000"/>
                </a:schemeClr>
              </a:soli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F417E6A1-6F94-4A66-980E-29E24B81B4EB}"/>
              </a:ext>
            </a:extLst>
          </p:cNvPr>
          <p:cNvSpPr/>
          <p:nvPr/>
        </p:nvSpPr>
        <p:spPr bwMode="auto">
          <a:xfrm>
            <a:off x="5022647" y="3171343"/>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Anomaly Detection</a:t>
            </a:r>
            <a:endParaRPr lang="en-US" sz="700">
              <a:solidFill>
                <a:schemeClr val="bg1">
                  <a:lumMod val="50000"/>
                </a:schemeClr>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6452B110-C326-4F27-ADAD-C5F76860C1A8}"/>
              </a:ext>
            </a:extLst>
          </p:cNvPr>
          <p:cNvSpPr/>
          <p:nvPr/>
        </p:nvSpPr>
        <p:spPr bwMode="auto">
          <a:xfrm>
            <a:off x="2605458" y="3797928"/>
            <a:ext cx="1511954" cy="356825"/>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Key Management (Azure </a:t>
            </a:r>
            <a:r>
              <a:rPr lang="en-US" sz="900" err="1">
                <a:solidFill>
                  <a:schemeClr val="bg1"/>
                </a:solidFill>
                <a:ea typeface="Segoe UI" pitchFamily="34" charset="0"/>
                <a:cs typeface="Segoe UI" pitchFamily="34" charset="0"/>
              </a:rPr>
              <a:t>KeyVault</a:t>
            </a:r>
            <a:r>
              <a:rPr lang="en-US" sz="900">
                <a:solidFill>
                  <a:schemeClr val="bg1"/>
                </a:solidFill>
                <a:ea typeface="Segoe UI" pitchFamily="34" charset="0"/>
                <a:cs typeface="Segoe UI" pitchFamily="34" charset="0"/>
              </a:rPr>
              <a:t>)</a:t>
            </a:r>
            <a:endParaRPr lang="en-US" sz="700">
              <a:solidFill>
                <a:schemeClr val="bg1">
                  <a:lumMod val="50000"/>
                </a:schemeClr>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BDDA2AAD-98DC-4EAF-897F-712962416F40}"/>
              </a:ext>
            </a:extLst>
          </p:cNvPr>
          <p:cNvSpPr/>
          <p:nvPr/>
        </p:nvSpPr>
        <p:spPr bwMode="auto">
          <a:xfrm>
            <a:off x="5013974" y="4663025"/>
            <a:ext cx="1729368"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Certificate Revocation</a:t>
            </a:r>
            <a:endParaRPr lang="en-US" sz="700">
              <a:solidFill>
                <a:schemeClr val="bg1">
                  <a:lumMod val="50000"/>
                </a:schemeClr>
              </a:solidFill>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B979FB04-6F65-4953-BD74-EE6E4700C211}"/>
              </a:ext>
            </a:extLst>
          </p:cNvPr>
          <p:cNvSpPr/>
          <p:nvPr/>
        </p:nvSpPr>
        <p:spPr bwMode="auto">
          <a:xfrm>
            <a:off x="5135750" y="125593"/>
            <a:ext cx="3570785" cy="868297"/>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90000"/>
                    <a:lumOff val="10000"/>
                  </a:schemeClr>
                </a:solidFill>
                <a:ea typeface="Segoe UI" pitchFamily="34" charset="0"/>
                <a:cs typeface="Segoe UI" pitchFamily="34" charset="0"/>
              </a:rPr>
              <a:t>Work in progress…</a:t>
            </a:r>
          </a:p>
        </p:txBody>
      </p:sp>
      <p:sp>
        <p:nvSpPr>
          <p:cNvPr id="40" name="Rectangle 39">
            <a:extLst>
              <a:ext uri="{FF2B5EF4-FFF2-40B4-BE49-F238E27FC236}">
                <a16:creationId xmlns:a16="http://schemas.microsoft.com/office/drawing/2014/main" id="{7B13CF8E-5AF4-48B6-8294-159E33CDE850}"/>
              </a:ext>
            </a:extLst>
          </p:cNvPr>
          <p:cNvSpPr/>
          <p:nvPr/>
        </p:nvSpPr>
        <p:spPr bwMode="auto">
          <a:xfrm>
            <a:off x="2605458" y="2851801"/>
            <a:ext cx="1518667" cy="356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Windows 10 PAW (Physical device)</a:t>
            </a:r>
            <a:endParaRPr lang="en-US" sz="700">
              <a:solidFill>
                <a:schemeClr val="bg1">
                  <a:lumMod val="50000"/>
                </a:schemeClr>
              </a:solidFill>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696219C0-6924-4A1B-AA59-B3D5A15ECA8B}"/>
              </a:ext>
            </a:extLst>
          </p:cNvPr>
          <p:cNvCxnSpPr>
            <a:cxnSpLocks/>
            <a:stCxn id="17" idx="3"/>
            <a:endCxn id="77" idx="1"/>
          </p:cNvCxnSpPr>
          <p:nvPr/>
        </p:nvCxnSpPr>
        <p:spPr>
          <a:xfrm>
            <a:off x="4274975" y="3295305"/>
            <a:ext cx="579255" cy="110271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A6F2A5E-4321-4E40-A169-7E59AE892F49}"/>
              </a:ext>
            </a:extLst>
          </p:cNvPr>
          <p:cNvSpPr/>
          <p:nvPr/>
        </p:nvSpPr>
        <p:spPr bwMode="auto">
          <a:xfrm>
            <a:off x="10130629" y="3435998"/>
            <a:ext cx="2030817" cy="2499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Access to ISV solution</a:t>
            </a:r>
            <a:endParaRPr lang="en-US" sz="700">
              <a:solidFill>
                <a:schemeClr val="bg1">
                  <a:lumMod val="50000"/>
                </a:schemeClr>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8CBF3A1-BCDA-4A0A-8596-8441B1041992}"/>
              </a:ext>
            </a:extLst>
          </p:cNvPr>
          <p:cNvSpPr/>
          <p:nvPr/>
        </p:nvSpPr>
        <p:spPr bwMode="auto">
          <a:xfrm>
            <a:off x="4854229" y="5224992"/>
            <a:ext cx="2066757" cy="140419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ISV Hosted Services</a:t>
            </a:r>
          </a:p>
          <a:p>
            <a:pPr algn="ctr" defTabSz="932472" fontAlgn="base">
              <a:lnSpc>
                <a:spcPct val="90000"/>
              </a:lnSpc>
              <a:spcBef>
                <a:spcPct val="0"/>
              </a:spcBef>
              <a:spcAft>
                <a:spcPct val="0"/>
              </a:spcAft>
            </a:pPr>
            <a:r>
              <a:rPr lang="en-US" sz="1100">
                <a:solidFill>
                  <a:schemeClr val="bg1">
                    <a:lumMod val="50000"/>
                  </a:schemeClr>
                </a:solidFill>
                <a:ea typeface="Segoe UI" pitchFamily="34" charset="0"/>
                <a:cs typeface="Segoe UI" pitchFamily="34" charset="0"/>
              </a:rPr>
              <a:t>…</a:t>
            </a:r>
            <a:endParaRPr lang="en-US" sz="1100">
              <a:solidFill>
                <a:schemeClr val="tx1"/>
              </a:solidFill>
              <a:ea typeface="Segoe UI" pitchFamily="34" charset="0"/>
              <a:cs typeface="Segoe UI" pitchFamily="34" charset="0"/>
            </a:endParaRPr>
          </a:p>
        </p:txBody>
      </p:sp>
      <p:cxnSp>
        <p:nvCxnSpPr>
          <p:cNvPr id="25" name="Straight Arrow Connector 3">
            <a:extLst>
              <a:ext uri="{FF2B5EF4-FFF2-40B4-BE49-F238E27FC236}">
                <a16:creationId xmlns:a16="http://schemas.microsoft.com/office/drawing/2014/main" id="{26117DF9-FE2C-4081-AD4E-B0EF9DDFCBB5}"/>
              </a:ext>
            </a:extLst>
          </p:cNvPr>
          <p:cNvCxnSpPr>
            <a:cxnSpLocks/>
            <a:stCxn id="17" idx="3"/>
            <a:endCxn id="19" idx="1"/>
          </p:cNvCxnSpPr>
          <p:nvPr/>
        </p:nvCxnSpPr>
        <p:spPr>
          <a:xfrm>
            <a:off x="4274975" y="3295305"/>
            <a:ext cx="579254" cy="263178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6ADCCBD7-497B-4A47-8E4E-DA9CE096073D}"/>
              </a:ext>
            </a:extLst>
          </p:cNvPr>
          <p:cNvSpPr txBox="1"/>
          <p:nvPr/>
        </p:nvSpPr>
        <p:spPr>
          <a:xfrm>
            <a:off x="5214510" y="542696"/>
            <a:ext cx="3492025" cy="374846"/>
          </a:xfrm>
          <a:prstGeom prst="rect">
            <a:avLst/>
          </a:prstGeom>
          <a:noFill/>
        </p:spPr>
        <p:txBody>
          <a:bodyPr wrap="square">
            <a:spAutoFit/>
          </a:bodyPr>
          <a:lstStyle/>
          <a:p>
            <a:r>
              <a:rPr lang="en-US">
                <a:hlinkClick r:id="rId4"/>
              </a:rPr>
              <a:t>Zero Trust Integration Overview</a:t>
            </a:r>
            <a:endParaRPr lang="en-US"/>
          </a:p>
        </p:txBody>
      </p:sp>
      <p:sp>
        <p:nvSpPr>
          <p:cNvPr id="32" name="Rectangle 31">
            <a:extLst>
              <a:ext uri="{FF2B5EF4-FFF2-40B4-BE49-F238E27FC236}">
                <a16:creationId xmlns:a16="http://schemas.microsoft.com/office/drawing/2014/main" id="{DEEB2A81-8FC1-4756-9786-69C027C4A17B}"/>
              </a:ext>
            </a:extLst>
          </p:cNvPr>
          <p:cNvSpPr/>
          <p:nvPr/>
        </p:nvSpPr>
        <p:spPr bwMode="auto">
          <a:xfrm>
            <a:off x="7607213" y="2945541"/>
            <a:ext cx="1729432" cy="15107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Customer Identities</a:t>
            </a:r>
            <a:endParaRPr lang="en-US" sz="700">
              <a:solidFill>
                <a:schemeClr val="bg1">
                  <a:lumMod val="50000"/>
                </a:schemeClr>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987EBE5D-CBF4-4D74-BB53-9EE2B9392646}"/>
              </a:ext>
            </a:extLst>
          </p:cNvPr>
          <p:cNvSpPr/>
          <p:nvPr/>
        </p:nvSpPr>
        <p:spPr bwMode="auto">
          <a:xfrm>
            <a:off x="7607213" y="3148530"/>
            <a:ext cx="1729432" cy="15107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Conditional Access Policies</a:t>
            </a:r>
            <a:endParaRPr lang="en-US" sz="700">
              <a:solidFill>
                <a:schemeClr val="bg1">
                  <a:lumMod val="50000"/>
                </a:schemeClr>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322F6689-1053-4AEB-8B33-D4406452180C}"/>
              </a:ext>
            </a:extLst>
          </p:cNvPr>
          <p:cNvSpPr/>
          <p:nvPr/>
        </p:nvSpPr>
        <p:spPr bwMode="auto">
          <a:xfrm>
            <a:off x="7607213" y="3352942"/>
            <a:ext cx="1729432" cy="15107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Continuous Access Monitoring</a:t>
            </a:r>
            <a:endParaRPr lang="en-US" sz="700">
              <a:solidFill>
                <a:schemeClr val="bg1">
                  <a:lumMod val="50000"/>
                </a:schemeClr>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1955FA6-333E-49A2-B32B-104C58E04EAB}"/>
              </a:ext>
            </a:extLst>
          </p:cNvPr>
          <p:cNvSpPr/>
          <p:nvPr/>
        </p:nvSpPr>
        <p:spPr bwMode="auto">
          <a:xfrm>
            <a:off x="7607281" y="4456377"/>
            <a:ext cx="1729432" cy="15107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Fraud Protection</a:t>
            </a:r>
            <a:endParaRPr lang="en-US" sz="700">
              <a:solidFill>
                <a:schemeClr val="bg1">
                  <a:lumMod val="50000"/>
                </a:schemeClr>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FAEE1BCF-BC32-40A6-B37F-B4631DE1D4E2}"/>
              </a:ext>
            </a:extLst>
          </p:cNvPr>
          <p:cNvSpPr/>
          <p:nvPr/>
        </p:nvSpPr>
        <p:spPr bwMode="auto">
          <a:xfrm>
            <a:off x="8237240" y="6514978"/>
            <a:ext cx="480701" cy="19919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RESTful</a:t>
            </a:r>
            <a:endParaRPr lang="en-US" sz="700">
              <a:solidFill>
                <a:schemeClr val="bg1">
                  <a:lumMod val="50000"/>
                </a:schemeClr>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A86D3078-5FED-4FBD-BC7F-9134816CD5A7}"/>
              </a:ext>
            </a:extLst>
          </p:cNvPr>
          <p:cNvSpPr/>
          <p:nvPr/>
        </p:nvSpPr>
        <p:spPr bwMode="auto">
          <a:xfrm>
            <a:off x="8898202" y="6514978"/>
            <a:ext cx="480701" cy="19919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t>
            </a:r>
            <a:endParaRPr lang="en-US" sz="700">
              <a:solidFill>
                <a:schemeClr val="bg1">
                  <a:lumMod val="50000"/>
                </a:schemeClr>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B940A2F9-1D5B-453A-A35C-D5DD9980CFFC}"/>
              </a:ext>
            </a:extLst>
          </p:cNvPr>
          <p:cNvSpPr/>
          <p:nvPr/>
        </p:nvSpPr>
        <p:spPr bwMode="auto">
          <a:xfrm>
            <a:off x="7576277" y="6017730"/>
            <a:ext cx="1802625" cy="179725"/>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Advanced Security APIs</a:t>
            </a:r>
            <a:endParaRPr lang="en-US" sz="700">
              <a:solidFill>
                <a:schemeClr val="bg1">
                  <a:lumMod val="50000"/>
                </a:schemeClr>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D20D5A16-81FB-43F9-92F2-41A2586E7325}"/>
              </a:ext>
            </a:extLst>
          </p:cNvPr>
          <p:cNvSpPr/>
          <p:nvPr/>
        </p:nvSpPr>
        <p:spPr bwMode="auto">
          <a:xfrm>
            <a:off x="7604584" y="3553673"/>
            <a:ext cx="1729432" cy="15107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Risky User/Session Detection</a:t>
            </a:r>
            <a:endParaRPr lang="en-US" sz="700">
              <a:solidFill>
                <a:schemeClr val="bg1">
                  <a:lumMod val="50000"/>
                </a:schemeClr>
              </a:soli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782CBFC2-CA7C-4D39-902D-0621B1741A5E}"/>
              </a:ext>
            </a:extLst>
          </p:cNvPr>
          <p:cNvSpPr/>
          <p:nvPr/>
        </p:nvSpPr>
        <p:spPr bwMode="auto">
          <a:xfrm>
            <a:off x="7607213" y="4895231"/>
            <a:ext cx="480701" cy="19919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FW</a:t>
            </a:r>
            <a:endParaRPr lang="en-US" sz="700">
              <a:solidFill>
                <a:schemeClr val="bg1">
                  <a:lumMod val="50000"/>
                </a:schemeClr>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0D5D9E16-13A7-4BCD-871C-ED0D2DD050A7}"/>
              </a:ext>
            </a:extLst>
          </p:cNvPr>
          <p:cNvSpPr/>
          <p:nvPr/>
        </p:nvSpPr>
        <p:spPr bwMode="auto">
          <a:xfrm>
            <a:off x="8238412" y="4895231"/>
            <a:ext cx="480701" cy="19919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WAF</a:t>
            </a:r>
            <a:endParaRPr lang="en-US" sz="700">
              <a:solidFill>
                <a:schemeClr val="bg1">
                  <a:lumMod val="50000"/>
                </a:schemeClr>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6F7030A0-13FA-4DA8-85C1-DCFF57C001CB}"/>
              </a:ext>
            </a:extLst>
          </p:cNvPr>
          <p:cNvSpPr/>
          <p:nvPr/>
        </p:nvSpPr>
        <p:spPr bwMode="auto">
          <a:xfrm>
            <a:off x="8853315" y="4895231"/>
            <a:ext cx="480701" cy="19919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DDoS</a:t>
            </a:r>
            <a:endParaRPr lang="en-US" sz="700">
              <a:solidFill>
                <a:schemeClr val="bg1">
                  <a:lumMod val="50000"/>
                </a:schemeClr>
              </a:soli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1F73CE02-D46B-47AB-94D7-931C835CF8E9}"/>
              </a:ext>
            </a:extLst>
          </p:cNvPr>
          <p:cNvSpPr/>
          <p:nvPr/>
        </p:nvSpPr>
        <p:spPr bwMode="auto">
          <a:xfrm>
            <a:off x="2593320" y="5784964"/>
            <a:ext cx="1511954" cy="22107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Defender for Cloud</a:t>
            </a:r>
            <a:endParaRPr lang="en-US" sz="700">
              <a:solidFill>
                <a:schemeClr val="bg1">
                  <a:lumMod val="50000"/>
                </a:schemeClr>
              </a:soli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CCA28506-DBE1-4D07-A567-51B68436685A}"/>
              </a:ext>
            </a:extLst>
          </p:cNvPr>
          <p:cNvSpPr/>
          <p:nvPr/>
        </p:nvSpPr>
        <p:spPr bwMode="auto">
          <a:xfrm>
            <a:off x="2595389" y="6032481"/>
            <a:ext cx="1511954" cy="22107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M365 Defender</a:t>
            </a:r>
            <a:endParaRPr lang="en-US" sz="700">
              <a:solidFill>
                <a:schemeClr val="bg1">
                  <a:lumMod val="50000"/>
                </a:schemeClr>
              </a:soli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9A3962C9-36E8-4846-8DB6-34803762493A}"/>
              </a:ext>
            </a:extLst>
          </p:cNvPr>
          <p:cNvSpPr/>
          <p:nvPr/>
        </p:nvSpPr>
        <p:spPr bwMode="auto">
          <a:xfrm>
            <a:off x="2593320" y="6284766"/>
            <a:ext cx="1511954" cy="22107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Microsoft Sentinel</a:t>
            </a:r>
            <a:endParaRPr lang="en-US" sz="700">
              <a:solidFill>
                <a:schemeClr val="bg1">
                  <a:lumMod val="50000"/>
                </a:schemeClr>
              </a:solidFill>
              <a:ea typeface="Segoe UI" pitchFamily="34" charset="0"/>
              <a:cs typeface="Segoe UI" pitchFamily="34" charset="0"/>
            </a:endParaRPr>
          </a:p>
        </p:txBody>
      </p:sp>
      <p:cxnSp>
        <p:nvCxnSpPr>
          <p:cNvPr id="128" name="Straight Arrow Connector 127">
            <a:extLst>
              <a:ext uri="{FF2B5EF4-FFF2-40B4-BE49-F238E27FC236}">
                <a16:creationId xmlns:a16="http://schemas.microsoft.com/office/drawing/2014/main" id="{BE759091-BAEC-4E39-9606-7B322DDBE89E}"/>
              </a:ext>
            </a:extLst>
          </p:cNvPr>
          <p:cNvCxnSpPr>
            <a:cxnSpLocks/>
            <a:stCxn id="17" idx="2"/>
            <a:endCxn id="119" idx="0"/>
          </p:cNvCxnSpPr>
          <p:nvPr/>
        </p:nvCxnSpPr>
        <p:spPr>
          <a:xfrm flipH="1">
            <a:off x="3368747" y="4295553"/>
            <a:ext cx="2765" cy="9302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3">
            <a:extLst>
              <a:ext uri="{FF2B5EF4-FFF2-40B4-BE49-F238E27FC236}">
                <a16:creationId xmlns:a16="http://schemas.microsoft.com/office/drawing/2014/main" id="{7F1C726A-961E-4874-A526-838C2E1AB9FF}"/>
              </a:ext>
            </a:extLst>
          </p:cNvPr>
          <p:cNvCxnSpPr>
            <a:cxnSpLocks/>
            <a:stCxn id="119" idx="3"/>
            <a:endCxn id="19" idx="1"/>
          </p:cNvCxnSpPr>
          <p:nvPr/>
        </p:nvCxnSpPr>
        <p:spPr>
          <a:xfrm flipV="1">
            <a:off x="4274974" y="5927087"/>
            <a:ext cx="579255" cy="8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3">
            <a:extLst>
              <a:ext uri="{FF2B5EF4-FFF2-40B4-BE49-F238E27FC236}">
                <a16:creationId xmlns:a16="http://schemas.microsoft.com/office/drawing/2014/main" id="{CF668042-3DDD-46D8-ABDB-4882964B4434}"/>
              </a:ext>
            </a:extLst>
          </p:cNvPr>
          <p:cNvCxnSpPr>
            <a:cxnSpLocks/>
            <a:stCxn id="119" idx="3"/>
            <a:endCxn id="77" idx="1"/>
          </p:cNvCxnSpPr>
          <p:nvPr/>
        </p:nvCxnSpPr>
        <p:spPr>
          <a:xfrm flipV="1">
            <a:off x="4274974" y="4398015"/>
            <a:ext cx="579256" cy="152990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3">
            <a:extLst>
              <a:ext uri="{FF2B5EF4-FFF2-40B4-BE49-F238E27FC236}">
                <a16:creationId xmlns:a16="http://schemas.microsoft.com/office/drawing/2014/main" id="{7DB9982B-8F62-4172-8600-03E8EF96061C}"/>
              </a:ext>
            </a:extLst>
          </p:cNvPr>
          <p:cNvCxnSpPr>
            <a:cxnSpLocks/>
            <a:stCxn id="119" idx="3"/>
            <a:endCxn id="18" idx="1"/>
          </p:cNvCxnSpPr>
          <p:nvPr/>
        </p:nvCxnSpPr>
        <p:spPr>
          <a:xfrm flipV="1">
            <a:off x="4274974" y="2761184"/>
            <a:ext cx="578979" cy="316673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773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nodeType="withEffect">
                                  <p:stCondLst>
                                    <p:cond delay="0"/>
                                  </p:stCondLst>
                                  <p:childTnLst>
                                    <p:animMotion origin="layout" path="M 2.10365E-6 4.63005E-6 L 2.10365E-6 0.11325 " pathEditMode="relative" rAng="0" ptsTypes="AA">
                                      <p:cBhvr>
                                        <p:cTn id="9" dur="750" spd="-100000" fill="hold"/>
                                        <p:tgtEl>
                                          <p:spTgt spid="79"/>
                                        </p:tgtEl>
                                        <p:attrNameLst>
                                          <p:attrName>ppt_x</p:attrName>
                                          <p:attrName>ppt_y</p:attrName>
                                        </p:attrNameLst>
                                      </p:cBhvr>
                                      <p:rCtr x="0" y="5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4823759" cy="710908"/>
          </a:xfrm>
        </p:spPr>
        <p:txBody>
          <a:bodyPr anchor="t"/>
          <a:lstStyle/>
          <a:p>
            <a:r>
              <a:rPr lang="en-US" sz="3264"/>
              <a:t>SOC Architecture for MSSP</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388884"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MSSP People &amp; Process</a:t>
            </a:r>
          </a:p>
        </p:txBody>
      </p:sp>
      <p:cxnSp>
        <p:nvCxnSpPr>
          <p:cNvPr id="51" name="Straight Arrow Connector 68">
            <a:extLst>
              <a:ext uri="{FF2B5EF4-FFF2-40B4-BE49-F238E27FC236}">
                <a16:creationId xmlns:a16="http://schemas.microsoft.com/office/drawing/2014/main" id="{01642EE3-0BB9-458C-ADBD-16A082802109}"/>
              </a:ext>
            </a:extLst>
          </p:cNvPr>
          <p:cNvCxnSpPr>
            <a:cxnSpLocks/>
          </p:cNvCxnSpPr>
          <p:nvPr/>
        </p:nvCxnSpPr>
        <p:spPr>
          <a:xfrm flipV="1">
            <a:off x="8924235" y="1156127"/>
            <a:ext cx="12700" cy="6111517"/>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C6644C0E-EBAC-4507-91CC-2D84D86DA691}"/>
              </a:ext>
            </a:extLst>
          </p:cNvPr>
          <p:cNvSpPr/>
          <p:nvPr/>
        </p:nvSpPr>
        <p:spPr>
          <a:xfrm>
            <a:off x="6290073" y="1146167"/>
            <a:ext cx="2435603" cy="338554"/>
          </a:xfrm>
          <a:prstGeom prst="rect">
            <a:avLst/>
          </a:prstGeom>
        </p:spPr>
        <p:txBody>
          <a:bodyPr wrap="none">
            <a:spAutoFit/>
          </a:bodyPr>
          <a:lstStyle/>
          <a:p>
            <a:r>
              <a:rPr lang="en-US" sz="1600">
                <a:solidFill>
                  <a:srgbClr val="4078CC"/>
                </a:solidFill>
                <a:ea typeface="Segoe UI" pitchFamily="34" charset="0"/>
                <a:cs typeface="Segoe UI" pitchFamily="34" charset="0"/>
              </a:rPr>
              <a:t>Partner SOC Architecture</a:t>
            </a:r>
            <a:endParaRPr lang="en-US" sz="1600">
              <a:solidFill>
                <a:srgbClr val="4078CC"/>
              </a:solidFill>
            </a:endParaRPr>
          </a:p>
        </p:txBody>
      </p:sp>
      <p:sp>
        <p:nvSpPr>
          <p:cNvPr id="53" name="Rectangle 52">
            <a:extLst>
              <a:ext uri="{FF2B5EF4-FFF2-40B4-BE49-F238E27FC236}">
                <a16:creationId xmlns:a16="http://schemas.microsoft.com/office/drawing/2014/main" id="{87B9FB73-85EE-4CDC-B245-A57E88C259AE}"/>
              </a:ext>
            </a:extLst>
          </p:cNvPr>
          <p:cNvSpPr/>
          <p:nvPr/>
        </p:nvSpPr>
        <p:spPr>
          <a:xfrm>
            <a:off x="9139320" y="1146167"/>
            <a:ext cx="1796967" cy="338554"/>
          </a:xfrm>
          <a:prstGeom prst="rect">
            <a:avLst/>
          </a:prstGeom>
        </p:spPr>
        <p:txBody>
          <a:bodyPr wrap="none">
            <a:spAutoFit/>
          </a:bodyPr>
          <a:lstStyle/>
          <a:p>
            <a:r>
              <a:rPr lang="en-US" sz="1600">
                <a:solidFill>
                  <a:srgbClr val="4078CC"/>
                </a:solidFill>
                <a:ea typeface="Segoe UI" pitchFamily="34" charset="0"/>
                <a:cs typeface="Segoe UI" pitchFamily="34" charset="0"/>
              </a:rPr>
              <a:t>Customer Tenants</a:t>
            </a:r>
            <a:endParaRPr lang="en-US" sz="1600">
              <a:solidFill>
                <a:srgbClr val="4078CC"/>
              </a:solidFill>
            </a:endParaRPr>
          </a:p>
        </p:txBody>
      </p:sp>
      <p:sp>
        <p:nvSpPr>
          <p:cNvPr id="13" name="Rectangle 12">
            <a:extLst>
              <a:ext uri="{FF2B5EF4-FFF2-40B4-BE49-F238E27FC236}">
                <a16:creationId xmlns:a16="http://schemas.microsoft.com/office/drawing/2014/main" id="{C95F8090-FD0D-4481-A3DD-BD71AEDE6EAE}"/>
              </a:ext>
            </a:extLst>
          </p:cNvPr>
          <p:cNvSpPr/>
          <p:nvPr/>
        </p:nvSpPr>
        <p:spPr bwMode="auto">
          <a:xfrm>
            <a:off x="322747" y="1674757"/>
            <a:ext cx="2200446" cy="1822506"/>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tx1"/>
                </a:solidFill>
                <a:ea typeface="Segoe UI" pitchFamily="34" charset="0"/>
                <a:cs typeface="Segoe UI" pitchFamily="34" charset="0"/>
              </a:rPr>
              <a:t>SOC Team Members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Compliance (oversight)</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SOC Designers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SOC Admins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Team Managers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Security Operators (L1/L2)</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Threat Hunters (L3)</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Incident managers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Incident responders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Incident recovery teams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Partners (B2B)</a:t>
            </a:r>
          </a:p>
        </p:txBody>
      </p:sp>
      <p:sp>
        <p:nvSpPr>
          <p:cNvPr id="16" name="Rectangle 15">
            <a:extLst>
              <a:ext uri="{FF2B5EF4-FFF2-40B4-BE49-F238E27FC236}">
                <a16:creationId xmlns:a16="http://schemas.microsoft.com/office/drawing/2014/main" id="{C346CF36-B3F9-4B6C-A300-E9F6ACA081F3}"/>
              </a:ext>
            </a:extLst>
          </p:cNvPr>
          <p:cNvSpPr/>
          <p:nvPr/>
        </p:nvSpPr>
        <p:spPr bwMode="auto">
          <a:xfrm>
            <a:off x="3082248" y="2010062"/>
            <a:ext cx="2418672" cy="1822505"/>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SOC Internal Management Tasks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Access management (RBAC)</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M365 administration tasks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Customer tenant health checks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Customer reporting (threats, SLAs)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Training and development</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Insider Risk Management</a:t>
            </a:r>
            <a:br>
              <a:rPr lang="en-US" sz="1100">
                <a:solidFill>
                  <a:schemeClr val="accent6"/>
                </a:solidFill>
                <a:cs typeface="Segoe UI" pitchFamily="34" charset="0"/>
              </a:rPr>
            </a:br>
            <a:r>
              <a:rPr lang="en-US" sz="1100">
                <a:solidFill>
                  <a:schemeClr val="accent6"/>
                </a:solidFill>
                <a:cs typeface="Segoe UI" pitchFamily="34" charset="0"/>
              </a:rPr>
              <a:t> (watching the watchers)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Manage DevOps pipelines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a:t>
            </a:r>
          </a:p>
          <a:p>
            <a:pPr marL="171450" indent="-171450" defTabSz="932472" fontAlgn="base">
              <a:lnSpc>
                <a:spcPct val="90000"/>
              </a:lnSpc>
              <a:spcBef>
                <a:spcPct val="0"/>
              </a:spcBef>
              <a:spcAft>
                <a:spcPct val="0"/>
              </a:spcAft>
              <a:buFont typeface="Arial" panose="020B0604020202020204" pitchFamily="34" charset="0"/>
              <a:buChar char="•"/>
            </a:pPr>
            <a:endParaRPr lang="en-US" sz="1100">
              <a:solidFill>
                <a:schemeClr val="bg1">
                  <a:lumMod val="50000"/>
                </a:schemeClr>
              </a:solidFill>
              <a:cs typeface="Segoe UI" pitchFamily="34" charset="0"/>
            </a:endParaRPr>
          </a:p>
        </p:txBody>
      </p:sp>
      <p:sp>
        <p:nvSpPr>
          <p:cNvPr id="21" name="Rectangle 20">
            <a:extLst>
              <a:ext uri="{FF2B5EF4-FFF2-40B4-BE49-F238E27FC236}">
                <a16:creationId xmlns:a16="http://schemas.microsoft.com/office/drawing/2014/main" id="{6FF39967-BBDB-4CE2-9696-FB326254D984}"/>
              </a:ext>
            </a:extLst>
          </p:cNvPr>
          <p:cNvSpPr/>
          <p:nvPr/>
        </p:nvSpPr>
        <p:spPr bwMode="auto">
          <a:xfrm>
            <a:off x="9216872" y="1674758"/>
            <a:ext cx="2200453" cy="2137556"/>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tx1"/>
                </a:solidFill>
                <a:ea typeface="Segoe UI" pitchFamily="34" charset="0"/>
                <a:cs typeface="Segoe UI" pitchFamily="34" charset="0"/>
              </a:rPr>
              <a:t>Implementation Tasks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Subscription / resources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RBAC + IAM</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Data connectors</a:t>
            </a:r>
          </a:p>
          <a:p>
            <a:pPr marL="637794"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Built-in</a:t>
            </a:r>
          </a:p>
          <a:p>
            <a:pPr marL="637794"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Custom</a:t>
            </a:r>
          </a:p>
          <a:p>
            <a:pPr marL="637794"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Syslog collector</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Data enrichment</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Threat Intel feeds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Analytics and ML</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Playbooks (automation)</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Product integration (2-way)</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Security data warehouse</a:t>
            </a:r>
          </a:p>
          <a:p>
            <a:pPr marL="171450" indent="-171450" defTabSz="932472" fontAlgn="base">
              <a:lnSpc>
                <a:spcPct val="90000"/>
              </a:lnSpc>
              <a:spcBef>
                <a:spcPct val="0"/>
              </a:spcBef>
              <a:spcAft>
                <a:spcPct val="0"/>
              </a:spcAft>
              <a:buFont typeface="Arial" panose="020B0604020202020204" pitchFamily="34" charset="0"/>
              <a:buChar char="•"/>
            </a:pPr>
            <a:endParaRPr lang="en-US" sz="1100">
              <a:solidFill>
                <a:schemeClr val="bg1">
                  <a:lumMod val="50000"/>
                </a:schemeClr>
              </a:solidFill>
              <a:cs typeface="Segoe UI" pitchFamily="34" charset="0"/>
            </a:endParaRPr>
          </a:p>
        </p:txBody>
      </p:sp>
      <p:sp>
        <p:nvSpPr>
          <p:cNvPr id="22" name="Rectangle 21">
            <a:extLst>
              <a:ext uri="{FF2B5EF4-FFF2-40B4-BE49-F238E27FC236}">
                <a16:creationId xmlns:a16="http://schemas.microsoft.com/office/drawing/2014/main" id="{9C3690D0-EF18-4F4A-AB44-45B94E0A16C5}"/>
              </a:ext>
            </a:extLst>
          </p:cNvPr>
          <p:cNvSpPr/>
          <p:nvPr/>
        </p:nvSpPr>
        <p:spPr bwMode="auto">
          <a:xfrm>
            <a:off x="9216872" y="3924247"/>
            <a:ext cx="2200453" cy="1003763"/>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tx1"/>
                </a:solidFill>
                <a:ea typeface="Segoe UI" pitchFamily="34" charset="0"/>
                <a:cs typeface="Segoe UI" pitchFamily="34" charset="0"/>
              </a:rPr>
              <a:t>Maintenance Tasks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Data retention</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Connector health</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Cost management</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Access management</a:t>
            </a:r>
          </a:p>
          <a:p>
            <a:pPr marL="171450" indent="-171450" defTabSz="932472" fontAlgn="base">
              <a:lnSpc>
                <a:spcPct val="90000"/>
              </a:lnSpc>
              <a:spcBef>
                <a:spcPct val="0"/>
              </a:spcBef>
              <a:spcAft>
                <a:spcPct val="0"/>
              </a:spcAft>
              <a:buFont typeface="Arial" panose="020B0604020202020204" pitchFamily="34" charset="0"/>
              <a:buChar char="•"/>
            </a:pPr>
            <a:endParaRPr lang="en-US" sz="1100">
              <a:solidFill>
                <a:schemeClr val="bg1">
                  <a:lumMod val="50000"/>
                </a:schemeClr>
              </a:solidFill>
              <a:cs typeface="Segoe UI" pitchFamily="34" charset="0"/>
            </a:endParaRPr>
          </a:p>
        </p:txBody>
      </p:sp>
      <p:sp>
        <p:nvSpPr>
          <p:cNvPr id="48" name="Rectangle 47">
            <a:extLst>
              <a:ext uri="{FF2B5EF4-FFF2-40B4-BE49-F238E27FC236}">
                <a16:creationId xmlns:a16="http://schemas.microsoft.com/office/drawing/2014/main" id="{FC61957A-47CB-43B7-ABBC-64C49C60420B}"/>
              </a:ext>
            </a:extLst>
          </p:cNvPr>
          <p:cNvSpPr/>
          <p:nvPr/>
        </p:nvSpPr>
        <p:spPr bwMode="auto">
          <a:xfrm>
            <a:off x="6003241" y="2011938"/>
            <a:ext cx="2418672" cy="1820629"/>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SOC Custom Focused Tasks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Alert monitoring and tuning</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Proactive threat hunting</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Red/Blue Team Exercises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Continuous pen-testing</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Risk analysis (strategic/tactical)</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Implement/improve protections (consulting)</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Incident response &amp; recovery</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Customer training</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a:t>
            </a:r>
          </a:p>
        </p:txBody>
      </p:sp>
      <p:sp>
        <p:nvSpPr>
          <p:cNvPr id="66" name="Rectangle 65">
            <a:extLst>
              <a:ext uri="{FF2B5EF4-FFF2-40B4-BE49-F238E27FC236}">
                <a16:creationId xmlns:a16="http://schemas.microsoft.com/office/drawing/2014/main" id="{13687939-98A7-4955-BDDA-E1EEF2EBC6F5}"/>
              </a:ext>
            </a:extLst>
          </p:cNvPr>
          <p:cNvSpPr/>
          <p:nvPr/>
        </p:nvSpPr>
        <p:spPr bwMode="auto">
          <a:xfrm>
            <a:off x="3082248" y="4381125"/>
            <a:ext cx="2418672" cy="2418436"/>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SOC Platform Development Tasks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Efficient customer onboarding</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Use case development</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Workbook development</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Tune signal to noise ratio</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Integrations and automation</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Analytics and ML</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Enhanced Threat Intelligence</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Vulnerability, risk, threat reporting</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Secure customer communications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Secure access to all tenants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Evidence retention for forensic analysis and chain of custody</a:t>
            </a:r>
          </a:p>
        </p:txBody>
      </p:sp>
      <p:sp>
        <p:nvSpPr>
          <p:cNvPr id="70" name="Rectangle 69">
            <a:extLst>
              <a:ext uri="{FF2B5EF4-FFF2-40B4-BE49-F238E27FC236}">
                <a16:creationId xmlns:a16="http://schemas.microsoft.com/office/drawing/2014/main" id="{AF2923F5-F87A-4423-96D3-810D8BC4484F}"/>
              </a:ext>
            </a:extLst>
          </p:cNvPr>
          <p:cNvSpPr/>
          <p:nvPr/>
        </p:nvSpPr>
        <p:spPr bwMode="auto">
          <a:xfrm>
            <a:off x="9216872" y="5039943"/>
            <a:ext cx="2200453" cy="1759618"/>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tx1"/>
                </a:solidFill>
                <a:ea typeface="Segoe UI" pitchFamily="34" charset="0"/>
                <a:cs typeface="Segoe UI" pitchFamily="34" charset="0"/>
              </a:rPr>
              <a:t>Customer Contacts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Executive sponsor</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Risk &amp; Compliance</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Security personnel</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Dev/IT Teams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Operational Technology</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Helpdesk (escalation)</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Employees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IT Service Partners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Business Partners</a:t>
            </a:r>
          </a:p>
        </p:txBody>
      </p:sp>
      <p:sp>
        <p:nvSpPr>
          <p:cNvPr id="72" name="Rectangle 71">
            <a:extLst>
              <a:ext uri="{FF2B5EF4-FFF2-40B4-BE49-F238E27FC236}">
                <a16:creationId xmlns:a16="http://schemas.microsoft.com/office/drawing/2014/main" id="{4801AA6B-7E04-42E2-81A0-BE1BE5FA5B60}"/>
              </a:ext>
            </a:extLst>
          </p:cNvPr>
          <p:cNvSpPr/>
          <p:nvPr/>
        </p:nvSpPr>
        <p:spPr bwMode="auto">
          <a:xfrm>
            <a:off x="6005802" y="4384583"/>
            <a:ext cx="2418672" cy="2215171"/>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Product Management</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Microsoft partnership</a:t>
            </a:r>
          </a:p>
          <a:p>
            <a:pPr marL="398463"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Billing and revenue</a:t>
            </a:r>
          </a:p>
          <a:p>
            <a:pPr marL="398463"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Training</a:t>
            </a:r>
          </a:p>
          <a:p>
            <a:pPr marL="398463"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Impact analysis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Solution partners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Marketing &amp; sales enablement</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Market / compete analysis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Service review / improvement</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Recruit and retain</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Career development</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Budget management (ROI)</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a:t>
            </a:r>
          </a:p>
          <a:p>
            <a:pPr marL="171450" indent="-171450" defTabSz="932472" fontAlgn="base">
              <a:lnSpc>
                <a:spcPct val="90000"/>
              </a:lnSpc>
              <a:spcBef>
                <a:spcPct val="0"/>
              </a:spcBef>
              <a:spcAft>
                <a:spcPct val="0"/>
              </a:spcAft>
              <a:buFont typeface="Arial" panose="020B0604020202020204" pitchFamily="34" charset="0"/>
              <a:buChar char="•"/>
            </a:pPr>
            <a:endParaRPr lang="en-US" sz="1100">
              <a:solidFill>
                <a:schemeClr val="bg1">
                  <a:lumMod val="50000"/>
                </a:schemeClr>
              </a:solidFill>
              <a:cs typeface="Segoe UI" pitchFamily="34" charset="0"/>
            </a:endParaRPr>
          </a:p>
        </p:txBody>
      </p:sp>
      <p:sp>
        <p:nvSpPr>
          <p:cNvPr id="3" name="Rectangle 2">
            <a:extLst>
              <a:ext uri="{FF2B5EF4-FFF2-40B4-BE49-F238E27FC236}">
                <a16:creationId xmlns:a16="http://schemas.microsoft.com/office/drawing/2014/main" id="{A63C3E3F-AEC7-41D8-9995-E4178410FDC4}"/>
              </a:ext>
            </a:extLst>
          </p:cNvPr>
          <p:cNvSpPr/>
          <p:nvPr/>
        </p:nvSpPr>
        <p:spPr bwMode="auto">
          <a:xfrm>
            <a:off x="322747" y="3587018"/>
            <a:ext cx="2200446" cy="1652640"/>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tx1"/>
                </a:solidFill>
                <a:ea typeface="Segoe UI" pitchFamily="34" charset="0"/>
                <a:cs typeface="Segoe UI" pitchFamily="34" charset="0"/>
              </a:rPr>
              <a:t>Operating Costs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Salary and compensation</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Facilities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Equipment</a:t>
            </a:r>
          </a:p>
          <a:p>
            <a:pPr marL="344488"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Secure Access Workstation</a:t>
            </a:r>
          </a:p>
          <a:p>
            <a:pPr marL="344488" lvl="1" indent="-171450" defTabSz="932472" fontAlgn="base">
              <a:lnSpc>
                <a:spcPct val="90000"/>
              </a:lnSpc>
              <a:spcBef>
                <a:spcPct val="0"/>
              </a:spcBef>
              <a:spcAft>
                <a:spcPct val="0"/>
              </a:spcAft>
              <a:buFont typeface="Arial" panose="020B0604020202020204" pitchFamily="34" charset="0"/>
              <a:buChar char="•"/>
            </a:pPr>
            <a:r>
              <a:rPr lang="en-US" sz="1100" err="1">
                <a:solidFill>
                  <a:schemeClr val="accent6"/>
                </a:solidFill>
                <a:cs typeface="Segoe UI" pitchFamily="34" charset="0"/>
              </a:rPr>
              <a:t>Authn</a:t>
            </a:r>
            <a:r>
              <a:rPr lang="en-US" sz="1100">
                <a:solidFill>
                  <a:schemeClr val="accent6"/>
                </a:solidFill>
                <a:cs typeface="Segoe UI" pitchFamily="34" charset="0"/>
              </a:rPr>
              <a:t> Tokens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Service subscriptions:</a:t>
            </a:r>
          </a:p>
          <a:p>
            <a:pPr marL="344488"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M365 E5</a:t>
            </a:r>
          </a:p>
          <a:p>
            <a:pPr marL="344488"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Azure Subscriptions</a:t>
            </a:r>
          </a:p>
          <a:p>
            <a:pPr marL="344488" lvl="1" indent="-171450" defTabSz="932472" fontAlgn="base">
              <a:lnSpc>
                <a:spcPct val="90000"/>
              </a:lnSpc>
              <a:spcBef>
                <a:spcPct val="0"/>
              </a:spcBef>
              <a:spcAft>
                <a:spcPct val="0"/>
              </a:spcAft>
              <a:buFont typeface="Arial" panose="020B0604020202020204" pitchFamily="34" charset="0"/>
              <a:buChar char="•"/>
            </a:pPr>
            <a:r>
              <a:rPr lang="en-US" sz="1100" err="1">
                <a:solidFill>
                  <a:schemeClr val="accent6"/>
                </a:solidFill>
                <a:cs typeface="Segoe UI" pitchFamily="34" charset="0"/>
              </a:rPr>
              <a:t>ServiceNOW</a:t>
            </a:r>
            <a:endParaRPr lang="en-US" sz="1100">
              <a:solidFill>
                <a:schemeClr val="accent6"/>
              </a:solidFill>
              <a:cs typeface="Segoe UI" pitchFamily="34" charset="0"/>
            </a:endParaRPr>
          </a:p>
        </p:txBody>
      </p:sp>
      <p:sp>
        <p:nvSpPr>
          <p:cNvPr id="4" name="Rectangle 3">
            <a:extLst>
              <a:ext uri="{FF2B5EF4-FFF2-40B4-BE49-F238E27FC236}">
                <a16:creationId xmlns:a16="http://schemas.microsoft.com/office/drawing/2014/main" id="{A8A2C34C-EFFD-4B56-8075-48A3BCD61DDE}"/>
              </a:ext>
            </a:extLst>
          </p:cNvPr>
          <p:cNvSpPr/>
          <p:nvPr/>
        </p:nvSpPr>
        <p:spPr bwMode="auto">
          <a:xfrm>
            <a:off x="322747" y="5329413"/>
            <a:ext cx="2200446" cy="1356595"/>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b="1">
                <a:solidFill>
                  <a:schemeClr val="tx1"/>
                </a:solidFill>
                <a:ea typeface="Segoe UI" pitchFamily="34" charset="0"/>
                <a:cs typeface="Segoe UI" pitchFamily="34" charset="0"/>
              </a:rPr>
              <a:t>Revenue Generation</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Microsoft partner credits</a:t>
            </a:r>
          </a:p>
          <a:p>
            <a:pPr marL="171450"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Customer billable services</a:t>
            </a:r>
          </a:p>
          <a:p>
            <a:pPr marL="344488"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Consulting</a:t>
            </a:r>
          </a:p>
          <a:p>
            <a:pPr marL="344488"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Management</a:t>
            </a:r>
          </a:p>
          <a:p>
            <a:pPr marL="344488"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Monitoring &amp; Alerting</a:t>
            </a:r>
          </a:p>
          <a:p>
            <a:pPr marL="344488"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Incident response</a:t>
            </a:r>
          </a:p>
          <a:p>
            <a:pPr marL="344488" lvl="1" indent="-171450" defTabSz="932472" fontAlgn="base">
              <a:lnSpc>
                <a:spcPct val="90000"/>
              </a:lnSpc>
              <a:spcBef>
                <a:spcPct val="0"/>
              </a:spcBef>
              <a:spcAft>
                <a:spcPct val="0"/>
              </a:spcAft>
              <a:buFont typeface="Arial" panose="020B0604020202020204" pitchFamily="34" charset="0"/>
              <a:buChar char="•"/>
            </a:pPr>
            <a:r>
              <a:rPr lang="en-US" sz="1100">
                <a:solidFill>
                  <a:schemeClr val="accent6"/>
                </a:solidFill>
                <a:cs typeface="Segoe UI" pitchFamily="34" charset="0"/>
              </a:rPr>
              <a:t>Intellectual property</a:t>
            </a:r>
          </a:p>
        </p:txBody>
      </p:sp>
      <p:sp>
        <p:nvSpPr>
          <p:cNvPr id="6" name="Rectangle 5">
            <a:extLst>
              <a:ext uri="{FF2B5EF4-FFF2-40B4-BE49-F238E27FC236}">
                <a16:creationId xmlns:a16="http://schemas.microsoft.com/office/drawing/2014/main" id="{A90A4CDC-2E0B-4ED3-A20C-B6E3380EC320}"/>
              </a:ext>
            </a:extLst>
          </p:cNvPr>
          <p:cNvSpPr/>
          <p:nvPr/>
        </p:nvSpPr>
        <p:spPr bwMode="auto">
          <a:xfrm>
            <a:off x="3082248" y="1674757"/>
            <a:ext cx="2418672" cy="3385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Service Management</a:t>
            </a:r>
          </a:p>
        </p:txBody>
      </p:sp>
      <p:sp>
        <p:nvSpPr>
          <p:cNvPr id="7" name="Rectangle 6">
            <a:extLst>
              <a:ext uri="{FF2B5EF4-FFF2-40B4-BE49-F238E27FC236}">
                <a16:creationId xmlns:a16="http://schemas.microsoft.com/office/drawing/2014/main" id="{240968AE-5475-4ABB-996A-894EDFE5A8B1}"/>
              </a:ext>
            </a:extLst>
          </p:cNvPr>
          <p:cNvSpPr/>
          <p:nvPr/>
        </p:nvSpPr>
        <p:spPr bwMode="auto">
          <a:xfrm>
            <a:off x="6003241" y="1671509"/>
            <a:ext cx="2418672" cy="3385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SOC Analysts / Hunters</a:t>
            </a:r>
          </a:p>
        </p:txBody>
      </p:sp>
      <p:sp>
        <p:nvSpPr>
          <p:cNvPr id="8" name="Rectangle 7">
            <a:extLst>
              <a:ext uri="{FF2B5EF4-FFF2-40B4-BE49-F238E27FC236}">
                <a16:creationId xmlns:a16="http://schemas.microsoft.com/office/drawing/2014/main" id="{9707970E-9FE0-415B-8F74-C26304FB9700}"/>
              </a:ext>
            </a:extLst>
          </p:cNvPr>
          <p:cNvSpPr/>
          <p:nvPr/>
        </p:nvSpPr>
        <p:spPr bwMode="auto">
          <a:xfrm>
            <a:off x="6005802" y="4046030"/>
            <a:ext cx="2418672" cy="3385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Product Owner</a:t>
            </a:r>
          </a:p>
        </p:txBody>
      </p:sp>
      <p:sp>
        <p:nvSpPr>
          <p:cNvPr id="9" name="Rectangle 8">
            <a:extLst>
              <a:ext uri="{FF2B5EF4-FFF2-40B4-BE49-F238E27FC236}">
                <a16:creationId xmlns:a16="http://schemas.microsoft.com/office/drawing/2014/main" id="{74BC7CEF-A5A8-48D0-8A13-9C6B956FFB87}"/>
              </a:ext>
            </a:extLst>
          </p:cNvPr>
          <p:cNvSpPr/>
          <p:nvPr/>
        </p:nvSpPr>
        <p:spPr bwMode="auto">
          <a:xfrm>
            <a:off x="3082248" y="4046030"/>
            <a:ext cx="2418672" cy="3385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SOC Architecture</a:t>
            </a:r>
          </a:p>
        </p:txBody>
      </p:sp>
    </p:spTree>
    <p:extLst>
      <p:ext uri="{BB962C8B-B14F-4D97-AF65-F5344CB8AC3E}">
        <p14:creationId xmlns:p14="http://schemas.microsoft.com/office/powerpoint/2010/main" val="4838099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7" y="269210"/>
            <a:ext cx="3588620" cy="710908"/>
          </a:xfrm>
        </p:spPr>
        <p:txBody>
          <a:bodyPr anchor="t"/>
          <a:lstStyle/>
          <a:p>
            <a:r>
              <a:rPr lang="en-US" sz="3264"/>
              <a:t>MSSP Profitability</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69" y="851476"/>
            <a:ext cx="3588619"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Azure Reference Architecture</a:t>
            </a:r>
          </a:p>
        </p:txBody>
      </p:sp>
      <p:sp>
        <p:nvSpPr>
          <p:cNvPr id="7" name="Rectangle 6">
            <a:extLst>
              <a:ext uri="{FF2B5EF4-FFF2-40B4-BE49-F238E27FC236}">
                <a16:creationId xmlns:a16="http://schemas.microsoft.com/office/drawing/2014/main" id="{3A8AE2FE-D3FF-46D9-9808-394B4666F17C}"/>
              </a:ext>
            </a:extLst>
          </p:cNvPr>
          <p:cNvSpPr/>
          <p:nvPr/>
        </p:nvSpPr>
        <p:spPr bwMode="auto">
          <a:xfrm>
            <a:off x="432273" y="1471007"/>
            <a:ext cx="6175720" cy="525430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Operations</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0</a:t>
            </a:r>
            <a:endParaRPr lang="en-US" sz="1600">
              <a:solidFill>
                <a:schemeClr val="tx1"/>
              </a:soli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6DA89C9D-1180-4500-AFEF-3C844F0A5E00}"/>
              </a:ext>
            </a:extLst>
          </p:cNvPr>
          <p:cNvSpPr/>
          <p:nvPr/>
        </p:nvSpPr>
        <p:spPr bwMode="auto">
          <a:xfrm>
            <a:off x="5013242" y="2572032"/>
            <a:ext cx="1449903" cy="61559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EA: Partner Admin Center</a:t>
            </a:r>
            <a:endParaRPr lang="en-US" sz="1100">
              <a:solidFill>
                <a:schemeClr val="bg1">
                  <a:lumMod val="50000"/>
                </a:schemeClr>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AC8172D-4134-47E8-8BF9-A19682DCB9D1}"/>
              </a:ext>
            </a:extLst>
          </p:cNvPr>
          <p:cNvSpPr/>
          <p:nvPr/>
        </p:nvSpPr>
        <p:spPr bwMode="auto">
          <a:xfrm>
            <a:off x="7614700" y="1453536"/>
            <a:ext cx="4034863" cy="159201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1</a:t>
            </a:r>
            <a:endParaRPr lang="en-US" sz="160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BD14618F-D29C-44A6-A79D-B3850BE20797}"/>
              </a:ext>
            </a:extLst>
          </p:cNvPr>
          <p:cNvSpPr/>
          <p:nvPr/>
        </p:nvSpPr>
        <p:spPr bwMode="auto">
          <a:xfrm>
            <a:off x="7797184" y="2158142"/>
            <a:ext cx="1493255" cy="6666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PAL / CSP Registration</a:t>
            </a:r>
            <a:endParaRPr lang="en-US" sz="1100">
              <a:solidFill>
                <a:schemeClr val="bg1">
                  <a:lumMod val="50000"/>
                </a:schemeClr>
              </a:solidFill>
              <a:ea typeface="Segoe UI" pitchFamily="34" charset="0"/>
              <a:cs typeface="Segoe UI" pitchFamily="34" charset="0"/>
            </a:endParaRPr>
          </a:p>
        </p:txBody>
      </p:sp>
      <p:cxnSp>
        <p:nvCxnSpPr>
          <p:cNvPr id="97" name="Straight Arrow Connector 68">
            <a:extLst>
              <a:ext uri="{FF2B5EF4-FFF2-40B4-BE49-F238E27FC236}">
                <a16:creationId xmlns:a16="http://schemas.microsoft.com/office/drawing/2014/main" id="{3B78ADF9-944D-4250-9E44-259BD1B57557}"/>
              </a:ext>
            </a:extLst>
          </p:cNvPr>
          <p:cNvCxnSpPr>
            <a:cxnSpLocks/>
            <a:stCxn id="40" idx="3"/>
            <a:endCxn id="68" idx="1"/>
          </p:cNvCxnSpPr>
          <p:nvPr/>
        </p:nvCxnSpPr>
        <p:spPr>
          <a:xfrm flipV="1">
            <a:off x="6463145" y="2491486"/>
            <a:ext cx="1334039" cy="38834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68">
            <a:extLst>
              <a:ext uri="{FF2B5EF4-FFF2-40B4-BE49-F238E27FC236}">
                <a16:creationId xmlns:a16="http://schemas.microsoft.com/office/drawing/2014/main" id="{0B14CEAD-9D66-419C-A0E7-3FDC17DFF843}"/>
              </a:ext>
            </a:extLst>
          </p:cNvPr>
          <p:cNvCxnSpPr>
            <a:cxnSpLocks/>
          </p:cNvCxnSpPr>
          <p:nvPr/>
        </p:nvCxnSpPr>
        <p:spPr>
          <a:xfrm flipV="1">
            <a:off x="7312764" y="1063670"/>
            <a:ext cx="0" cy="5748544"/>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63CABC-7EB7-4040-AF5E-9627324A313B}"/>
              </a:ext>
            </a:extLst>
          </p:cNvPr>
          <p:cNvSpPr/>
          <p:nvPr/>
        </p:nvSpPr>
        <p:spPr>
          <a:xfrm>
            <a:off x="5603486" y="1067253"/>
            <a:ext cx="1004506" cy="400110"/>
          </a:xfrm>
          <a:prstGeom prst="rect">
            <a:avLst/>
          </a:prstGeom>
        </p:spPr>
        <p:txBody>
          <a:bodyPr wrap="none">
            <a:spAutoFit/>
          </a:bodyPr>
          <a:lstStyle/>
          <a:p>
            <a:r>
              <a:rPr lang="en-US" sz="2000">
                <a:solidFill>
                  <a:srgbClr val="4078CC"/>
                </a:solidFill>
                <a:ea typeface="Segoe UI" pitchFamily="34" charset="0"/>
                <a:cs typeface="Segoe UI" pitchFamily="34" charset="0"/>
              </a:rPr>
              <a:t>Partner</a:t>
            </a:r>
            <a:endParaRPr lang="en-US">
              <a:solidFill>
                <a:srgbClr val="4078CC"/>
              </a:solidFill>
            </a:endParaRPr>
          </a:p>
        </p:txBody>
      </p:sp>
      <p:sp>
        <p:nvSpPr>
          <p:cNvPr id="41" name="Rectangle 40">
            <a:extLst>
              <a:ext uri="{FF2B5EF4-FFF2-40B4-BE49-F238E27FC236}">
                <a16:creationId xmlns:a16="http://schemas.microsoft.com/office/drawing/2014/main" id="{E989B4D6-DFC2-4921-8D09-B8453513F62C}"/>
              </a:ext>
            </a:extLst>
          </p:cNvPr>
          <p:cNvSpPr/>
          <p:nvPr/>
        </p:nvSpPr>
        <p:spPr>
          <a:xfrm>
            <a:off x="7487530" y="1063670"/>
            <a:ext cx="1279133" cy="400110"/>
          </a:xfrm>
          <a:prstGeom prst="rect">
            <a:avLst/>
          </a:prstGeom>
        </p:spPr>
        <p:txBody>
          <a:bodyPr wrap="none">
            <a:spAutoFit/>
          </a:bodyPr>
          <a:lstStyle/>
          <a:p>
            <a:r>
              <a:rPr lang="en-US" sz="2000">
                <a:solidFill>
                  <a:srgbClr val="4078CC"/>
                </a:solidFill>
                <a:ea typeface="Segoe UI" pitchFamily="34" charset="0"/>
                <a:cs typeface="Segoe UI" pitchFamily="34" charset="0"/>
              </a:rPr>
              <a:t>Customer</a:t>
            </a:r>
            <a:endParaRPr lang="en-US">
              <a:solidFill>
                <a:srgbClr val="4078CC"/>
              </a:solidFill>
            </a:endParaRPr>
          </a:p>
        </p:txBody>
      </p:sp>
      <p:sp>
        <p:nvSpPr>
          <p:cNvPr id="5" name="Rectangle 4">
            <a:extLst>
              <a:ext uri="{FF2B5EF4-FFF2-40B4-BE49-F238E27FC236}">
                <a16:creationId xmlns:a16="http://schemas.microsoft.com/office/drawing/2014/main" id="{D32D5ECB-B474-45E6-BF51-C5C8AFAC1966}"/>
              </a:ext>
            </a:extLst>
          </p:cNvPr>
          <p:cNvSpPr/>
          <p:nvPr/>
        </p:nvSpPr>
        <p:spPr bwMode="auto">
          <a:xfrm>
            <a:off x="7614700" y="3187629"/>
            <a:ext cx="4034863" cy="159201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2</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2</a:t>
            </a:r>
            <a:endParaRPr lang="en-US" sz="160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49566E6-CF2C-4363-A74E-973E87EB92CA}"/>
              </a:ext>
            </a:extLst>
          </p:cNvPr>
          <p:cNvSpPr/>
          <p:nvPr/>
        </p:nvSpPr>
        <p:spPr bwMode="auto">
          <a:xfrm>
            <a:off x="7614700" y="4918809"/>
            <a:ext cx="4034863" cy="159201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3</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3</a:t>
            </a:r>
            <a:endParaRPr lang="en-US" sz="1600">
              <a:solidFill>
                <a:schemeClr val="tx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353B934-1BB5-4B14-8D0C-D7F5476EA384}"/>
              </a:ext>
            </a:extLst>
          </p:cNvPr>
          <p:cNvSpPr/>
          <p:nvPr/>
        </p:nvSpPr>
        <p:spPr bwMode="auto">
          <a:xfrm>
            <a:off x="7797822" y="3864689"/>
            <a:ext cx="1493255" cy="6666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PAL / CSP Registration</a:t>
            </a:r>
            <a:endParaRPr lang="en-US" sz="1100">
              <a:solidFill>
                <a:schemeClr val="bg1">
                  <a:lumMod val="50000"/>
                </a:schemeClr>
              </a:solidFill>
              <a:ea typeface="Segoe UI" pitchFamily="34" charset="0"/>
              <a:cs typeface="Segoe UI" pitchFamily="34" charset="0"/>
            </a:endParaRPr>
          </a:p>
        </p:txBody>
      </p:sp>
      <p:cxnSp>
        <p:nvCxnSpPr>
          <p:cNvPr id="15" name="Straight Arrow Connector 68">
            <a:extLst>
              <a:ext uri="{FF2B5EF4-FFF2-40B4-BE49-F238E27FC236}">
                <a16:creationId xmlns:a16="http://schemas.microsoft.com/office/drawing/2014/main" id="{96BD1EDC-16AE-4BA9-99CF-C1E0A8450B42}"/>
              </a:ext>
            </a:extLst>
          </p:cNvPr>
          <p:cNvCxnSpPr>
            <a:cxnSpLocks/>
            <a:stCxn id="40" idx="3"/>
            <a:endCxn id="14" idx="1"/>
          </p:cNvCxnSpPr>
          <p:nvPr/>
        </p:nvCxnSpPr>
        <p:spPr>
          <a:xfrm>
            <a:off x="6463145" y="2879831"/>
            <a:ext cx="1334677" cy="1318202"/>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B215225-1C0E-474A-BC88-AD02D71A9581}"/>
              </a:ext>
            </a:extLst>
          </p:cNvPr>
          <p:cNvSpPr/>
          <p:nvPr/>
        </p:nvSpPr>
        <p:spPr bwMode="auto">
          <a:xfrm>
            <a:off x="7790473" y="5647106"/>
            <a:ext cx="1493255" cy="6666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PAL / CSP</a:t>
            </a:r>
          </a:p>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Registration</a:t>
            </a:r>
            <a:endParaRPr lang="en-US" sz="1100">
              <a:solidFill>
                <a:schemeClr val="bg1">
                  <a:lumMod val="50000"/>
                </a:schemeClr>
              </a:solidFill>
              <a:ea typeface="Segoe UI" pitchFamily="34" charset="0"/>
              <a:cs typeface="Segoe UI" pitchFamily="34" charset="0"/>
            </a:endParaRPr>
          </a:p>
        </p:txBody>
      </p:sp>
      <p:cxnSp>
        <p:nvCxnSpPr>
          <p:cNvPr id="23" name="Straight Arrow Connector 68">
            <a:extLst>
              <a:ext uri="{FF2B5EF4-FFF2-40B4-BE49-F238E27FC236}">
                <a16:creationId xmlns:a16="http://schemas.microsoft.com/office/drawing/2014/main" id="{A4B9516B-91EF-4759-B0B8-B941BEFAEF24}"/>
              </a:ext>
            </a:extLst>
          </p:cNvPr>
          <p:cNvCxnSpPr>
            <a:cxnSpLocks/>
            <a:stCxn id="16" idx="3"/>
            <a:endCxn id="22" idx="1"/>
          </p:cNvCxnSpPr>
          <p:nvPr/>
        </p:nvCxnSpPr>
        <p:spPr>
          <a:xfrm>
            <a:off x="6469984" y="3617613"/>
            <a:ext cx="1320489" cy="2362837"/>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487E456-15F2-49A3-9902-55255FCF36A1}"/>
              </a:ext>
            </a:extLst>
          </p:cNvPr>
          <p:cNvSpPr/>
          <p:nvPr/>
        </p:nvSpPr>
        <p:spPr bwMode="auto">
          <a:xfrm>
            <a:off x="9477951" y="2152200"/>
            <a:ext cx="1991242" cy="67453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a:solidFill>
                  <a:schemeClr val="tx1"/>
                </a:solidFill>
                <a:cs typeface="Segoe UI" pitchFamily="34" charset="0"/>
              </a:rPr>
              <a:t>Microsoft pays the partner based on % of total spend in this subscription</a:t>
            </a:r>
          </a:p>
        </p:txBody>
      </p:sp>
      <p:sp>
        <p:nvSpPr>
          <p:cNvPr id="39" name="Rectangle 38">
            <a:extLst>
              <a:ext uri="{FF2B5EF4-FFF2-40B4-BE49-F238E27FC236}">
                <a16:creationId xmlns:a16="http://schemas.microsoft.com/office/drawing/2014/main" id="{D0F70503-91CF-448F-994B-5F55B10A3E41}"/>
              </a:ext>
            </a:extLst>
          </p:cNvPr>
          <p:cNvSpPr/>
          <p:nvPr/>
        </p:nvSpPr>
        <p:spPr bwMode="auto">
          <a:xfrm>
            <a:off x="9464675" y="3860764"/>
            <a:ext cx="1991242" cy="67453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a:solidFill>
                  <a:schemeClr val="tx1"/>
                </a:solidFill>
                <a:cs typeface="Segoe UI" pitchFamily="34" charset="0"/>
              </a:rPr>
              <a:t>Microsoft pays the partner based on % of total spend in this subscription</a:t>
            </a:r>
          </a:p>
        </p:txBody>
      </p:sp>
      <p:sp>
        <p:nvSpPr>
          <p:cNvPr id="55" name="Rectangle 54">
            <a:extLst>
              <a:ext uri="{FF2B5EF4-FFF2-40B4-BE49-F238E27FC236}">
                <a16:creationId xmlns:a16="http://schemas.microsoft.com/office/drawing/2014/main" id="{C71E4B64-E84C-48E9-8150-3C8070F3ECC5}"/>
              </a:ext>
            </a:extLst>
          </p:cNvPr>
          <p:cNvSpPr/>
          <p:nvPr/>
        </p:nvSpPr>
        <p:spPr bwMode="auto">
          <a:xfrm>
            <a:off x="9477951" y="5647106"/>
            <a:ext cx="1991242" cy="67453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a:solidFill>
                  <a:schemeClr val="tx1"/>
                </a:solidFill>
                <a:cs typeface="Segoe UI" pitchFamily="34" charset="0"/>
              </a:rPr>
              <a:t>Microsoft pays the partner based on % of total spend in this subscription</a:t>
            </a:r>
          </a:p>
        </p:txBody>
      </p:sp>
      <p:sp>
        <p:nvSpPr>
          <p:cNvPr id="61" name="Rectangle 60">
            <a:extLst>
              <a:ext uri="{FF2B5EF4-FFF2-40B4-BE49-F238E27FC236}">
                <a16:creationId xmlns:a16="http://schemas.microsoft.com/office/drawing/2014/main" id="{7F8F2936-395F-4425-ABBB-CC6CBE755365}"/>
              </a:ext>
            </a:extLst>
          </p:cNvPr>
          <p:cNvSpPr/>
          <p:nvPr/>
        </p:nvSpPr>
        <p:spPr bwMode="auto">
          <a:xfrm>
            <a:off x="1198419" y="4343640"/>
            <a:ext cx="5182720" cy="221780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a:solidFill>
                  <a:schemeClr val="tx1"/>
                </a:solidFill>
                <a:cs typeface="Segoe UI"/>
              </a:rPr>
              <a:t>Microsoft Credits:</a:t>
            </a:r>
          </a:p>
          <a:p>
            <a:pPr defTabSz="932472" fontAlgn="base">
              <a:spcBef>
                <a:spcPct val="0"/>
              </a:spcBef>
              <a:spcAft>
                <a:spcPct val="0"/>
              </a:spcAft>
            </a:pPr>
            <a:r>
              <a:rPr lang="en-US" sz="900">
                <a:solidFill>
                  <a:schemeClr val="tx1"/>
                </a:solidFill>
                <a:cs typeface="Segoe UI"/>
              </a:rPr>
              <a:t>Microsoft security solutions are deployed within the Customer tenant, there are two options from a billing perspective:</a:t>
            </a:r>
            <a:br>
              <a:rPr lang="en-US" sz="900">
                <a:cs typeface="Segoe UI"/>
              </a:rPr>
            </a:br>
            <a:endParaRPr lang="en-US" sz="900">
              <a:solidFill>
                <a:schemeClr val="tx1"/>
              </a:solidFill>
              <a:cs typeface="Segoe UI" pitchFamily="34" charset="0"/>
            </a:endParaRPr>
          </a:p>
          <a:p>
            <a:pPr marL="171450" indent="-171450" defTabSz="932472" fontAlgn="base">
              <a:spcBef>
                <a:spcPct val="0"/>
              </a:spcBef>
              <a:spcAft>
                <a:spcPct val="0"/>
              </a:spcAft>
              <a:buFont typeface="Arial" panose="020B0604020202020204" pitchFamily="34" charset="0"/>
              <a:buChar char="•"/>
            </a:pPr>
            <a:r>
              <a:rPr lang="en-US" sz="900" b="1">
                <a:solidFill>
                  <a:schemeClr val="tx1"/>
                </a:solidFill>
                <a:cs typeface="Segoe UI"/>
              </a:rPr>
              <a:t>EA:</a:t>
            </a:r>
            <a:r>
              <a:rPr lang="en-US" sz="900">
                <a:solidFill>
                  <a:schemeClr val="tx1"/>
                </a:solidFill>
                <a:cs typeface="Segoe UI"/>
              </a:rPr>
              <a:t>  Customer transacts with Microsoft (LSP) and pays the partner only for their managed security services. Partner may be qualified to be paid by Microsoft  based on monthly Azure consumed revenue for all applicable workloads within the subscription: </a:t>
            </a:r>
            <a:r>
              <a:rPr lang="en-US" sz="900" b="1">
                <a:solidFill>
                  <a:schemeClr val="tx1"/>
                </a:solidFill>
                <a:cs typeface="Segoe UI"/>
                <a:hlinkClick r:id="rId3"/>
              </a:rPr>
              <a:t>PAL</a:t>
            </a:r>
            <a:r>
              <a:rPr lang="en-US" sz="900">
                <a:solidFill>
                  <a:schemeClr val="tx1"/>
                </a:solidFill>
                <a:cs typeface="Segoe UI"/>
              </a:rPr>
              <a:t> </a:t>
            </a:r>
            <a:br>
              <a:rPr lang="en-US" sz="900">
                <a:cs typeface="Segoe UI"/>
              </a:rPr>
            </a:br>
            <a:endParaRPr lang="en-US" sz="900">
              <a:solidFill>
                <a:schemeClr val="tx1"/>
              </a:solidFill>
              <a:cs typeface="Segoe UI" pitchFamily="34" charset="0"/>
            </a:endParaRPr>
          </a:p>
          <a:p>
            <a:pPr marL="171450" indent="-171450" defTabSz="932472" fontAlgn="base">
              <a:spcBef>
                <a:spcPct val="0"/>
              </a:spcBef>
              <a:spcAft>
                <a:spcPct val="0"/>
              </a:spcAft>
              <a:buFont typeface="Arial" panose="020B0604020202020204" pitchFamily="34" charset="0"/>
              <a:buChar char="•"/>
            </a:pPr>
            <a:r>
              <a:rPr lang="en-US" sz="900" b="1">
                <a:solidFill>
                  <a:schemeClr val="tx1"/>
                </a:solidFill>
                <a:cs typeface="Segoe UI"/>
              </a:rPr>
              <a:t>CSP:</a:t>
            </a:r>
            <a:r>
              <a:rPr lang="en-US" sz="900">
                <a:solidFill>
                  <a:schemeClr val="tx1"/>
                </a:solidFill>
                <a:cs typeface="Segoe UI"/>
              </a:rPr>
              <a:t> Billing for the tenant is provided via the partner. Microsoft pays the partner credit and rebate based on monthly Azure consumed revenue for all applicable workloads within the subscription: </a:t>
            </a:r>
            <a:r>
              <a:rPr lang="en-US" sz="900" b="1">
                <a:solidFill>
                  <a:schemeClr val="tx1"/>
                </a:solidFill>
                <a:cs typeface="Segoe UI"/>
                <a:hlinkClick r:id="rId4"/>
              </a:rPr>
              <a:t>CSP</a:t>
            </a:r>
            <a:r>
              <a:rPr lang="en-US" sz="900">
                <a:solidFill>
                  <a:schemeClr val="tx1"/>
                </a:solidFill>
                <a:cs typeface="Segoe UI"/>
                <a:hlinkClick r:id="rId4"/>
              </a:rPr>
              <a:t> </a:t>
            </a:r>
            <a:br>
              <a:rPr lang="en-US" sz="900">
                <a:cs typeface="Segoe UI"/>
              </a:rPr>
            </a:br>
            <a:endParaRPr lang="en-US" sz="900">
              <a:solidFill>
                <a:schemeClr val="tx1"/>
              </a:solidFill>
              <a:cs typeface="Segoe UI" pitchFamily="34" charset="0"/>
            </a:endParaRPr>
          </a:p>
          <a:p>
            <a:pPr defTabSz="932472" fontAlgn="base">
              <a:spcBef>
                <a:spcPct val="0"/>
              </a:spcBef>
              <a:spcAft>
                <a:spcPct val="0"/>
              </a:spcAft>
            </a:pPr>
            <a:r>
              <a:rPr lang="en-US" sz="900">
                <a:solidFill>
                  <a:schemeClr val="tx1"/>
                </a:solidFill>
                <a:cs typeface="Segoe UI"/>
              </a:rPr>
              <a:t>We recommend a new Azure subscription is created for each security deployment, instead of using the customer's existing production workload subscription(s).</a:t>
            </a:r>
          </a:p>
        </p:txBody>
      </p:sp>
      <p:sp>
        <p:nvSpPr>
          <p:cNvPr id="4" name="Rectangle 3">
            <a:extLst>
              <a:ext uri="{FF2B5EF4-FFF2-40B4-BE49-F238E27FC236}">
                <a16:creationId xmlns:a16="http://schemas.microsoft.com/office/drawing/2014/main" id="{79181965-3BDD-447A-9E90-0A9183DC61F0}"/>
              </a:ext>
            </a:extLst>
          </p:cNvPr>
          <p:cNvSpPr/>
          <p:nvPr/>
        </p:nvSpPr>
        <p:spPr bwMode="auto">
          <a:xfrm>
            <a:off x="638847" y="2117564"/>
            <a:ext cx="4194025" cy="212192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900" b="1">
                <a:solidFill>
                  <a:schemeClr val="tx1"/>
                </a:solidFill>
                <a:cs typeface="Segoe UI"/>
              </a:rPr>
              <a:t>Partner Profit</a:t>
            </a:r>
          </a:p>
          <a:p>
            <a:pPr defTabSz="932472" fontAlgn="base">
              <a:spcBef>
                <a:spcPct val="0"/>
              </a:spcBef>
              <a:spcAft>
                <a:spcPct val="0"/>
              </a:spcAft>
            </a:pPr>
            <a:r>
              <a:rPr lang="en-US" sz="900">
                <a:solidFill>
                  <a:schemeClr val="tx1"/>
                </a:solidFill>
                <a:cs typeface="Segoe UI"/>
              </a:rPr>
              <a:t>The partner profitability is based on the services provide: skills, expertise, 24*7 operations, consulting hours, and intellectual property provided/developed.</a:t>
            </a:r>
          </a:p>
          <a:p>
            <a:pPr defTabSz="932472" fontAlgn="base">
              <a:spcBef>
                <a:spcPct val="0"/>
              </a:spcBef>
              <a:spcAft>
                <a:spcPct val="0"/>
              </a:spcAft>
            </a:pPr>
            <a:endParaRPr lang="en-US" sz="900">
              <a:solidFill>
                <a:schemeClr val="tx1"/>
              </a:solidFill>
              <a:cs typeface="Segoe UI"/>
            </a:endParaRPr>
          </a:p>
          <a:p>
            <a:pPr defTabSz="932472" fontAlgn="base">
              <a:spcBef>
                <a:spcPct val="0"/>
              </a:spcBef>
              <a:spcAft>
                <a:spcPct val="0"/>
              </a:spcAft>
            </a:pPr>
            <a:r>
              <a:rPr lang="en-US" sz="900">
                <a:solidFill>
                  <a:schemeClr val="tx1"/>
                </a:solidFill>
                <a:cs typeface="Segoe UI"/>
              </a:rPr>
              <a:t>There are several ways to scope the value of the partner services:</a:t>
            </a:r>
          </a:p>
          <a:p>
            <a:pPr marL="171450" indent="-171450" defTabSz="932472" fontAlgn="base">
              <a:spcBef>
                <a:spcPct val="0"/>
              </a:spcBef>
              <a:spcAft>
                <a:spcPct val="0"/>
              </a:spcAft>
              <a:buFont typeface="Arial" panose="020B0604020202020204" pitchFamily="34" charset="0"/>
              <a:buChar char="•"/>
            </a:pPr>
            <a:r>
              <a:rPr lang="en-US" sz="900">
                <a:solidFill>
                  <a:schemeClr val="tx1"/>
                </a:solidFill>
                <a:cs typeface="Segoe UI"/>
              </a:rPr>
              <a:t>Reducing their staffing requirement: how much work is the partner doing on behalf of the customer</a:t>
            </a:r>
            <a:br>
              <a:rPr lang="en-US" sz="900">
                <a:solidFill>
                  <a:schemeClr val="tx1"/>
                </a:solidFill>
                <a:cs typeface="Segoe UI"/>
              </a:rPr>
            </a:br>
            <a:endParaRPr lang="en-US" sz="900">
              <a:solidFill>
                <a:schemeClr val="tx1"/>
              </a:solidFill>
              <a:cs typeface="Segoe UI"/>
            </a:endParaRPr>
          </a:p>
          <a:p>
            <a:pPr marL="171450" indent="-171450" defTabSz="932472" fontAlgn="base">
              <a:spcBef>
                <a:spcPct val="0"/>
              </a:spcBef>
              <a:spcAft>
                <a:spcPct val="0"/>
              </a:spcAft>
              <a:buFont typeface="Arial" panose="020B0604020202020204" pitchFamily="34" charset="0"/>
              <a:buChar char="•"/>
            </a:pPr>
            <a:r>
              <a:rPr lang="en-US" sz="900">
                <a:solidFill>
                  <a:schemeClr val="tx1"/>
                </a:solidFill>
                <a:cs typeface="Segoe UI"/>
              </a:rPr>
              <a:t>Rapid enablement: the partner may deploy new capabilities faster than the customer team may do on their own</a:t>
            </a:r>
            <a:br>
              <a:rPr lang="en-US" sz="900">
                <a:solidFill>
                  <a:schemeClr val="tx1"/>
                </a:solidFill>
                <a:cs typeface="Segoe UI"/>
              </a:rPr>
            </a:br>
            <a:endParaRPr lang="en-US" sz="900">
              <a:solidFill>
                <a:schemeClr val="tx1"/>
              </a:solidFill>
              <a:cs typeface="Segoe UI"/>
            </a:endParaRPr>
          </a:p>
          <a:p>
            <a:pPr marL="171450" indent="-171450" defTabSz="932472" fontAlgn="base">
              <a:spcBef>
                <a:spcPct val="0"/>
              </a:spcBef>
              <a:spcAft>
                <a:spcPct val="0"/>
              </a:spcAft>
              <a:buFont typeface="Arial" panose="020B0604020202020204" pitchFamily="34" charset="0"/>
              <a:buChar char="•"/>
            </a:pPr>
            <a:r>
              <a:rPr lang="en-US" sz="900">
                <a:solidFill>
                  <a:schemeClr val="tx1"/>
                </a:solidFill>
                <a:cs typeface="Segoe UI"/>
              </a:rPr>
              <a:t>Ongoing improvements: the partner can add value by continuously improving the security readiness of the customer</a:t>
            </a:r>
          </a:p>
        </p:txBody>
      </p:sp>
      <p:sp>
        <p:nvSpPr>
          <p:cNvPr id="16" name="Rectangle 15">
            <a:extLst>
              <a:ext uri="{FF2B5EF4-FFF2-40B4-BE49-F238E27FC236}">
                <a16:creationId xmlns:a16="http://schemas.microsoft.com/office/drawing/2014/main" id="{9894E8B1-673F-4496-B34B-A0299995FA28}"/>
              </a:ext>
            </a:extLst>
          </p:cNvPr>
          <p:cNvSpPr/>
          <p:nvPr/>
        </p:nvSpPr>
        <p:spPr bwMode="auto">
          <a:xfrm>
            <a:off x="5020081" y="3309814"/>
            <a:ext cx="1449903" cy="61559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CSP: Partner Portal</a:t>
            </a:r>
            <a:endParaRPr lang="en-US" sz="110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30552713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8197717" cy="710908"/>
          </a:xfrm>
        </p:spPr>
        <p:txBody>
          <a:bodyPr anchor="t"/>
          <a:lstStyle/>
          <a:p>
            <a:r>
              <a:rPr lang="en-US" sz="3264"/>
              <a:t>Microsoft Sentinel for Cross-Cloud Deployment</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4321686"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Separating your sensitive security data</a:t>
            </a:r>
          </a:p>
        </p:txBody>
      </p:sp>
      <p:sp>
        <p:nvSpPr>
          <p:cNvPr id="15" name="Rectangle 14">
            <a:extLst>
              <a:ext uri="{FF2B5EF4-FFF2-40B4-BE49-F238E27FC236}">
                <a16:creationId xmlns:a16="http://schemas.microsoft.com/office/drawing/2014/main" id="{C7DE00DA-0F35-498D-A7B1-B6CE3F5BAF1B}"/>
              </a:ext>
            </a:extLst>
          </p:cNvPr>
          <p:cNvSpPr/>
          <p:nvPr/>
        </p:nvSpPr>
        <p:spPr bwMode="auto">
          <a:xfrm>
            <a:off x="4198183" y="4238271"/>
            <a:ext cx="4054987" cy="263280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Commercial Cloud</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3</a:t>
            </a:r>
            <a:endParaRPr lang="en-US" sz="160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1E486954-360A-47FF-A84E-A928A34BD1BC}"/>
              </a:ext>
            </a:extLst>
          </p:cNvPr>
          <p:cNvSpPr/>
          <p:nvPr/>
        </p:nvSpPr>
        <p:spPr bwMode="auto">
          <a:xfrm>
            <a:off x="225469" y="2729940"/>
            <a:ext cx="2617939" cy="1768163"/>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Global SOC Operations</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1</a:t>
            </a:r>
            <a:endParaRPr lang="en-US" sz="1600">
              <a:solidFill>
                <a:schemeClr val="tx1"/>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CDDB8151-4B48-4FBB-B404-D969B300B9B0}"/>
              </a:ext>
            </a:extLst>
          </p:cNvPr>
          <p:cNvSpPr/>
          <p:nvPr/>
        </p:nvSpPr>
        <p:spPr bwMode="auto">
          <a:xfrm>
            <a:off x="544881" y="3684388"/>
            <a:ext cx="1759907" cy="54157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SOC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2</a:t>
            </a:r>
          </a:p>
        </p:txBody>
      </p:sp>
      <p:sp>
        <p:nvSpPr>
          <p:cNvPr id="27" name="Rectangle 26">
            <a:extLst>
              <a:ext uri="{FF2B5EF4-FFF2-40B4-BE49-F238E27FC236}">
                <a16:creationId xmlns:a16="http://schemas.microsoft.com/office/drawing/2014/main" id="{BF6B40B9-1624-4D54-B4C6-BCB7662DC93F}"/>
              </a:ext>
            </a:extLst>
          </p:cNvPr>
          <p:cNvSpPr/>
          <p:nvPr/>
        </p:nvSpPr>
        <p:spPr bwMode="auto">
          <a:xfrm>
            <a:off x="4176189" y="1461066"/>
            <a:ext cx="4076981" cy="259084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GCC-High</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2</a:t>
            </a:r>
            <a:endParaRPr lang="en-US" sz="1600">
              <a:solidFill>
                <a:schemeClr val="tx1"/>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6F1FF61A-D7F9-45A8-89DB-1DD6C23E88CA}"/>
              </a:ext>
            </a:extLst>
          </p:cNvPr>
          <p:cNvSpPr/>
          <p:nvPr/>
        </p:nvSpPr>
        <p:spPr bwMode="auto">
          <a:xfrm>
            <a:off x="5915805" y="2479058"/>
            <a:ext cx="2099084"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a:t>
            </a:r>
            <a:endParaRPr lang="en-US" sz="1200">
              <a:solidFill>
                <a:schemeClr val="bg1">
                  <a:lumMod val="50000"/>
                </a:schemeClr>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BD1368FE-6D22-432E-9B97-8AE23FE982D0}"/>
              </a:ext>
            </a:extLst>
          </p:cNvPr>
          <p:cNvSpPr/>
          <p:nvPr/>
        </p:nvSpPr>
        <p:spPr bwMode="auto">
          <a:xfrm>
            <a:off x="5912703" y="2077367"/>
            <a:ext cx="2099084"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Logic Apps</a:t>
            </a:r>
            <a:endParaRPr lang="en-US" sz="1200">
              <a:solidFill>
                <a:schemeClr val="bg1">
                  <a:lumMod val="50000"/>
                </a:schemeClr>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8D733E1E-CE21-4868-8527-26F3ECD18573}"/>
              </a:ext>
            </a:extLst>
          </p:cNvPr>
          <p:cNvSpPr/>
          <p:nvPr/>
        </p:nvSpPr>
        <p:spPr bwMode="auto">
          <a:xfrm>
            <a:off x="5920317" y="3325900"/>
            <a:ext cx="2099085" cy="54923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3</a:t>
            </a:r>
          </a:p>
        </p:txBody>
      </p:sp>
      <p:cxnSp>
        <p:nvCxnSpPr>
          <p:cNvPr id="33" name="Straight Arrow Connector 68">
            <a:extLst>
              <a:ext uri="{FF2B5EF4-FFF2-40B4-BE49-F238E27FC236}">
                <a16:creationId xmlns:a16="http://schemas.microsoft.com/office/drawing/2014/main" id="{1CA6BA8D-AA10-4613-AD40-AB69FC9E295A}"/>
              </a:ext>
            </a:extLst>
          </p:cNvPr>
          <p:cNvCxnSpPr>
            <a:cxnSpLocks/>
            <a:stCxn id="26" idx="3"/>
            <a:endCxn id="56" idx="1"/>
          </p:cNvCxnSpPr>
          <p:nvPr/>
        </p:nvCxnSpPr>
        <p:spPr>
          <a:xfrm flipV="1">
            <a:off x="2304788" y="2876380"/>
            <a:ext cx="2141265" cy="107879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32BCF566-595E-4DA1-A5F6-0E5AE693593A}"/>
              </a:ext>
            </a:extLst>
          </p:cNvPr>
          <p:cNvSpPr/>
          <p:nvPr/>
        </p:nvSpPr>
        <p:spPr bwMode="auto">
          <a:xfrm>
            <a:off x="4449565" y="3412895"/>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B2B</a:t>
            </a:r>
            <a:endParaRPr lang="en-US" sz="1200">
              <a:solidFill>
                <a:schemeClr val="bg1">
                  <a:lumMod val="50000"/>
                </a:schemeClr>
              </a:solidFill>
              <a:ea typeface="Segoe UI" pitchFamily="34" charset="0"/>
              <a:cs typeface="Segoe UI" pitchFamily="34" charset="0"/>
            </a:endParaRPr>
          </a:p>
        </p:txBody>
      </p:sp>
      <p:cxnSp>
        <p:nvCxnSpPr>
          <p:cNvPr id="35" name="Straight Arrow Connector 68">
            <a:extLst>
              <a:ext uri="{FF2B5EF4-FFF2-40B4-BE49-F238E27FC236}">
                <a16:creationId xmlns:a16="http://schemas.microsoft.com/office/drawing/2014/main" id="{355A2674-A953-459D-923B-5474B72EF3E3}"/>
              </a:ext>
            </a:extLst>
          </p:cNvPr>
          <p:cNvCxnSpPr>
            <a:cxnSpLocks/>
            <a:stCxn id="34" idx="3"/>
            <a:endCxn id="32" idx="1"/>
          </p:cNvCxnSpPr>
          <p:nvPr/>
        </p:nvCxnSpPr>
        <p:spPr>
          <a:xfrm flipV="1">
            <a:off x="5239737" y="3600517"/>
            <a:ext cx="680580" cy="194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9BAEF96-4554-4F57-A275-9E3E8A40983F}"/>
              </a:ext>
            </a:extLst>
          </p:cNvPr>
          <p:cNvSpPr/>
          <p:nvPr/>
        </p:nvSpPr>
        <p:spPr bwMode="auto">
          <a:xfrm>
            <a:off x="5914292" y="2885271"/>
            <a:ext cx="2099084"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 Analytics</a:t>
            </a:r>
            <a:endParaRPr lang="en-US" sz="1200">
              <a:solidFill>
                <a:schemeClr val="bg1">
                  <a:lumMod val="50000"/>
                </a:schemeClr>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8ED0FD2F-3E8F-46D7-9335-D778A6FAC54D}"/>
              </a:ext>
            </a:extLst>
          </p:cNvPr>
          <p:cNvSpPr/>
          <p:nvPr/>
        </p:nvSpPr>
        <p:spPr bwMode="auto">
          <a:xfrm>
            <a:off x="4446053" y="2686810"/>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CA</a:t>
            </a:r>
            <a:endParaRPr lang="en-US" sz="1200">
              <a:solidFill>
                <a:schemeClr val="bg1">
                  <a:lumMod val="50000"/>
                </a:schemeClr>
              </a:solidFill>
              <a:ea typeface="Segoe UI" pitchFamily="34" charset="0"/>
              <a:cs typeface="Segoe UI" pitchFamily="34" charset="0"/>
            </a:endParaRPr>
          </a:p>
        </p:txBody>
      </p:sp>
      <p:cxnSp>
        <p:nvCxnSpPr>
          <p:cNvPr id="57" name="Straight Arrow Connector 68">
            <a:extLst>
              <a:ext uri="{FF2B5EF4-FFF2-40B4-BE49-F238E27FC236}">
                <a16:creationId xmlns:a16="http://schemas.microsoft.com/office/drawing/2014/main" id="{A6266FEC-D91E-4838-9930-5F4A627E273D}"/>
              </a:ext>
            </a:extLst>
          </p:cNvPr>
          <p:cNvCxnSpPr>
            <a:cxnSpLocks/>
            <a:stCxn id="56" idx="2"/>
            <a:endCxn id="34" idx="0"/>
          </p:cNvCxnSpPr>
          <p:nvPr/>
        </p:nvCxnSpPr>
        <p:spPr>
          <a:xfrm rot="16200000" flipH="1">
            <a:off x="4669423" y="3237666"/>
            <a:ext cx="346945" cy="351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C6815F7-E118-484F-9E01-B62FF2AA764F}"/>
              </a:ext>
            </a:extLst>
          </p:cNvPr>
          <p:cNvSpPr/>
          <p:nvPr/>
        </p:nvSpPr>
        <p:spPr bwMode="auto">
          <a:xfrm>
            <a:off x="5794597" y="4785626"/>
            <a:ext cx="2099085"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a:t>
            </a:r>
            <a:endParaRPr lang="en-US" sz="1200">
              <a:solidFill>
                <a:schemeClr val="bg1">
                  <a:lumMod val="50000"/>
                </a:schemeClr>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390E8FB4-F8F8-4781-83BB-8DD88D47DDE7}"/>
              </a:ext>
            </a:extLst>
          </p:cNvPr>
          <p:cNvSpPr/>
          <p:nvPr/>
        </p:nvSpPr>
        <p:spPr bwMode="auto">
          <a:xfrm>
            <a:off x="5791495" y="4383935"/>
            <a:ext cx="2099085"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Logic Apps</a:t>
            </a:r>
            <a:endParaRPr lang="en-US" sz="1200">
              <a:solidFill>
                <a:schemeClr val="bg1">
                  <a:lumMod val="50000"/>
                </a:schemeClr>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CFD2F700-C9AD-4AD2-A8FA-75146404054E}"/>
              </a:ext>
            </a:extLst>
          </p:cNvPr>
          <p:cNvSpPr/>
          <p:nvPr/>
        </p:nvSpPr>
        <p:spPr bwMode="auto">
          <a:xfrm>
            <a:off x="5799111" y="5632468"/>
            <a:ext cx="2099085" cy="54923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4</a:t>
            </a:r>
          </a:p>
        </p:txBody>
      </p:sp>
      <p:sp>
        <p:nvSpPr>
          <p:cNvPr id="7" name="Rectangle 6">
            <a:extLst>
              <a:ext uri="{FF2B5EF4-FFF2-40B4-BE49-F238E27FC236}">
                <a16:creationId xmlns:a16="http://schemas.microsoft.com/office/drawing/2014/main" id="{C8DE587A-EE82-4640-A9E5-5C1FFCDB0336}"/>
              </a:ext>
            </a:extLst>
          </p:cNvPr>
          <p:cNvSpPr/>
          <p:nvPr/>
        </p:nvSpPr>
        <p:spPr bwMode="auto">
          <a:xfrm>
            <a:off x="5793084" y="5191839"/>
            <a:ext cx="2099085"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 Analytics</a:t>
            </a:r>
            <a:endParaRPr lang="en-US" sz="1200">
              <a:solidFill>
                <a:schemeClr val="bg1">
                  <a:lumMod val="50000"/>
                </a:schemeClr>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C0CED4AE-3959-4956-BE22-1519C9C3804E}"/>
              </a:ext>
            </a:extLst>
          </p:cNvPr>
          <p:cNvSpPr/>
          <p:nvPr/>
        </p:nvSpPr>
        <p:spPr bwMode="auto">
          <a:xfrm>
            <a:off x="4448193" y="5718253"/>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B2B</a:t>
            </a:r>
            <a:endParaRPr lang="en-US" sz="1200">
              <a:solidFill>
                <a:schemeClr val="bg1">
                  <a:lumMod val="50000"/>
                </a:schemeClr>
              </a:solidFill>
              <a:ea typeface="Segoe UI" pitchFamily="34" charset="0"/>
              <a:cs typeface="Segoe UI" pitchFamily="34" charset="0"/>
            </a:endParaRPr>
          </a:p>
        </p:txBody>
      </p:sp>
      <p:cxnSp>
        <p:nvCxnSpPr>
          <p:cNvPr id="65" name="Straight Arrow Connector 68">
            <a:extLst>
              <a:ext uri="{FF2B5EF4-FFF2-40B4-BE49-F238E27FC236}">
                <a16:creationId xmlns:a16="http://schemas.microsoft.com/office/drawing/2014/main" id="{194A0954-7DA4-46B1-AD6A-6EE11844434A}"/>
              </a:ext>
            </a:extLst>
          </p:cNvPr>
          <p:cNvCxnSpPr>
            <a:cxnSpLocks/>
            <a:stCxn id="64" idx="3"/>
            <a:endCxn id="6" idx="1"/>
          </p:cNvCxnSpPr>
          <p:nvPr/>
        </p:nvCxnSpPr>
        <p:spPr>
          <a:xfrm flipV="1">
            <a:off x="5238365" y="5907085"/>
            <a:ext cx="560746" cy="73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6FF3E63-ED1B-429F-AAEB-7515F4450C4E}"/>
              </a:ext>
            </a:extLst>
          </p:cNvPr>
          <p:cNvSpPr/>
          <p:nvPr/>
        </p:nvSpPr>
        <p:spPr bwMode="auto">
          <a:xfrm>
            <a:off x="4445839" y="4934911"/>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CA</a:t>
            </a:r>
            <a:endParaRPr lang="en-US" sz="1200">
              <a:solidFill>
                <a:schemeClr val="bg1">
                  <a:lumMod val="50000"/>
                </a:schemeClr>
              </a:solidFill>
              <a:ea typeface="Segoe UI" pitchFamily="34" charset="0"/>
              <a:cs typeface="Segoe UI" pitchFamily="34" charset="0"/>
            </a:endParaRPr>
          </a:p>
        </p:txBody>
      </p:sp>
      <p:cxnSp>
        <p:nvCxnSpPr>
          <p:cNvPr id="67" name="Straight Arrow Connector 68">
            <a:extLst>
              <a:ext uri="{FF2B5EF4-FFF2-40B4-BE49-F238E27FC236}">
                <a16:creationId xmlns:a16="http://schemas.microsoft.com/office/drawing/2014/main" id="{0CB0BDBE-E6CF-431C-908F-3D0B5B4C9B99}"/>
              </a:ext>
            </a:extLst>
          </p:cNvPr>
          <p:cNvCxnSpPr>
            <a:cxnSpLocks/>
            <a:stCxn id="66" idx="2"/>
            <a:endCxn id="64" idx="0"/>
          </p:cNvCxnSpPr>
          <p:nvPr/>
        </p:nvCxnSpPr>
        <p:spPr>
          <a:xfrm rot="16200000" flipH="1">
            <a:off x="4640001" y="5514975"/>
            <a:ext cx="404202" cy="235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8">
            <a:extLst>
              <a:ext uri="{FF2B5EF4-FFF2-40B4-BE49-F238E27FC236}">
                <a16:creationId xmlns:a16="http://schemas.microsoft.com/office/drawing/2014/main" id="{2B6994C6-4F35-4479-B908-CCBBD889DA6A}"/>
              </a:ext>
            </a:extLst>
          </p:cNvPr>
          <p:cNvCxnSpPr>
            <a:cxnSpLocks/>
            <a:stCxn id="26" idx="3"/>
            <a:endCxn id="66" idx="1"/>
          </p:cNvCxnSpPr>
          <p:nvPr/>
        </p:nvCxnSpPr>
        <p:spPr>
          <a:xfrm>
            <a:off x="2304788" y="3955177"/>
            <a:ext cx="2141051" cy="116930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160AD99-2DC8-4F43-BA6E-9FD11CB48464}"/>
              </a:ext>
            </a:extLst>
          </p:cNvPr>
          <p:cNvSpPr/>
          <p:nvPr/>
        </p:nvSpPr>
        <p:spPr bwMode="auto">
          <a:xfrm>
            <a:off x="10298793" y="1717675"/>
            <a:ext cx="1694893"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Regulated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On-premises</a:t>
            </a:r>
          </a:p>
        </p:txBody>
      </p:sp>
      <p:sp>
        <p:nvSpPr>
          <p:cNvPr id="37" name="Rectangle 36">
            <a:extLst>
              <a:ext uri="{FF2B5EF4-FFF2-40B4-BE49-F238E27FC236}">
                <a16:creationId xmlns:a16="http://schemas.microsoft.com/office/drawing/2014/main" id="{397B3260-87B1-4753-83D2-24076A9C8905}"/>
              </a:ext>
            </a:extLst>
          </p:cNvPr>
          <p:cNvSpPr/>
          <p:nvPr/>
        </p:nvSpPr>
        <p:spPr bwMode="auto">
          <a:xfrm>
            <a:off x="10298792" y="2257994"/>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Regulated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Azure Subscriptions</a:t>
            </a:r>
          </a:p>
        </p:txBody>
      </p:sp>
      <p:sp>
        <p:nvSpPr>
          <p:cNvPr id="38" name="Rectangle 37">
            <a:extLst>
              <a:ext uri="{FF2B5EF4-FFF2-40B4-BE49-F238E27FC236}">
                <a16:creationId xmlns:a16="http://schemas.microsoft.com/office/drawing/2014/main" id="{46DC621C-E979-4DF5-8D5B-E23F07B81B99}"/>
              </a:ext>
            </a:extLst>
          </p:cNvPr>
          <p:cNvSpPr/>
          <p:nvPr/>
        </p:nvSpPr>
        <p:spPr bwMode="auto">
          <a:xfrm>
            <a:off x="10298792" y="2778147"/>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Regulated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Office 365</a:t>
            </a:r>
          </a:p>
        </p:txBody>
      </p:sp>
      <p:sp>
        <p:nvSpPr>
          <p:cNvPr id="39" name="Rectangle 38">
            <a:extLst>
              <a:ext uri="{FF2B5EF4-FFF2-40B4-BE49-F238E27FC236}">
                <a16:creationId xmlns:a16="http://schemas.microsoft.com/office/drawing/2014/main" id="{A919BD73-5C88-4F4D-9ED5-22239614AD0F}"/>
              </a:ext>
            </a:extLst>
          </p:cNvPr>
          <p:cNvSpPr/>
          <p:nvPr/>
        </p:nvSpPr>
        <p:spPr bwMode="auto">
          <a:xfrm>
            <a:off x="10298792" y="3302305"/>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Regulated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Other Cloud Services</a:t>
            </a:r>
          </a:p>
        </p:txBody>
      </p:sp>
      <p:cxnSp>
        <p:nvCxnSpPr>
          <p:cNvPr id="41" name="Straight Arrow Connector 68">
            <a:extLst>
              <a:ext uri="{FF2B5EF4-FFF2-40B4-BE49-F238E27FC236}">
                <a16:creationId xmlns:a16="http://schemas.microsoft.com/office/drawing/2014/main" id="{3C561D32-9236-4684-A06B-5A8A41D50055}"/>
              </a:ext>
            </a:extLst>
          </p:cNvPr>
          <p:cNvCxnSpPr>
            <a:cxnSpLocks/>
            <a:stCxn id="36" idx="1"/>
            <a:endCxn id="13" idx="3"/>
          </p:cNvCxnSpPr>
          <p:nvPr/>
        </p:nvCxnSpPr>
        <p:spPr>
          <a:xfrm rot="10800000" flipV="1">
            <a:off x="9577607" y="1940820"/>
            <a:ext cx="721187" cy="12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68">
            <a:extLst>
              <a:ext uri="{FF2B5EF4-FFF2-40B4-BE49-F238E27FC236}">
                <a16:creationId xmlns:a16="http://schemas.microsoft.com/office/drawing/2014/main" id="{489D492F-5EBE-460E-996D-F5773BDC302E}"/>
              </a:ext>
            </a:extLst>
          </p:cNvPr>
          <p:cNvCxnSpPr>
            <a:cxnSpLocks/>
            <a:stCxn id="37" idx="1"/>
            <a:endCxn id="28" idx="3"/>
          </p:cNvCxnSpPr>
          <p:nvPr/>
        </p:nvCxnSpPr>
        <p:spPr>
          <a:xfrm rot="10800000" flipV="1">
            <a:off x="8014890" y="2481139"/>
            <a:ext cx="2283903" cy="17187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68">
            <a:extLst>
              <a:ext uri="{FF2B5EF4-FFF2-40B4-BE49-F238E27FC236}">
                <a16:creationId xmlns:a16="http://schemas.microsoft.com/office/drawing/2014/main" id="{A6844E58-463E-4025-87EE-6C478F5EDD82}"/>
              </a:ext>
            </a:extLst>
          </p:cNvPr>
          <p:cNvCxnSpPr>
            <a:cxnSpLocks/>
            <a:stCxn id="38" idx="1"/>
            <a:endCxn id="28" idx="3"/>
          </p:cNvCxnSpPr>
          <p:nvPr/>
        </p:nvCxnSpPr>
        <p:spPr>
          <a:xfrm rot="10800000">
            <a:off x="8014890" y="2653015"/>
            <a:ext cx="2283903" cy="34827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68">
            <a:extLst>
              <a:ext uri="{FF2B5EF4-FFF2-40B4-BE49-F238E27FC236}">
                <a16:creationId xmlns:a16="http://schemas.microsoft.com/office/drawing/2014/main" id="{01870E12-9532-4C90-9B10-68920D08FD4A}"/>
              </a:ext>
            </a:extLst>
          </p:cNvPr>
          <p:cNvCxnSpPr>
            <a:cxnSpLocks/>
            <a:stCxn id="39" idx="1"/>
            <a:endCxn id="28" idx="3"/>
          </p:cNvCxnSpPr>
          <p:nvPr/>
        </p:nvCxnSpPr>
        <p:spPr>
          <a:xfrm rot="10800000">
            <a:off x="8014890" y="2653015"/>
            <a:ext cx="2283903" cy="87243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5C1584C-A849-4EE1-B2E2-01291C1C8162}"/>
              </a:ext>
            </a:extLst>
          </p:cNvPr>
          <p:cNvSpPr/>
          <p:nvPr/>
        </p:nvSpPr>
        <p:spPr bwMode="auto">
          <a:xfrm>
            <a:off x="8734651" y="1771116"/>
            <a:ext cx="842955" cy="34200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Syslog</a:t>
            </a:r>
            <a:endParaRPr lang="en-US" sz="1000">
              <a:solidFill>
                <a:schemeClr val="bg1">
                  <a:lumMod val="50000"/>
                </a:schemeClr>
              </a:solidFill>
              <a:ea typeface="Segoe UI" pitchFamily="34" charset="0"/>
              <a:cs typeface="Segoe UI" pitchFamily="34" charset="0"/>
            </a:endParaRPr>
          </a:p>
        </p:txBody>
      </p:sp>
      <p:cxnSp>
        <p:nvCxnSpPr>
          <p:cNvPr id="19" name="Straight Arrow Connector 68">
            <a:extLst>
              <a:ext uri="{FF2B5EF4-FFF2-40B4-BE49-F238E27FC236}">
                <a16:creationId xmlns:a16="http://schemas.microsoft.com/office/drawing/2014/main" id="{CE56C966-5589-4164-AC75-434D8349029F}"/>
              </a:ext>
            </a:extLst>
          </p:cNvPr>
          <p:cNvCxnSpPr>
            <a:cxnSpLocks/>
            <a:stCxn id="13" idx="2"/>
            <a:endCxn id="28" idx="3"/>
          </p:cNvCxnSpPr>
          <p:nvPr/>
        </p:nvCxnSpPr>
        <p:spPr>
          <a:xfrm rot="5400000">
            <a:off x="8315564" y="1812449"/>
            <a:ext cx="539891" cy="11412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2962D8C3-A1BC-4CBC-91C6-EC4318FF9A01}"/>
              </a:ext>
            </a:extLst>
          </p:cNvPr>
          <p:cNvSpPr/>
          <p:nvPr/>
        </p:nvSpPr>
        <p:spPr bwMode="auto">
          <a:xfrm>
            <a:off x="10300881" y="4312645"/>
            <a:ext cx="1694893"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On-premises</a:t>
            </a:r>
          </a:p>
        </p:txBody>
      </p:sp>
      <p:sp>
        <p:nvSpPr>
          <p:cNvPr id="83" name="Rectangle 82">
            <a:extLst>
              <a:ext uri="{FF2B5EF4-FFF2-40B4-BE49-F238E27FC236}">
                <a16:creationId xmlns:a16="http://schemas.microsoft.com/office/drawing/2014/main" id="{686F44E7-F615-467E-8664-A60BDCE0876C}"/>
              </a:ext>
            </a:extLst>
          </p:cNvPr>
          <p:cNvSpPr/>
          <p:nvPr/>
        </p:nvSpPr>
        <p:spPr bwMode="auto">
          <a:xfrm>
            <a:off x="10300880" y="4852964"/>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Azure Subscriptions</a:t>
            </a:r>
          </a:p>
        </p:txBody>
      </p:sp>
      <p:sp>
        <p:nvSpPr>
          <p:cNvPr id="84" name="Rectangle 83">
            <a:extLst>
              <a:ext uri="{FF2B5EF4-FFF2-40B4-BE49-F238E27FC236}">
                <a16:creationId xmlns:a16="http://schemas.microsoft.com/office/drawing/2014/main" id="{24B38C04-D1AC-46C8-A337-16CB1B5D463B}"/>
              </a:ext>
            </a:extLst>
          </p:cNvPr>
          <p:cNvSpPr/>
          <p:nvPr/>
        </p:nvSpPr>
        <p:spPr bwMode="auto">
          <a:xfrm>
            <a:off x="10300880" y="5373117"/>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Office 365</a:t>
            </a:r>
          </a:p>
        </p:txBody>
      </p:sp>
      <p:sp>
        <p:nvSpPr>
          <p:cNvPr id="85" name="Rectangle 84">
            <a:extLst>
              <a:ext uri="{FF2B5EF4-FFF2-40B4-BE49-F238E27FC236}">
                <a16:creationId xmlns:a16="http://schemas.microsoft.com/office/drawing/2014/main" id="{51719E40-DD63-446E-A398-AD3BD5EA106D}"/>
              </a:ext>
            </a:extLst>
          </p:cNvPr>
          <p:cNvSpPr/>
          <p:nvPr/>
        </p:nvSpPr>
        <p:spPr bwMode="auto">
          <a:xfrm>
            <a:off x="10300880" y="5897275"/>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Other Cloud Services</a:t>
            </a:r>
          </a:p>
        </p:txBody>
      </p:sp>
      <p:cxnSp>
        <p:nvCxnSpPr>
          <p:cNvPr id="86" name="Straight Arrow Connector 68">
            <a:extLst>
              <a:ext uri="{FF2B5EF4-FFF2-40B4-BE49-F238E27FC236}">
                <a16:creationId xmlns:a16="http://schemas.microsoft.com/office/drawing/2014/main" id="{3D1B1342-D365-4B92-B4A4-9689C59A3925}"/>
              </a:ext>
            </a:extLst>
          </p:cNvPr>
          <p:cNvCxnSpPr>
            <a:cxnSpLocks/>
            <a:stCxn id="82" idx="1"/>
            <a:endCxn id="90" idx="3"/>
          </p:cNvCxnSpPr>
          <p:nvPr/>
        </p:nvCxnSpPr>
        <p:spPr>
          <a:xfrm rot="10800000" flipV="1">
            <a:off x="9517065" y="4535790"/>
            <a:ext cx="783817" cy="12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68">
            <a:extLst>
              <a:ext uri="{FF2B5EF4-FFF2-40B4-BE49-F238E27FC236}">
                <a16:creationId xmlns:a16="http://schemas.microsoft.com/office/drawing/2014/main" id="{A162CAF8-3D13-43DB-BCB9-B33145F90ACE}"/>
              </a:ext>
            </a:extLst>
          </p:cNvPr>
          <p:cNvCxnSpPr>
            <a:cxnSpLocks/>
            <a:stCxn id="83" idx="1"/>
            <a:endCxn id="3" idx="3"/>
          </p:cNvCxnSpPr>
          <p:nvPr/>
        </p:nvCxnSpPr>
        <p:spPr>
          <a:xfrm rot="10800000">
            <a:off x="7893682" y="4959584"/>
            <a:ext cx="2407198" cy="11652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68">
            <a:extLst>
              <a:ext uri="{FF2B5EF4-FFF2-40B4-BE49-F238E27FC236}">
                <a16:creationId xmlns:a16="http://schemas.microsoft.com/office/drawing/2014/main" id="{04DEB2D7-723B-4AEE-AC0E-7AB9AC54E75D}"/>
              </a:ext>
            </a:extLst>
          </p:cNvPr>
          <p:cNvCxnSpPr>
            <a:cxnSpLocks/>
            <a:stCxn id="84" idx="1"/>
            <a:endCxn id="3" idx="3"/>
          </p:cNvCxnSpPr>
          <p:nvPr/>
        </p:nvCxnSpPr>
        <p:spPr>
          <a:xfrm rot="10800000">
            <a:off x="7893682" y="4959583"/>
            <a:ext cx="2407198" cy="63668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68">
            <a:extLst>
              <a:ext uri="{FF2B5EF4-FFF2-40B4-BE49-F238E27FC236}">
                <a16:creationId xmlns:a16="http://schemas.microsoft.com/office/drawing/2014/main" id="{595FD9EB-DC6C-469C-B9AF-A9F4FF1D94F2}"/>
              </a:ext>
            </a:extLst>
          </p:cNvPr>
          <p:cNvCxnSpPr>
            <a:cxnSpLocks/>
            <a:stCxn id="85" idx="1"/>
            <a:endCxn id="3" idx="3"/>
          </p:cNvCxnSpPr>
          <p:nvPr/>
        </p:nvCxnSpPr>
        <p:spPr>
          <a:xfrm rot="10800000">
            <a:off x="7893682" y="4959583"/>
            <a:ext cx="2407198" cy="116083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FD8A5306-0910-4B81-92C7-1655A6F43143}"/>
              </a:ext>
            </a:extLst>
          </p:cNvPr>
          <p:cNvSpPr/>
          <p:nvPr/>
        </p:nvSpPr>
        <p:spPr bwMode="auto">
          <a:xfrm>
            <a:off x="8674109" y="4366086"/>
            <a:ext cx="842955" cy="34200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Syslog</a:t>
            </a:r>
            <a:endParaRPr lang="en-US" sz="1000">
              <a:solidFill>
                <a:schemeClr val="bg1">
                  <a:lumMod val="50000"/>
                </a:schemeClr>
              </a:solidFill>
              <a:ea typeface="Segoe UI" pitchFamily="34" charset="0"/>
              <a:cs typeface="Segoe UI" pitchFamily="34" charset="0"/>
            </a:endParaRPr>
          </a:p>
        </p:txBody>
      </p:sp>
      <p:cxnSp>
        <p:nvCxnSpPr>
          <p:cNvPr id="91" name="Straight Arrow Connector 68">
            <a:extLst>
              <a:ext uri="{FF2B5EF4-FFF2-40B4-BE49-F238E27FC236}">
                <a16:creationId xmlns:a16="http://schemas.microsoft.com/office/drawing/2014/main" id="{B328FCE6-D551-48CB-B24B-46569FE78943}"/>
              </a:ext>
            </a:extLst>
          </p:cNvPr>
          <p:cNvCxnSpPr>
            <a:cxnSpLocks/>
            <a:stCxn id="90" idx="2"/>
            <a:endCxn id="3" idx="3"/>
          </p:cNvCxnSpPr>
          <p:nvPr/>
        </p:nvCxnSpPr>
        <p:spPr>
          <a:xfrm rot="5400000">
            <a:off x="8368891" y="4232886"/>
            <a:ext cx="251489" cy="120190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7559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F7AF4C-C9F3-4B05-86A2-EA994655ABD0}"/>
              </a:ext>
            </a:extLst>
          </p:cNvPr>
          <p:cNvSpPr/>
          <p:nvPr/>
        </p:nvSpPr>
        <p:spPr bwMode="auto">
          <a:xfrm>
            <a:off x="10165630" y="1263290"/>
            <a:ext cx="2129029" cy="256218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M365 Subscription</a:t>
            </a:r>
            <a:endParaRPr lang="en-US" sz="1600">
              <a:solidFill>
                <a:schemeClr val="tx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EC381C75-C312-488B-8A4A-B0ED6877E026}"/>
              </a:ext>
            </a:extLst>
          </p:cNvPr>
          <p:cNvSpPr/>
          <p:nvPr/>
        </p:nvSpPr>
        <p:spPr bwMode="auto">
          <a:xfrm>
            <a:off x="7750555" y="5538118"/>
            <a:ext cx="267724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4</a:t>
            </a:r>
          </a:p>
        </p:txBody>
      </p:sp>
      <p:sp>
        <p:nvSpPr>
          <p:cNvPr id="64" name="Rectangle 63">
            <a:extLst>
              <a:ext uri="{FF2B5EF4-FFF2-40B4-BE49-F238E27FC236}">
                <a16:creationId xmlns:a16="http://schemas.microsoft.com/office/drawing/2014/main" id="{F3CB2D3F-AD25-4897-9515-9FFA3F5486D1}"/>
              </a:ext>
            </a:extLst>
          </p:cNvPr>
          <p:cNvSpPr/>
          <p:nvPr/>
        </p:nvSpPr>
        <p:spPr bwMode="auto">
          <a:xfrm>
            <a:off x="7361430" y="5022901"/>
            <a:ext cx="285934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3</a:t>
            </a:r>
          </a:p>
        </p:txBody>
      </p:sp>
      <p:sp>
        <p:nvSpPr>
          <p:cNvPr id="54" name="Rectangle 53">
            <a:extLst>
              <a:ext uri="{FF2B5EF4-FFF2-40B4-BE49-F238E27FC236}">
                <a16:creationId xmlns:a16="http://schemas.microsoft.com/office/drawing/2014/main" id="{55219C09-75BE-42D4-9382-45DFBC62DC13}"/>
              </a:ext>
            </a:extLst>
          </p:cNvPr>
          <p:cNvSpPr/>
          <p:nvPr/>
        </p:nvSpPr>
        <p:spPr bwMode="auto">
          <a:xfrm>
            <a:off x="6955979" y="4510589"/>
            <a:ext cx="306949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2</a:t>
            </a:r>
          </a:p>
        </p:txBody>
      </p:sp>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6210863" cy="710908"/>
          </a:xfrm>
        </p:spPr>
        <p:txBody>
          <a:bodyPr anchor="t"/>
          <a:lstStyle/>
          <a:p>
            <a:r>
              <a:rPr lang="en-US" sz="3264"/>
              <a:t>MDE for MSSP</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161852"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Reference Architecture</a:t>
            </a:r>
          </a:p>
        </p:txBody>
      </p:sp>
      <p:sp>
        <p:nvSpPr>
          <p:cNvPr id="6" name="Rectangle 5">
            <a:extLst>
              <a:ext uri="{FF2B5EF4-FFF2-40B4-BE49-F238E27FC236}">
                <a16:creationId xmlns:a16="http://schemas.microsoft.com/office/drawing/2014/main" id="{924A4BEF-3E66-4143-97D4-77526B68E221}"/>
              </a:ext>
            </a:extLst>
          </p:cNvPr>
          <p:cNvSpPr/>
          <p:nvPr/>
        </p:nvSpPr>
        <p:spPr bwMode="auto">
          <a:xfrm>
            <a:off x="207030" y="2495694"/>
            <a:ext cx="2144646" cy="240606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SOC Collaboration</a:t>
            </a:r>
          </a:p>
          <a:p>
            <a:pPr algn="ctr" defTabSz="932472" fontAlgn="base">
              <a:lnSpc>
                <a:spcPct val="90000"/>
              </a:lnSpc>
              <a:spcBef>
                <a:spcPct val="0"/>
              </a:spcBef>
              <a:spcAft>
                <a:spcPct val="0"/>
              </a:spcAft>
            </a:pPr>
            <a:r>
              <a:rPr lang="en-US" sz="1600">
                <a:solidFill>
                  <a:schemeClr val="bg1">
                    <a:lumMod val="50000"/>
                  </a:schemeClr>
                </a:solidFill>
                <a:cs typeface="Segoe UI" pitchFamily="34" charset="0"/>
              </a:rPr>
              <a:t>M365 Subscription</a:t>
            </a:r>
          </a:p>
        </p:txBody>
      </p:sp>
      <p:sp>
        <p:nvSpPr>
          <p:cNvPr id="7" name="Rectangle 6">
            <a:extLst>
              <a:ext uri="{FF2B5EF4-FFF2-40B4-BE49-F238E27FC236}">
                <a16:creationId xmlns:a16="http://schemas.microsoft.com/office/drawing/2014/main" id="{3A8AE2FE-D3FF-46D9-9808-394B4666F17C}"/>
              </a:ext>
            </a:extLst>
          </p:cNvPr>
          <p:cNvSpPr/>
          <p:nvPr/>
        </p:nvSpPr>
        <p:spPr bwMode="auto">
          <a:xfrm>
            <a:off x="2772761" y="1226560"/>
            <a:ext cx="2435134" cy="3675199"/>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Operations</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a:t>
            </a:r>
            <a:endParaRPr lang="en-US" sz="16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AD16C89-2C89-49C5-8970-61602377E6D4}"/>
              </a:ext>
            </a:extLst>
          </p:cNvPr>
          <p:cNvSpPr/>
          <p:nvPr/>
        </p:nvSpPr>
        <p:spPr bwMode="auto">
          <a:xfrm>
            <a:off x="402335" y="3199250"/>
            <a:ext cx="1754043" cy="14574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Teams for secure collaboration and communication</a:t>
            </a:r>
            <a:endParaRPr lang="en-US" sz="1200">
              <a:solidFill>
                <a:schemeClr val="bg1">
                  <a:lumMod val="50000"/>
                </a:schemeClr>
              </a:soli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8FA55D21-BA1D-4C98-B52E-A6940BBAFE15}"/>
              </a:ext>
            </a:extLst>
          </p:cNvPr>
          <p:cNvCxnSpPr>
            <a:cxnSpLocks/>
            <a:stCxn id="56" idx="1"/>
            <a:endCxn id="6" idx="2"/>
          </p:cNvCxnSpPr>
          <p:nvPr/>
        </p:nvCxnSpPr>
        <p:spPr>
          <a:xfrm rot="10800000">
            <a:off x="1279353" y="4901756"/>
            <a:ext cx="751018" cy="50592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34214A-68DF-469C-8EE6-30C7E7373F6D}"/>
              </a:ext>
            </a:extLst>
          </p:cNvPr>
          <p:cNvCxnSpPr>
            <a:cxnSpLocks/>
            <a:stCxn id="56" idx="3"/>
            <a:endCxn id="7" idx="2"/>
          </p:cNvCxnSpPr>
          <p:nvPr/>
        </p:nvCxnSpPr>
        <p:spPr>
          <a:xfrm flipV="1">
            <a:off x="3255871" y="4901759"/>
            <a:ext cx="734457" cy="50591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81256B3-42E7-45E7-BDB1-628337E36146}"/>
              </a:ext>
            </a:extLst>
          </p:cNvPr>
          <p:cNvSpPr/>
          <p:nvPr/>
        </p:nvSpPr>
        <p:spPr bwMode="auto">
          <a:xfrm>
            <a:off x="923061" y="5878216"/>
            <a:ext cx="3433152" cy="54157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2</a:t>
            </a:r>
          </a:p>
        </p:txBody>
      </p:sp>
      <p:sp>
        <p:nvSpPr>
          <p:cNvPr id="50" name="Rectangle 49">
            <a:extLst>
              <a:ext uri="{FF2B5EF4-FFF2-40B4-BE49-F238E27FC236}">
                <a16:creationId xmlns:a16="http://schemas.microsoft.com/office/drawing/2014/main" id="{FAC8172D-4134-47E8-8BF9-A19682DCB9D1}"/>
              </a:ext>
            </a:extLst>
          </p:cNvPr>
          <p:cNvSpPr/>
          <p:nvPr/>
        </p:nvSpPr>
        <p:spPr bwMode="auto">
          <a:xfrm>
            <a:off x="5766649" y="1251586"/>
            <a:ext cx="4076980" cy="383048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a:t>
            </a:r>
            <a:endParaRPr lang="en-US" sz="1600">
              <a:solidFill>
                <a:schemeClr val="tx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09DE9E4D-0F85-49E2-A2EA-67C51002FEAF}"/>
              </a:ext>
            </a:extLst>
          </p:cNvPr>
          <p:cNvSpPr/>
          <p:nvPr/>
        </p:nvSpPr>
        <p:spPr bwMode="auto">
          <a:xfrm>
            <a:off x="7528543" y="3676061"/>
            <a:ext cx="2099085" cy="54923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3</a:t>
            </a:r>
          </a:p>
        </p:txBody>
      </p:sp>
      <p:sp>
        <p:nvSpPr>
          <p:cNvPr id="68" name="Rectangle 67">
            <a:extLst>
              <a:ext uri="{FF2B5EF4-FFF2-40B4-BE49-F238E27FC236}">
                <a16:creationId xmlns:a16="http://schemas.microsoft.com/office/drawing/2014/main" id="{BD14618F-D29C-44A6-A79D-B3850BE20797}"/>
              </a:ext>
            </a:extLst>
          </p:cNvPr>
          <p:cNvSpPr/>
          <p:nvPr/>
        </p:nvSpPr>
        <p:spPr bwMode="auto">
          <a:xfrm>
            <a:off x="6983102" y="1956036"/>
            <a:ext cx="1493255" cy="6666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PAL Registration</a:t>
            </a:r>
            <a:endParaRPr lang="en-US" sz="1200">
              <a:solidFill>
                <a:schemeClr val="bg1">
                  <a:lumMod val="50000"/>
                </a:schemeClr>
              </a:solidFill>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B8DE9F29-21DE-48EB-94EA-811C38330737}"/>
              </a:ext>
            </a:extLst>
          </p:cNvPr>
          <p:cNvCxnSpPr>
            <a:cxnSpLocks/>
            <a:stCxn id="8" idx="3"/>
            <a:endCxn id="58" idx="2"/>
          </p:cNvCxnSpPr>
          <p:nvPr/>
        </p:nvCxnSpPr>
        <p:spPr>
          <a:xfrm flipV="1">
            <a:off x="4356213" y="4717192"/>
            <a:ext cx="2096719" cy="14318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42D4CDB-F314-4523-9590-267FA9B7569E}"/>
              </a:ext>
            </a:extLst>
          </p:cNvPr>
          <p:cNvSpPr/>
          <p:nvPr/>
        </p:nvSpPr>
        <p:spPr bwMode="auto">
          <a:xfrm>
            <a:off x="6059286" y="3763013"/>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EM</a:t>
            </a:r>
            <a:endParaRPr lang="en-US" sz="1200">
              <a:solidFill>
                <a:schemeClr val="bg1">
                  <a:lumMod val="50000"/>
                </a:schemeClr>
              </a:solidFill>
              <a:ea typeface="Segoe UI" pitchFamily="34" charset="0"/>
              <a:cs typeface="Segoe UI" pitchFamily="34" charset="0"/>
            </a:endParaRPr>
          </a:p>
        </p:txBody>
      </p:sp>
      <p:cxnSp>
        <p:nvCxnSpPr>
          <p:cNvPr id="73" name="Straight Arrow Connector 68">
            <a:extLst>
              <a:ext uri="{FF2B5EF4-FFF2-40B4-BE49-F238E27FC236}">
                <a16:creationId xmlns:a16="http://schemas.microsoft.com/office/drawing/2014/main" id="{E96FB49D-CF32-47AF-A00B-31FD09529101}"/>
              </a:ext>
            </a:extLst>
          </p:cNvPr>
          <p:cNvCxnSpPr>
            <a:cxnSpLocks/>
            <a:stCxn id="70" idx="3"/>
            <a:endCxn id="67" idx="1"/>
          </p:cNvCxnSpPr>
          <p:nvPr/>
        </p:nvCxnSpPr>
        <p:spPr>
          <a:xfrm flipV="1">
            <a:off x="6849462" y="3950682"/>
            <a:ext cx="679081" cy="190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68">
            <a:extLst>
              <a:ext uri="{FF2B5EF4-FFF2-40B4-BE49-F238E27FC236}">
                <a16:creationId xmlns:a16="http://schemas.microsoft.com/office/drawing/2014/main" id="{3B78ADF9-944D-4250-9E44-259BD1B57557}"/>
              </a:ext>
            </a:extLst>
          </p:cNvPr>
          <p:cNvCxnSpPr>
            <a:cxnSpLocks/>
            <a:stCxn id="46" idx="3"/>
            <a:endCxn id="68" idx="1"/>
          </p:cNvCxnSpPr>
          <p:nvPr/>
        </p:nvCxnSpPr>
        <p:spPr>
          <a:xfrm flipV="1">
            <a:off x="4852401" y="2289380"/>
            <a:ext cx="2130701" cy="95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E585F9C-69BE-48AD-8CD6-B06A2083589A}"/>
              </a:ext>
            </a:extLst>
          </p:cNvPr>
          <p:cNvSpPr/>
          <p:nvPr/>
        </p:nvSpPr>
        <p:spPr bwMode="auto">
          <a:xfrm>
            <a:off x="7561982" y="3087221"/>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B2B</a:t>
            </a:r>
            <a:endParaRPr lang="en-US" sz="1200">
              <a:solidFill>
                <a:schemeClr val="bg1">
                  <a:lumMod val="50000"/>
                </a:schemeClr>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961992A-C77E-4BE6-A5B3-665F99C44738}"/>
              </a:ext>
            </a:extLst>
          </p:cNvPr>
          <p:cNvSpPr/>
          <p:nvPr/>
        </p:nvSpPr>
        <p:spPr bwMode="auto">
          <a:xfrm>
            <a:off x="10623635" y="1951331"/>
            <a:ext cx="1324598" cy="6666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Defender</a:t>
            </a:r>
            <a:endParaRPr lang="en-US" sz="1200">
              <a:solidFill>
                <a:schemeClr val="bg1">
                  <a:lumMod val="50000"/>
                </a:schemeClr>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846A10E-5BA3-4EBA-97AE-51661EC54312}"/>
              </a:ext>
            </a:extLst>
          </p:cNvPr>
          <p:cNvSpPr/>
          <p:nvPr/>
        </p:nvSpPr>
        <p:spPr bwMode="auto">
          <a:xfrm>
            <a:off x="8568085" y="3087221"/>
            <a:ext cx="1036929"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Groups</a:t>
            </a:r>
            <a:endParaRPr lang="en-US" sz="1200">
              <a:solidFill>
                <a:schemeClr val="bg1">
                  <a:lumMod val="50000"/>
                </a:schemeClr>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923605EE-F3E0-4DA0-9C79-F37A4F157B99}"/>
              </a:ext>
            </a:extLst>
          </p:cNvPr>
          <p:cNvSpPr/>
          <p:nvPr/>
        </p:nvSpPr>
        <p:spPr bwMode="auto">
          <a:xfrm>
            <a:off x="10627449" y="2991158"/>
            <a:ext cx="1324598" cy="56978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Delegated Access</a:t>
            </a:r>
            <a:endParaRPr lang="en-US" sz="1200">
              <a:solidFill>
                <a:schemeClr val="bg1">
                  <a:lumMod val="50000"/>
                </a:schemeClr>
              </a:solidFill>
              <a:ea typeface="Segoe UI" pitchFamily="34" charset="0"/>
              <a:cs typeface="Segoe UI" pitchFamily="34" charset="0"/>
            </a:endParaRPr>
          </a:p>
        </p:txBody>
      </p:sp>
      <p:cxnSp>
        <p:nvCxnSpPr>
          <p:cNvPr id="37" name="Straight Arrow Connector 68">
            <a:extLst>
              <a:ext uri="{FF2B5EF4-FFF2-40B4-BE49-F238E27FC236}">
                <a16:creationId xmlns:a16="http://schemas.microsoft.com/office/drawing/2014/main" id="{BE55FDD8-DA44-4307-A99E-055D53C5C5BF}"/>
              </a:ext>
            </a:extLst>
          </p:cNvPr>
          <p:cNvCxnSpPr>
            <a:cxnSpLocks/>
            <a:stCxn id="70" idx="0"/>
            <a:endCxn id="33" idx="1"/>
          </p:cNvCxnSpPr>
          <p:nvPr/>
        </p:nvCxnSpPr>
        <p:spPr>
          <a:xfrm rot="5400000" flipH="1" flipV="1">
            <a:off x="6765066" y="2966097"/>
            <a:ext cx="486222" cy="1107610"/>
          </a:xfrm>
          <a:prstGeom prst="bentConnector2">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68">
            <a:extLst>
              <a:ext uri="{FF2B5EF4-FFF2-40B4-BE49-F238E27FC236}">
                <a16:creationId xmlns:a16="http://schemas.microsoft.com/office/drawing/2014/main" id="{CAF3B835-BB43-4C79-B090-FD90F7C49827}"/>
              </a:ext>
            </a:extLst>
          </p:cNvPr>
          <p:cNvCxnSpPr>
            <a:cxnSpLocks/>
            <a:stCxn id="35" idx="1"/>
            <a:endCxn id="33" idx="3"/>
          </p:cNvCxnSpPr>
          <p:nvPr/>
        </p:nvCxnSpPr>
        <p:spPr>
          <a:xfrm flipH="1">
            <a:off x="8352154" y="3276791"/>
            <a:ext cx="215931"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68">
            <a:extLst>
              <a:ext uri="{FF2B5EF4-FFF2-40B4-BE49-F238E27FC236}">
                <a16:creationId xmlns:a16="http://schemas.microsoft.com/office/drawing/2014/main" id="{6BA56C20-E814-42AD-B71A-E0C8EA1BDC6B}"/>
              </a:ext>
            </a:extLst>
          </p:cNvPr>
          <p:cNvCxnSpPr>
            <a:cxnSpLocks/>
            <a:stCxn id="36" idx="1"/>
            <a:endCxn id="35" idx="3"/>
          </p:cNvCxnSpPr>
          <p:nvPr/>
        </p:nvCxnSpPr>
        <p:spPr>
          <a:xfrm flipH="1">
            <a:off x="9605014" y="3276051"/>
            <a:ext cx="1022435" cy="74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68">
            <a:extLst>
              <a:ext uri="{FF2B5EF4-FFF2-40B4-BE49-F238E27FC236}">
                <a16:creationId xmlns:a16="http://schemas.microsoft.com/office/drawing/2014/main" id="{0E26FE6E-B0B8-4234-ACE9-09EC6F81DA9B}"/>
              </a:ext>
            </a:extLst>
          </p:cNvPr>
          <p:cNvCxnSpPr>
            <a:cxnSpLocks/>
            <a:stCxn id="34" idx="2"/>
            <a:endCxn id="36" idx="0"/>
          </p:cNvCxnSpPr>
          <p:nvPr/>
        </p:nvCxnSpPr>
        <p:spPr>
          <a:xfrm rot="16200000" flipH="1">
            <a:off x="11101272" y="2802681"/>
            <a:ext cx="373139" cy="3814"/>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68">
            <a:extLst>
              <a:ext uri="{FF2B5EF4-FFF2-40B4-BE49-F238E27FC236}">
                <a16:creationId xmlns:a16="http://schemas.microsoft.com/office/drawing/2014/main" id="{184749BA-E3DF-4101-9766-4B8230A7AEF1}"/>
              </a:ext>
            </a:extLst>
          </p:cNvPr>
          <p:cNvCxnSpPr>
            <a:cxnSpLocks/>
          </p:cNvCxnSpPr>
          <p:nvPr/>
        </p:nvCxnSpPr>
        <p:spPr>
          <a:xfrm flipV="1">
            <a:off x="5394472" y="618247"/>
            <a:ext cx="12700" cy="6111517"/>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4686EA2-E445-4ED7-BE5A-4659E1126D17}"/>
              </a:ext>
            </a:extLst>
          </p:cNvPr>
          <p:cNvSpPr/>
          <p:nvPr/>
        </p:nvSpPr>
        <p:spPr>
          <a:xfrm>
            <a:off x="4157396" y="619777"/>
            <a:ext cx="1004506" cy="400110"/>
          </a:xfrm>
          <a:prstGeom prst="rect">
            <a:avLst/>
          </a:prstGeom>
        </p:spPr>
        <p:txBody>
          <a:bodyPr wrap="none">
            <a:spAutoFit/>
          </a:bodyPr>
          <a:lstStyle/>
          <a:p>
            <a:r>
              <a:rPr lang="en-US" sz="2000">
                <a:solidFill>
                  <a:srgbClr val="4078CC"/>
                </a:solidFill>
                <a:ea typeface="Segoe UI" pitchFamily="34" charset="0"/>
                <a:cs typeface="Segoe UI" pitchFamily="34" charset="0"/>
              </a:rPr>
              <a:t>Partner</a:t>
            </a:r>
            <a:endParaRPr lang="en-US">
              <a:solidFill>
                <a:srgbClr val="4078CC"/>
              </a:solidFill>
            </a:endParaRPr>
          </a:p>
        </p:txBody>
      </p:sp>
      <p:sp>
        <p:nvSpPr>
          <p:cNvPr id="42" name="Rectangle 41">
            <a:extLst>
              <a:ext uri="{FF2B5EF4-FFF2-40B4-BE49-F238E27FC236}">
                <a16:creationId xmlns:a16="http://schemas.microsoft.com/office/drawing/2014/main" id="{B9715A4B-27F6-42BA-BD5F-AD4BFBA53A21}"/>
              </a:ext>
            </a:extLst>
          </p:cNvPr>
          <p:cNvSpPr/>
          <p:nvPr/>
        </p:nvSpPr>
        <p:spPr>
          <a:xfrm>
            <a:off x="5643876" y="616194"/>
            <a:ext cx="1279133" cy="400110"/>
          </a:xfrm>
          <a:prstGeom prst="rect">
            <a:avLst/>
          </a:prstGeom>
        </p:spPr>
        <p:txBody>
          <a:bodyPr wrap="none">
            <a:spAutoFit/>
          </a:bodyPr>
          <a:lstStyle/>
          <a:p>
            <a:r>
              <a:rPr lang="en-US" sz="2000">
                <a:solidFill>
                  <a:srgbClr val="4078CC"/>
                </a:solidFill>
                <a:ea typeface="Segoe UI" pitchFamily="34" charset="0"/>
                <a:cs typeface="Segoe UI" pitchFamily="34" charset="0"/>
              </a:rPr>
              <a:t>Customer</a:t>
            </a:r>
            <a:endParaRPr lang="en-US">
              <a:solidFill>
                <a:srgbClr val="4078CC"/>
              </a:solidFill>
            </a:endParaRPr>
          </a:p>
        </p:txBody>
      </p:sp>
      <p:sp>
        <p:nvSpPr>
          <p:cNvPr id="46" name="Rectangle 45">
            <a:extLst>
              <a:ext uri="{FF2B5EF4-FFF2-40B4-BE49-F238E27FC236}">
                <a16:creationId xmlns:a16="http://schemas.microsoft.com/office/drawing/2014/main" id="{D73E6576-A5D9-47D1-96A0-D2F2C6D0061E}"/>
              </a:ext>
            </a:extLst>
          </p:cNvPr>
          <p:cNvSpPr/>
          <p:nvPr/>
        </p:nvSpPr>
        <p:spPr bwMode="auto">
          <a:xfrm>
            <a:off x="3054577" y="1956038"/>
            <a:ext cx="1797824" cy="66859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Partner Admin Center</a:t>
            </a:r>
            <a:endParaRPr lang="en-US" sz="1200">
              <a:solidFill>
                <a:schemeClr val="bg1">
                  <a:lumMod val="50000"/>
                </a:schemeClr>
              </a:solidFill>
              <a:ea typeface="Segoe UI" pitchFamily="34" charset="0"/>
              <a:cs typeface="Segoe UI" pitchFamily="34" charset="0"/>
            </a:endParaRPr>
          </a:p>
        </p:txBody>
      </p:sp>
      <p:sp>
        <p:nvSpPr>
          <p:cNvPr id="48" name="Rectangle 47">
            <a:hlinkClick r:id="rId3"/>
            <a:extLst>
              <a:ext uri="{FF2B5EF4-FFF2-40B4-BE49-F238E27FC236}">
                <a16:creationId xmlns:a16="http://schemas.microsoft.com/office/drawing/2014/main" id="{5BD8B0BF-6E5C-439E-9769-673F4E2B6E14}"/>
              </a:ext>
            </a:extLst>
          </p:cNvPr>
          <p:cNvSpPr/>
          <p:nvPr/>
        </p:nvSpPr>
        <p:spPr bwMode="auto">
          <a:xfrm>
            <a:off x="3047236" y="2759016"/>
            <a:ext cx="1797825" cy="5295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Azure Lighthouse</a:t>
            </a:r>
            <a:endParaRPr lang="en-US" sz="1200">
              <a:solidFill>
                <a:schemeClr val="bg1">
                  <a:lumMod val="50000"/>
                </a:schemeClr>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1F97D0FF-36D8-4336-BD4B-F07E1A380E1D}"/>
              </a:ext>
            </a:extLst>
          </p:cNvPr>
          <p:cNvSpPr/>
          <p:nvPr/>
        </p:nvSpPr>
        <p:spPr bwMode="auto">
          <a:xfrm>
            <a:off x="3051125" y="4040660"/>
            <a:ext cx="1797823" cy="73340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Cross Workspace Incident View</a:t>
            </a:r>
            <a:endParaRPr lang="en-US" sz="1200">
              <a:solidFill>
                <a:schemeClr val="bg1">
                  <a:lumMod val="50000"/>
                </a:schemeClr>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24210F7-8F0D-4949-B140-E419526CE5FD}"/>
              </a:ext>
            </a:extLst>
          </p:cNvPr>
          <p:cNvSpPr/>
          <p:nvPr/>
        </p:nvSpPr>
        <p:spPr bwMode="auto">
          <a:xfrm>
            <a:off x="3062133" y="3405431"/>
            <a:ext cx="1797825" cy="52375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 API</a:t>
            </a:r>
            <a:endParaRPr lang="en-US" sz="1200">
              <a:solidFill>
                <a:schemeClr val="bg1">
                  <a:lumMod val="50000"/>
                </a:schemeClr>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77911F58-DEE4-4F9C-8214-EDAE237A103A}"/>
              </a:ext>
            </a:extLst>
          </p:cNvPr>
          <p:cNvSpPr/>
          <p:nvPr/>
        </p:nvSpPr>
        <p:spPr bwMode="auto">
          <a:xfrm>
            <a:off x="2030371" y="5245348"/>
            <a:ext cx="1225500" cy="32466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PIM</a:t>
            </a:r>
            <a:endParaRPr lang="en-US" sz="1200">
              <a:solidFill>
                <a:schemeClr val="bg1">
                  <a:lumMod val="50000"/>
                </a:schemeClr>
              </a:solidFill>
              <a:ea typeface="Segoe UI" pitchFamily="34" charset="0"/>
              <a:cs typeface="Segoe UI" pitchFamily="34" charset="0"/>
            </a:endParaRPr>
          </a:p>
        </p:txBody>
      </p:sp>
      <p:cxnSp>
        <p:nvCxnSpPr>
          <p:cNvPr id="57" name="Straight Arrow Connector 56">
            <a:extLst>
              <a:ext uri="{FF2B5EF4-FFF2-40B4-BE49-F238E27FC236}">
                <a16:creationId xmlns:a16="http://schemas.microsoft.com/office/drawing/2014/main" id="{99A8A370-8136-439D-8BDD-2E3F0F866323}"/>
              </a:ext>
            </a:extLst>
          </p:cNvPr>
          <p:cNvCxnSpPr>
            <a:cxnSpLocks/>
            <a:stCxn id="8" idx="0"/>
            <a:endCxn id="56" idx="2"/>
          </p:cNvCxnSpPr>
          <p:nvPr/>
        </p:nvCxnSpPr>
        <p:spPr>
          <a:xfrm flipV="1">
            <a:off x="2639637" y="5570008"/>
            <a:ext cx="3484" cy="3082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AF8FE54-3A1D-486A-9638-288009A69594}"/>
              </a:ext>
            </a:extLst>
          </p:cNvPr>
          <p:cNvSpPr/>
          <p:nvPr/>
        </p:nvSpPr>
        <p:spPr bwMode="auto">
          <a:xfrm>
            <a:off x="6057846" y="4338052"/>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CA</a:t>
            </a:r>
            <a:endParaRPr lang="en-US" sz="1200">
              <a:solidFill>
                <a:schemeClr val="bg1">
                  <a:lumMod val="50000"/>
                </a:schemeClr>
              </a:solidFill>
              <a:ea typeface="Segoe UI" pitchFamily="34" charset="0"/>
              <a:cs typeface="Segoe UI" pitchFamily="34" charset="0"/>
            </a:endParaRPr>
          </a:p>
        </p:txBody>
      </p:sp>
      <p:cxnSp>
        <p:nvCxnSpPr>
          <p:cNvPr id="60" name="Straight Arrow Connector 68">
            <a:extLst>
              <a:ext uri="{FF2B5EF4-FFF2-40B4-BE49-F238E27FC236}">
                <a16:creationId xmlns:a16="http://schemas.microsoft.com/office/drawing/2014/main" id="{23CD645A-CECC-4CBA-A8DB-8D0AB6988AA5}"/>
              </a:ext>
            </a:extLst>
          </p:cNvPr>
          <p:cNvCxnSpPr>
            <a:cxnSpLocks/>
            <a:stCxn id="58" idx="0"/>
            <a:endCxn id="70" idx="2"/>
          </p:cNvCxnSpPr>
          <p:nvPr/>
        </p:nvCxnSpPr>
        <p:spPr>
          <a:xfrm flipV="1">
            <a:off x="6452932" y="4142153"/>
            <a:ext cx="1440" cy="195899"/>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8">
            <a:extLst>
              <a:ext uri="{FF2B5EF4-FFF2-40B4-BE49-F238E27FC236}">
                <a16:creationId xmlns:a16="http://schemas.microsoft.com/office/drawing/2014/main" id="{7D46523B-BD7F-42D3-80FE-1D5B4992E104}"/>
              </a:ext>
            </a:extLst>
          </p:cNvPr>
          <p:cNvCxnSpPr>
            <a:cxnSpLocks/>
            <a:stCxn id="68" idx="3"/>
            <a:endCxn id="34" idx="1"/>
          </p:cNvCxnSpPr>
          <p:nvPr/>
        </p:nvCxnSpPr>
        <p:spPr>
          <a:xfrm flipV="1">
            <a:off x="8476357" y="2284675"/>
            <a:ext cx="2147278" cy="470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5092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F7AF4C-C9F3-4B05-86A2-EA994655ABD0}"/>
              </a:ext>
            </a:extLst>
          </p:cNvPr>
          <p:cNvSpPr/>
          <p:nvPr/>
        </p:nvSpPr>
        <p:spPr bwMode="auto">
          <a:xfrm>
            <a:off x="10172403" y="1200365"/>
            <a:ext cx="2129029" cy="148571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Subscription 2</a:t>
            </a:r>
            <a:endParaRPr lang="en-US" sz="1600">
              <a:solidFill>
                <a:schemeClr val="tx1"/>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EC381C75-C312-488B-8A4A-B0ED6877E026}"/>
              </a:ext>
            </a:extLst>
          </p:cNvPr>
          <p:cNvSpPr/>
          <p:nvPr/>
        </p:nvSpPr>
        <p:spPr bwMode="auto">
          <a:xfrm>
            <a:off x="7750555" y="5538118"/>
            <a:ext cx="267724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4</a:t>
            </a:r>
          </a:p>
        </p:txBody>
      </p:sp>
      <p:sp>
        <p:nvSpPr>
          <p:cNvPr id="64" name="Rectangle 63">
            <a:extLst>
              <a:ext uri="{FF2B5EF4-FFF2-40B4-BE49-F238E27FC236}">
                <a16:creationId xmlns:a16="http://schemas.microsoft.com/office/drawing/2014/main" id="{F3CB2D3F-AD25-4897-9515-9FFA3F5486D1}"/>
              </a:ext>
            </a:extLst>
          </p:cNvPr>
          <p:cNvSpPr/>
          <p:nvPr/>
        </p:nvSpPr>
        <p:spPr bwMode="auto">
          <a:xfrm>
            <a:off x="7361430" y="5022901"/>
            <a:ext cx="285934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3</a:t>
            </a:r>
          </a:p>
        </p:txBody>
      </p:sp>
      <p:sp>
        <p:nvSpPr>
          <p:cNvPr id="54" name="Rectangle 53">
            <a:extLst>
              <a:ext uri="{FF2B5EF4-FFF2-40B4-BE49-F238E27FC236}">
                <a16:creationId xmlns:a16="http://schemas.microsoft.com/office/drawing/2014/main" id="{55219C09-75BE-42D4-9382-45DFBC62DC13}"/>
              </a:ext>
            </a:extLst>
          </p:cNvPr>
          <p:cNvSpPr/>
          <p:nvPr/>
        </p:nvSpPr>
        <p:spPr bwMode="auto">
          <a:xfrm>
            <a:off x="6955979" y="4510589"/>
            <a:ext cx="306949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2</a:t>
            </a:r>
          </a:p>
        </p:txBody>
      </p:sp>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6210863" cy="710908"/>
          </a:xfrm>
        </p:spPr>
        <p:txBody>
          <a:bodyPr anchor="t"/>
          <a:lstStyle/>
          <a:p>
            <a:r>
              <a:rPr lang="en-US" sz="3264"/>
              <a:t>Azure FW for MSSP</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161852"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Reference Architecture</a:t>
            </a:r>
          </a:p>
        </p:txBody>
      </p:sp>
      <p:sp>
        <p:nvSpPr>
          <p:cNvPr id="6" name="Rectangle 5">
            <a:extLst>
              <a:ext uri="{FF2B5EF4-FFF2-40B4-BE49-F238E27FC236}">
                <a16:creationId xmlns:a16="http://schemas.microsoft.com/office/drawing/2014/main" id="{924A4BEF-3E66-4143-97D4-77526B68E221}"/>
              </a:ext>
            </a:extLst>
          </p:cNvPr>
          <p:cNvSpPr/>
          <p:nvPr/>
        </p:nvSpPr>
        <p:spPr bwMode="auto">
          <a:xfrm>
            <a:off x="207030" y="2495694"/>
            <a:ext cx="2144646" cy="240606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SOC Collaboration</a:t>
            </a:r>
          </a:p>
          <a:p>
            <a:pPr algn="ctr" defTabSz="932472" fontAlgn="base">
              <a:lnSpc>
                <a:spcPct val="90000"/>
              </a:lnSpc>
              <a:spcBef>
                <a:spcPct val="0"/>
              </a:spcBef>
              <a:spcAft>
                <a:spcPct val="0"/>
              </a:spcAft>
            </a:pPr>
            <a:r>
              <a:rPr lang="en-US" sz="1600">
                <a:solidFill>
                  <a:schemeClr val="bg1">
                    <a:lumMod val="50000"/>
                  </a:schemeClr>
                </a:solidFill>
                <a:cs typeface="Segoe UI" pitchFamily="34" charset="0"/>
              </a:rPr>
              <a:t>M365 Subscription</a:t>
            </a:r>
          </a:p>
        </p:txBody>
      </p:sp>
      <p:sp>
        <p:nvSpPr>
          <p:cNvPr id="7" name="Rectangle 6">
            <a:extLst>
              <a:ext uri="{FF2B5EF4-FFF2-40B4-BE49-F238E27FC236}">
                <a16:creationId xmlns:a16="http://schemas.microsoft.com/office/drawing/2014/main" id="{3A8AE2FE-D3FF-46D9-9808-394B4666F17C}"/>
              </a:ext>
            </a:extLst>
          </p:cNvPr>
          <p:cNvSpPr/>
          <p:nvPr/>
        </p:nvSpPr>
        <p:spPr bwMode="auto">
          <a:xfrm>
            <a:off x="2772761" y="1226560"/>
            <a:ext cx="2435134" cy="3675199"/>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Operations</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a:t>
            </a:r>
            <a:endParaRPr lang="en-US" sz="16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AD16C89-2C89-49C5-8970-61602377E6D4}"/>
              </a:ext>
            </a:extLst>
          </p:cNvPr>
          <p:cNvSpPr/>
          <p:nvPr/>
        </p:nvSpPr>
        <p:spPr bwMode="auto">
          <a:xfrm>
            <a:off x="402335" y="3199250"/>
            <a:ext cx="1754043" cy="14574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Teams for secure collaboration and communication</a:t>
            </a:r>
            <a:endParaRPr lang="en-US" sz="1200">
              <a:solidFill>
                <a:schemeClr val="bg1">
                  <a:lumMod val="50000"/>
                </a:schemeClr>
              </a:soli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8FA55D21-BA1D-4C98-B52E-A6940BBAFE15}"/>
              </a:ext>
            </a:extLst>
          </p:cNvPr>
          <p:cNvCxnSpPr>
            <a:cxnSpLocks/>
            <a:stCxn id="56" idx="1"/>
            <a:endCxn id="6" idx="2"/>
          </p:cNvCxnSpPr>
          <p:nvPr/>
        </p:nvCxnSpPr>
        <p:spPr>
          <a:xfrm rot="10800000">
            <a:off x="1279353" y="4901756"/>
            <a:ext cx="751018" cy="50592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34214A-68DF-469C-8EE6-30C7E7373F6D}"/>
              </a:ext>
            </a:extLst>
          </p:cNvPr>
          <p:cNvCxnSpPr>
            <a:cxnSpLocks/>
            <a:stCxn id="56" idx="3"/>
            <a:endCxn id="7" idx="2"/>
          </p:cNvCxnSpPr>
          <p:nvPr/>
        </p:nvCxnSpPr>
        <p:spPr>
          <a:xfrm flipV="1">
            <a:off x="3255871" y="4901759"/>
            <a:ext cx="734457" cy="50591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81256B3-42E7-45E7-BDB1-628337E36146}"/>
              </a:ext>
            </a:extLst>
          </p:cNvPr>
          <p:cNvSpPr/>
          <p:nvPr/>
        </p:nvSpPr>
        <p:spPr bwMode="auto">
          <a:xfrm>
            <a:off x="923061" y="5878216"/>
            <a:ext cx="3433152" cy="54157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2</a:t>
            </a:r>
          </a:p>
        </p:txBody>
      </p:sp>
      <p:sp>
        <p:nvSpPr>
          <p:cNvPr id="50" name="Rectangle 49">
            <a:extLst>
              <a:ext uri="{FF2B5EF4-FFF2-40B4-BE49-F238E27FC236}">
                <a16:creationId xmlns:a16="http://schemas.microsoft.com/office/drawing/2014/main" id="{FAC8172D-4134-47E8-8BF9-A19682DCB9D1}"/>
              </a:ext>
            </a:extLst>
          </p:cNvPr>
          <p:cNvSpPr/>
          <p:nvPr/>
        </p:nvSpPr>
        <p:spPr bwMode="auto">
          <a:xfrm>
            <a:off x="5766649" y="1251586"/>
            <a:ext cx="4076980" cy="383048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1</a:t>
            </a:r>
            <a:endParaRPr lang="en-US" sz="1600">
              <a:solidFill>
                <a:schemeClr val="tx1"/>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09DE9E4D-0F85-49E2-A2EA-67C51002FEAF}"/>
              </a:ext>
            </a:extLst>
          </p:cNvPr>
          <p:cNvSpPr/>
          <p:nvPr/>
        </p:nvSpPr>
        <p:spPr bwMode="auto">
          <a:xfrm>
            <a:off x="7528543" y="3840499"/>
            <a:ext cx="2099085" cy="54923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3</a:t>
            </a:r>
          </a:p>
        </p:txBody>
      </p:sp>
      <p:sp>
        <p:nvSpPr>
          <p:cNvPr id="68" name="Rectangle 67">
            <a:extLst>
              <a:ext uri="{FF2B5EF4-FFF2-40B4-BE49-F238E27FC236}">
                <a16:creationId xmlns:a16="http://schemas.microsoft.com/office/drawing/2014/main" id="{BD14618F-D29C-44A6-A79D-B3850BE20797}"/>
              </a:ext>
            </a:extLst>
          </p:cNvPr>
          <p:cNvSpPr/>
          <p:nvPr/>
        </p:nvSpPr>
        <p:spPr bwMode="auto">
          <a:xfrm>
            <a:off x="6032605" y="1956036"/>
            <a:ext cx="1493255" cy="6666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PAL Registration</a:t>
            </a:r>
            <a:endParaRPr lang="en-US" sz="1200">
              <a:solidFill>
                <a:schemeClr val="bg1">
                  <a:lumMod val="50000"/>
                </a:schemeClr>
              </a:solidFill>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B8DE9F29-21DE-48EB-94EA-811C38330737}"/>
              </a:ext>
            </a:extLst>
          </p:cNvPr>
          <p:cNvCxnSpPr>
            <a:cxnSpLocks/>
            <a:stCxn id="8" idx="3"/>
            <a:endCxn id="58" idx="2"/>
          </p:cNvCxnSpPr>
          <p:nvPr/>
        </p:nvCxnSpPr>
        <p:spPr>
          <a:xfrm flipV="1">
            <a:off x="4356213" y="4881630"/>
            <a:ext cx="2096719" cy="126737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42D4CDB-F314-4523-9590-267FA9B7569E}"/>
              </a:ext>
            </a:extLst>
          </p:cNvPr>
          <p:cNvSpPr/>
          <p:nvPr/>
        </p:nvSpPr>
        <p:spPr bwMode="auto">
          <a:xfrm>
            <a:off x="6059286" y="3927451"/>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B2B</a:t>
            </a:r>
            <a:endParaRPr lang="en-US" sz="1200">
              <a:solidFill>
                <a:schemeClr val="bg1">
                  <a:lumMod val="50000"/>
                </a:schemeClr>
              </a:solidFill>
              <a:ea typeface="Segoe UI" pitchFamily="34" charset="0"/>
              <a:cs typeface="Segoe UI" pitchFamily="34" charset="0"/>
            </a:endParaRPr>
          </a:p>
        </p:txBody>
      </p:sp>
      <p:cxnSp>
        <p:nvCxnSpPr>
          <p:cNvPr id="73" name="Straight Arrow Connector 68">
            <a:extLst>
              <a:ext uri="{FF2B5EF4-FFF2-40B4-BE49-F238E27FC236}">
                <a16:creationId xmlns:a16="http://schemas.microsoft.com/office/drawing/2014/main" id="{E96FB49D-CF32-47AF-A00B-31FD09529101}"/>
              </a:ext>
            </a:extLst>
          </p:cNvPr>
          <p:cNvCxnSpPr>
            <a:cxnSpLocks/>
            <a:stCxn id="70" idx="3"/>
            <a:endCxn id="67" idx="1"/>
          </p:cNvCxnSpPr>
          <p:nvPr/>
        </p:nvCxnSpPr>
        <p:spPr>
          <a:xfrm flipV="1">
            <a:off x="6849462" y="4115120"/>
            <a:ext cx="679081" cy="190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68">
            <a:extLst>
              <a:ext uri="{FF2B5EF4-FFF2-40B4-BE49-F238E27FC236}">
                <a16:creationId xmlns:a16="http://schemas.microsoft.com/office/drawing/2014/main" id="{3B78ADF9-944D-4250-9E44-259BD1B57557}"/>
              </a:ext>
            </a:extLst>
          </p:cNvPr>
          <p:cNvCxnSpPr>
            <a:cxnSpLocks/>
            <a:stCxn id="46" idx="3"/>
            <a:endCxn id="68" idx="1"/>
          </p:cNvCxnSpPr>
          <p:nvPr/>
        </p:nvCxnSpPr>
        <p:spPr>
          <a:xfrm flipV="1">
            <a:off x="4852401" y="2289380"/>
            <a:ext cx="1180204" cy="95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961992A-C77E-4BE6-A5B3-665F99C44738}"/>
              </a:ext>
            </a:extLst>
          </p:cNvPr>
          <p:cNvSpPr/>
          <p:nvPr/>
        </p:nvSpPr>
        <p:spPr bwMode="auto">
          <a:xfrm>
            <a:off x="10634222" y="1945891"/>
            <a:ext cx="1428800" cy="547615"/>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Azure FW</a:t>
            </a:r>
            <a:endParaRPr lang="en-US" sz="1200">
              <a:solidFill>
                <a:schemeClr val="bg1">
                  <a:lumMod val="50000"/>
                </a:schemeClr>
              </a:solidFill>
              <a:ea typeface="Segoe UI" pitchFamily="34" charset="0"/>
              <a:cs typeface="Segoe UI" pitchFamily="34" charset="0"/>
            </a:endParaRPr>
          </a:p>
        </p:txBody>
      </p:sp>
      <p:cxnSp>
        <p:nvCxnSpPr>
          <p:cNvPr id="37" name="Straight Arrow Connector 68">
            <a:extLst>
              <a:ext uri="{FF2B5EF4-FFF2-40B4-BE49-F238E27FC236}">
                <a16:creationId xmlns:a16="http://schemas.microsoft.com/office/drawing/2014/main" id="{BE55FDD8-DA44-4307-A99E-055D53C5C5BF}"/>
              </a:ext>
            </a:extLst>
          </p:cNvPr>
          <p:cNvCxnSpPr>
            <a:cxnSpLocks/>
            <a:stCxn id="55" idx="3"/>
            <a:endCxn id="9" idx="1"/>
          </p:cNvCxnSpPr>
          <p:nvPr/>
        </p:nvCxnSpPr>
        <p:spPr>
          <a:xfrm>
            <a:off x="4859958" y="3199952"/>
            <a:ext cx="2660154" cy="949"/>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68">
            <a:extLst>
              <a:ext uri="{FF2B5EF4-FFF2-40B4-BE49-F238E27FC236}">
                <a16:creationId xmlns:a16="http://schemas.microsoft.com/office/drawing/2014/main" id="{6BA56C20-E814-42AD-B71A-E0C8EA1BDC6B}"/>
              </a:ext>
            </a:extLst>
          </p:cNvPr>
          <p:cNvCxnSpPr>
            <a:cxnSpLocks/>
            <a:stCxn id="34" idx="1"/>
            <a:endCxn id="9" idx="3"/>
          </p:cNvCxnSpPr>
          <p:nvPr/>
        </p:nvCxnSpPr>
        <p:spPr>
          <a:xfrm rot="10800000" flipV="1">
            <a:off x="8844710" y="2219699"/>
            <a:ext cx="1789512" cy="981202"/>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68">
            <a:extLst>
              <a:ext uri="{FF2B5EF4-FFF2-40B4-BE49-F238E27FC236}">
                <a16:creationId xmlns:a16="http://schemas.microsoft.com/office/drawing/2014/main" id="{184749BA-E3DF-4101-9766-4B8230A7AEF1}"/>
              </a:ext>
            </a:extLst>
          </p:cNvPr>
          <p:cNvCxnSpPr>
            <a:cxnSpLocks/>
          </p:cNvCxnSpPr>
          <p:nvPr/>
        </p:nvCxnSpPr>
        <p:spPr>
          <a:xfrm flipV="1">
            <a:off x="5394472" y="618247"/>
            <a:ext cx="12700" cy="6111517"/>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4686EA2-E445-4ED7-BE5A-4659E1126D17}"/>
              </a:ext>
            </a:extLst>
          </p:cNvPr>
          <p:cNvSpPr/>
          <p:nvPr/>
        </p:nvSpPr>
        <p:spPr>
          <a:xfrm>
            <a:off x="4157396" y="619777"/>
            <a:ext cx="1004506" cy="400110"/>
          </a:xfrm>
          <a:prstGeom prst="rect">
            <a:avLst/>
          </a:prstGeom>
        </p:spPr>
        <p:txBody>
          <a:bodyPr wrap="none">
            <a:spAutoFit/>
          </a:bodyPr>
          <a:lstStyle/>
          <a:p>
            <a:r>
              <a:rPr lang="en-US" sz="2000">
                <a:solidFill>
                  <a:srgbClr val="4078CC"/>
                </a:solidFill>
                <a:ea typeface="Segoe UI" pitchFamily="34" charset="0"/>
                <a:cs typeface="Segoe UI" pitchFamily="34" charset="0"/>
              </a:rPr>
              <a:t>Partner</a:t>
            </a:r>
            <a:endParaRPr lang="en-US">
              <a:solidFill>
                <a:srgbClr val="4078CC"/>
              </a:solidFill>
            </a:endParaRPr>
          </a:p>
        </p:txBody>
      </p:sp>
      <p:sp>
        <p:nvSpPr>
          <p:cNvPr id="42" name="Rectangle 41">
            <a:extLst>
              <a:ext uri="{FF2B5EF4-FFF2-40B4-BE49-F238E27FC236}">
                <a16:creationId xmlns:a16="http://schemas.microsoft.com/office/drawing/2014/main" id="{B9715A4B-27F6-42BA-BD5F-AD4BFBA53A21}"/>
              </a:ext>
            </a:extLst>
          </p:cNvPr>
          <p:cNvSpPr/>
          <p:nvPr/>
        </p:nvSpPr>
        <p:spPr>
          <a:xfrm>
            <a:off x="5643876" y="616194"/>
            <a:ext cx="1279133" cy="400110"/>
          </a:xfrm>
          <a:prstGeom prst="rect">
            <a:avLst/>
          </a:prstGeom>
        </p:spPr>
        <p:txBody>
          <a:bodyPr wrap="none">
            <a:spAutoFit/>
          </a:bodyPr>
          <a:lstStyle/>
          <a:p>
            <a:r>
              <a:rPr lang="en-US" sz="2000">
                <a:solidFill>
                  <a:srgbClr val="4078CC"/>
                </a:solidFill>
                <a:ea typeface="Segoe UI" pitchFamily="34" charset="0"/>
                <a:cs typeface="Segoe UI" pitchFamily="34" charset="0"/>
              </a:rPr>
              <a:t>Customer</a:t>
            </a:r>
            <a:endParaRPr lang="en-US">
              <a:solidFill>
                <a:srgbClr val="4078CC"/>
              </a:solidFill>
            </a:endParaRPr>
          </a:p>
        </p:txBody>
      </p:sp>
      <p:sp>
        <p:nvSpPr>
          <p:cNvPr id="46" name="Rectangle 45">
            <a:extLst>
              <a:ext uri="{FF2B5EF4-FFF2-40B4-BE49-F238E27FC236}">
                <a16:creationId xmlns:a16="http://schemas.microsoft.com/office/drawing/2014/main" id="{D73E6576-A5D9-47D1-96A0-D2F2C6D0061E}"/>
              </a:ext>
            </a:extLst>
          </p:cNvPr>
          <p:cNvSpPr/>
          <p:nvPr/>
        </p:nvSpPr>
        <p:spPr bwMode="auto">
          <a:xfrm>
            <a:off x="3054577" y="1956038"/>
            <a:ext cx="1797824" cy="66859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Partner Admin Center</a:t>
            </a:r>
            <a:endParaRPr lang="en-US" sz="1200">
              <a:solidFill>
                <a:schemeClr val="bg1">
                  <a:lumMod val="50000"/>
                </a:schemeClr>
              </a:soli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A24210F7-8F0D-4949-B140-E419526CE5FD}"/>
              </a:ext>
            </a:extLst>
          </p:cNvPr>
          <p:cNvSpPr/>
          <p:nvPr/>
        </p:nvSpPr>
        <p:spPr bwMode="auto">
          <a:xfrm>
            <a:off x="3062133" y="2938075"/>
            <a:ext cx="1797825" cy="52375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a:rPr>
              <a:t>Multi Tenant Support  ?</a:t>
            </a:r>
            <a:endParaRPr lang="en-US" sz="1200">
              <a:solidFill>
                <a:schemeClr val="bg1"/>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77911F58-DEE4-4F9C-8214-EDAE237A103A}"/>
              </a:ext>
            </a:extLst>
          </p:cNvPr>
          <p:cNvSpPr/>
          <p:nvPr/>
        </p:nvSpPr>
        <p:spPr bwMode="auto">
          <a:xfrm>
            <a:off x="2030371" y="5245348"/>
            <a:ext cx="1225500" cy="32466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PIM</a:t>
            </a:r>
            <a:endParaRPr lang="en-US" sz="1200">
              <a:solidFill>
                <a:schemeClr val="bg1">
                  <a:lumMod val="50000"/>
                </a:schemeClr>
              </a:solidFill>
              <a:ea typeface="Segoe UI" pitchFamily="34" charset="0"/>
              <a:cs typeface="Segoe UI" pitchFamily="34" charset="0"/>
            </a:endParaRPr>
          </a:p>
        </p:txBody>
      </p:sp>
      <p:cxnSp>
        <p:nvCxnSpPr>
          <p:cNvPr id="57" name="Straight Arrow Connector 56">
            <a:extLst>
              <a:ext uri="{FF2B5EF4-FFF2-40B4-BE49-F238E27FC236}">
                <a16:creationId xmlns:a16="http://schemas.microsoft.com/office/drawing/2014/main" id="{99A8A370-8136-439D-8BDD-2E3F0F866323}"/>
              </a:ext>
            </a:extLst>
          </p:cNvPr>
          <p:cNvCxnSpPr>
            <a:cxnSpLocks/>
            <a:stCxn id="8" idx="0"/>
            <a:endCxn id="56" idx="2"/>
          </p:cNvCxnSpPr>
          <p:nvPr/>
        </p:nvCxnSpPr>
        <p:spPr>
          <a:xfrm flipV="1">
            <a:off x="2639637" y="5570008"/>
            <a:ext cx="3484" cy="3082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AF8FE54-3A1D-486A-9638-288009A69594}"/>
              </a:ext>
            </a:extLst>
          </p:cNvPr>
          <p:cNvSpPr/>
          <p:nvPr/>
        </p:nvSpPr>
        <p:spPr bwMode="auto">
          <a:xfrm>
            <a:off x="6057846" y="4502490"/>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CA</a:t>
            </a:r>
            <a:endParaRPr lang="en-US" sz="1200">
              <a:solidFill>
                <a:schemeClr val="bg1">
                  <a:lumMod val="50000"/>
                </a:schemeClr>
              </a:solidFill>
              <a:ea typeface="Segoe UI" pitchFamily="34" charset="0"/>
              <a:cs typeface="Segoe UI" pitchFamily="34" charset="0"/>
            </a:endParaRPr>
          </a:p>
        </p:txBody>
      </p:sp>
      <p:cxnSp>
        <p:nvCxnSpPr>
          <p:cNvPr id="60" name="Straight Arrow Connector 68">
            <a:extLst>
              <a:ext uri="{FF2B5EF4-FFF2-40B4-BE49-F238E27FC236}">
                <a16:creationId xmlns:a16="http://schemas.microsoft.com/office/drawing/2014/main" id="{23CD645A-CECC-4CBA-A8DB-8D0AB6988AA5}"/>
              </a:ext>
            </a:extLst>
          </p:cNvPr>
          <p:cNvCxnSpPr>
            <a:cxnSpLocks/>
            <a:stCxn id="58" idx="0"/>
            <a:endCxn id="70" idx="2"/>
          </p:cNvCxnSpPr>
          <p:nvPr/>
        </p:nvCxnSpPr>
        <p:spPr>
          <a:xfrm flipV="1">
            <a:off x="6452932" y="4306591"/>
            <a:ext cx="1440" cy="195899"/>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93AF0FC-3809-467C-9790-FAA61EE0CCE2}"/>
              </a:ext>
            </a:extLst>
          </p:cNvPr>
          <p:cNvSpPr/>
          <p:nvPr/>
        </p:nvSpPr>
        <p:spPr bwMode="auto">
          <a:xfrm>
            <a:off x="10165630" y="2904016"/>
            <a:ext cx="2129029" cy="148571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Subscription 3</a:t>
            </a:r>
            <a:endParaRPr lang="en-US" sz="160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902EDE4-1454-4241-B432-C6D0E189A727}"/>
              </a:ext>
            </a:extLst>
          </p:cNvPr>
          <p:cNvSpPr/>
          <p:nvPr/>
        </p:nvSpPr>
        <p:spPr bwMode="auto">
          <a:xfrm>
            <a:off x="10627449" y="3629223"/>
            <a:ext cx="1428800" cy="547615"/>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Azure FW</a:t>
            </a:r>
            <a:endParaRPr lang="en-US" sz="1200">
              <a:solidFill>
                <a:schemeClr val="bg1">
                  <a:lumMod val="50000"/>
                </a:schemeClr>
              </a:solidFill>
              <a:ea typeface="Segoe UI" pitchFamily="34" charset="0"/>
              <a:cs typeface="Segoe UI" pitchFamily="34" charset="0"/>
            </a:endParaRPr>
          </a:p>
        </p:txBody>
      </p:sp>
      <p:cxnSp>
        <p:nvCxnSpPr>
          <p:cNvPr id="53" name="Straight Arrow Connector 68">
            <a:extLst>
              <a:ext uri="{FF2B5EF4-FFF2-40B4-BE49-F238E27FC236}">
                <a16:creationId xmlns:a16="http://schemas.microsoft.com/office/drawing/2014/main" id="{B87ED297-E62D-444A-BFDB-6D018D2719B1}"/>
              </a:ext>
            </a:extLst>
          </p:cNvPr>
          <p:cNvCxnSpPr>
            <a:cxnSpLocks/>
            <a:stCxn id="15" idx="1"/>
            <a:endCxn id="9" idx="3"/>
          </p:cNvCxnSpPr>
          <p:nvPr/>
        </p:nvCxnSpPr>
        <p:spPr>
          <a:xfrm rot="10800000">
            <a:off x="8844711" y="3200901"/>
            <a:ext cx="1782739" cy="702130"/>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68">
            <a:extLst>
              <a:ext uri="{FF2B5EF4-FFF2-40B4-BE49-F238E27FC236}">
                <a16:creationId xmlns:a16="http://schemas.microsoft.com/office/drawing/2014/main" id="{D5FED5B4-195F-4E65-A492-24BFB3975CB8}"/>
              </a:ext>
            </a:extLst>
          </p:cNvPr>
          <p:cNvCxnSpPr>
            <a:cxnSpLocks/>
            <a:stCxn id="70" idx="0"/>
          </p:cNvCxnSpPr>
          <p:nvPr/>
        </p:nvCxnSpPr>
        <p:spPr>
          <a:xfrm rot="5400000" flipH="1" flipV="1">
            <a:off x="6776368" y="3031307"/>
            <a:ext cx="574148" cy="1218141"/>
          </a:xfrm>
          <a:prstGeom prst="bentConnector2">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AD2D8FD-9B85-44E9-8644-6D90996F0ED7}"/>
              </a:ext>
            </a:extLst>
          </p:cNvPr>
          <p:cNvSpPr/>
          <p:nvPr/>
        </p:nvSpPr>
        <p:spPr bwMode="auto">
          <a:xfrm>
            <a:off x="7520112" y="2867557"/>
            <a:ext cx="1324598" cy="6666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Azure FW Manager</a:t>
            </a:r>
            <a:endParaRPr lang="en-US" sz="120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35842614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p:txBody>
          <a:bodyPr/>
          <a:lstStyle/>
          <a:p>
            <a:r>
              <a:rPr lang="en-US" sz="4400"/>
              <a:t>Azure and Microsoft 365 Security</a:t>
            </a:r>
            <a:br>
              <a:rPr lang="en-US" sz="3600">
                <a:latin typeface="Segoe UI Semilight" panose="020B0402040204020203" pitchFamily="34" charset="0"/>
                <a:cs typeface="Segoe UI Semilight" panose="020B0402040204020203" pitchFamily="34" charset="0"/>
              </a:rPr>
            </a:br>
            <a:r>
              <a:rPr lang="en-US" sz="3600">
                <a:latin typeface="Segoe UI Semilight" panose="020B0402040204020203" pitchFamily="34" charset="0"/>
                <a:cs typeface="Segoe UI Semilight" panose="020B0402040204020203" pitchFamily="34" charset="0"/>
              </a:rPr>
              <a:t>Reference Architecture for production deployments</a:t>
            </a:r>
            <a:endParaRPr lang="en-US" sz="4400"/>
          </a:p>
        </p:txBody>
      </p:sp>
      <p:sp>
        <p:nvSpPr>
          <p:cNvPr id="16" name="TextBox 15">
            <a:extLst>
              <a:ext uri="{FF2B5EF4-FFF2-40B4-BE49-F238E27FC236}">
                <a16:creationId xmlns:a16="http://schemas.microsoft.com/office/drawing/2014/main" id="{FA1E03D8-A339-46F3-8B0A-1D682B68E574}"/>
              </a:ext>
            </a:extLst>
          </p:cNvPr>
          <p:cNvSpPr txBox="1"/>
          <p:nvPr/>
        </p:nvSpPr>
        <p:spPr>
          <a:xfrm>
            <a:off x="-57749" y="6615485"/>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bg1"/>
                </a:solidFill>
              </a:rPr>
              <a:t>Microsoft Internal Use and Microsoft Partners Only</a:t>
            </a:r>
          </a:p>
        </p:txBody>
      </p:sp>
    </p:spTree>
    <p:extLst>
      <p:ext uri="{BB962C8B-B14F-4D97-AF65-F5344CB8AC3E}">
        <p14:creationId xmlns:p14="http://schemas.microsoft.com/office/powerpoint/2010/main" val="363940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4D8E4796-83C5-4CE2-8401-4D40C35D24E6}"/>
              </a:ext>
            </a:extLst>
          </p:cNvPr>
          <p:cNvSpPr txBox="1"/>
          <p:nvPr/>
        </p:nvSpPr>
        <p:spPr>
          <a:xfrm>
            <a:off x="-92842" y="6011130"/>
            <a:ext cx="1430849" cy="440890"/>
          </a:xfrm>
          <a:prstGeom prst="rect">
            <a:avLst/>
          </a:prstGeom>
          <a:noFill/>
        </p:spPr>
        <p:txBody>
          <a:bodyPr wrap="squar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Internal Access</a:t>
            </a:r>
          </a:p>
        </p:txBody>
      </p:sp>
      <p:sp>
        <p:nvSpPr>
          <p:cNvPr id="66" name="TextBox 65">
            <a:extLst>
              <a:ext uri="{FF2B5EF4-FFF2-40B4-BE49-F238E27FC236}">
                <a16:creationId xmlns:a16="http://schemas.microsoft.com/office/drawing/2014/main" id="{46CBC276-280F-49A6-83C2-0BF65D41C4BE}"/>
              </a:ext>
            </a:extLst>
          </p:cNvPr>
          <p:cNvSpPr txBox="1"/>
          <p:nvPr/>
        </p:nvSpPr>
        <p:spPr>
          <a:xfrm>
            <a:off x="-92842" y="5715855"/>
            <a:ext cx="1430849" cy="440890"/>
          </a:xfrm>
          <a:prstGeom prst="rect">
            <a:avLst/>
          </a:prstGeom>
          <a:noFill/>
        </p:spPr>
        <p:txBody>
          <a:bodyPr wrap="squar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Delegated Access</a:t>
            </a:r>
          </a:p>
        </p:txBody>
      </p:sp>
      <p:sp>
        <p:nvSpPr>
          <p:cNvPr id="33" name="Rectangle 32">
            <a:extLst>
              <a:ext uri="{FF2B5EF4-FFF2-40B4-BE49-F238E27FC236}">
                <a16:creationId xmlns:a16="http://schemas.microsoft.com/office/drawing/2014/main" id="{5AA79462-5A99-464C-B2D7-0F3C3714BA46}"/>
              </a:ext>
            </a:extLst>
          </p:cNvPr>
          <p:cNvSpPr/>
          <p:nvPr/>
        </p:nvSpPr>
        <p:spPr bwMode="auto">
          <a:xfrm>
            <a:off x="9687390" y="5777945"/>
            <a:ext cx="267724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4</a:t>
            </a:r>
          </a:p>
        </p:txBody>
      </p:sp>
      <p:sp>
        <p:nvSpPr>
          <p:cNvPr id="34" name="Rectangle 33">
            <a:extLst>
              <a:ext uri="{FF2B5EF4-FFF2-40B4-BE49-F238E27FC236}">
                <a16:creationId xmlns:a16="http://schemas.microsoft.com/office/drawing/2014/main" id="{670205A5-C4C7-4911-9C82-4E170CF99046}"/>
              </a:ext>
            </a:extLst>
          </p:cNvPr>
          <p:cNvSpPr/>
          <p:nvPr/>
        </p:nvSpPr>
        <p:spPr bwMode="auto">
          <a:xfrm>
            <a:off x="9298265" y="5313524"/>
            <a:ext cx="285934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3</a:t>
            </a:r>
          </a:p>
        </p:txBody>
      </p:sp>
      <p:sp>
        <p:nvSpPr>
          <p:cNvPr id="35" name="Rectangle 34">
            <a:extLst>
              <a:ext uri="{FF2B5EF4-FFF2-40B4-BE49-F238E27FC236}">
                <a16:creationId xmlns:a16="http://schemas.microsoft.com/office/drawing/2014/main" id="{73A8B4AF-111D-4233-B497-53C0B0C103B4}"/>
              </a:ext>
            </a:extLst>
          </p:cNvPr>
          <p:cNvSpPr/>
          <p:nvPr/>
        </p:nvSpPr>
        <p:spPr bwMode="auto">
          <a:xfrm>
            <a:off x="8892814" y="4835076"/>
            <a:ext cx="306949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2</a:t>
            </a:r>
          </a:p>
        </p:txBody>
      </p:sp>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1" y="269210"/>
            <a:ext cx="6758313" cy="710908"/>
          </a:xfrm>
        </p:spPr>
        <p:txBody>
          <a:bodyPr anchor="t"/>
          <a:lstStyle/>
          <a:p>
            <a:r>
              <a:rPr lang="en-US" sz="3264"/>
              <a:t>Azure Roles &amp; Permissions Overview</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161852"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Reference Architecture</a:t>
            </a:r>
          </a:p>
        </p:txBody>
      </p:sp>
      <p:sp>
        <p:nvSpPr>
          <p:cNvPr id="7" name="Rectangle 6">
            <a:extLst>
              <a:ext uri="{FF2B5EF4-FFF2-40B4-BE49-F238E27FC236}">
                <a16:creationId xmlns:a16="http://schemas.microsoft.com/office/drawing/2014/main" id="{3A8AE2FE-D3FF-46D9-9808-394B4666F17C}"/>
              </a:ext>
            </a:extLst>
          </p:cNvPr>
          <p:cNvSpPr/>
          <p:nvPr/>
        </p:nvSpPr>
        <p:spPr bwMode="auto">
          <a:xfrm>
            <a:off x="184860" y="1490459"/>
            <a:ext cx="4632409" cy="355804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Operations</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1</a:t>
            </a:r>
            <a:endParaRPr lang="en-US" sz="1600">
              <a:solidFill>
                <a:schemeClr val="tx1"/>
              </a:solidFill>
              <a:ea typeface="Segoe UI" pitchFamily="34" charset="0"/>
              <a:cs typeface="Segoe UI" pitchFamily="34" charset="0"/>
            </a:endParaRPr>
          </a:p>
        </p:txBody>
      </p:sp>
      <p:sp>
        <p:nvSpPr>
          <p:cNvPr id="24" name="Rectangle 23" descr="Azure Monitor:&#10;&#10;View alerts for delegated subscriptions, with the ability to view alerts across all subscriptions&#10;&#10;View activity log details for delegated subscriptions&#10;&#10;Log analytics: Query data from remote customer workspaces in multiple tenants&#10;&#10;Create alerts in customer tenants that trigger automation, such as Azure Automation runbooks or Azure Functions, in the service provider tenant through webhooks">
            <a:extLst>
              <a:ext uri="{FF2B5EF4-FFF2-40B4-BE49-F238E27FC236}">
                <a16:creationId xmlns:a16="http://schemas.microsoft.com/office/drawing/2014/main" id="{5C6FBC2C-872C-4CB8-AB0C-FAC308A5E8F5}"/>
              </a:ext>
            </a:extLst>
          </p:cNvPr>
          <p:cNvSpPr/>
          <p:nvPr/>
        </p:nvSpPr>
        <p:spPr bwMode="auto">
          <a:xfrm>
            <a:off x="454052" y="4517626"/>
            <a:ext cx="2049499"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 Analytics</a:t>
            </a:r>
            <a:endParaRPr lang="en-US" sz="1200">
              <a:solidFill>
                <a:schemeClr val="bg1">
                  <a:lumMod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81256B3-42E7-45E7-BDB1-628337E36146}"/>
              </a:ext>
            </a:extLst>
          </p:cNvPr>
          <p:cNvSpPr/>
          <p:nvPr/>
        </p:nvSpPr>
        <p:spPr bwMode="auto">
          <a:xfrm>
            <a:off x="2506036" y="5922448"/>
            <a:ext cx="2134471" cy="54157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2</a:t>
            </a:r>
          </a:p>
        </p:txBody>
      </p:sp>
      <p:sp>
        <p:nvSpPr>
          <p:cNvPr id="40" name="Rectangle 39" descr="Partner Admin Center">
            <a:hlinkClick r:id="rId3"/>
            <a:extLst>
              <a:ext uri="{FF2B5EF4-FFF2-40B4-BE49-F238E27FC236}">
                <a16:creationId xmlns:a16="http://schemas.microsoft.com/office/drawing/2014/main" id="{6DA89C9D-1180-4500-AFEF-3C844F0A5E00}"/>
              </a:ext>
            </a:extLst>
          </p:cNvPr>
          <p:cNvSpPr/>
          <p:nvPr/>
        </p:nvSpPr>
        <p:spPr bwMode="auto">
          <a:xfrm>
            <a:off x="2126958" y="2813286"/>
            <a:ext cx="2482788" cy="44139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Partner Admin Center</a:t>
            </a:r>
            <a:endParaRPr lang="en-US" sz="1200">
              <a:solidFill>
                <a:schemeClr val="bg1">
                  <a:lumMod val="50000"/>
                </a:schemeClr>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AC8172D-4134-47E8-8BF9-A19682DCB9D1}"/>
              </a:ext>
            </a:extLst>
          </p:cNvPr>
          <p:cNvSpPr/>
          <p:nvPr/>
        </p:nvSpPr>
        <p:spPr bwMode="auto">
          <a:xfrm>
            <a:off x="5556066" y="1490459"/>
            <a:ext cx="6196096" cy="405803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2</a:t>
            </a:r>
            <a:endParaRPr lang="en-US" sz="1600">
              <a:solidFill>
                <a:schemeClr val="tx1"/>
              </a:solidFill>
              <a:ea typeface="Segoe UI" pitchFamily="34" charset="0"/>
              <a:cs typeface="Segoe UI" pitchFamily="34" charset="0"/>
            </a:endParaRPr>
          </a:p>
        </p:txBody>
      </p:sp>
      <p:sp>
        <p:nvSpPr>
          <p:cNvPr id="63" name="Rectangle 62">
            <a:hlinkClick r:id="rId4"/>
            <a:extLst>
              <a:ext uri="{FF2B5EF4-FFF2-40B4-BE49-F238E27FC236}">
                <a16:creationId xmlns:a16="http://schemas.microsoft.com/office/drawing/2014/main" id="{2ABA2091-6C81-454E-8304-B1D3AC9F77BB}"/>
              </a:ext>
            </a:extLst>
          </p:cNvPr>
          <p:cNvSpPr/>
          <p:nvPr/>
        </p:nvSpPr>
        <p:spPr bwMode="auto">
          <a:xfrm>
            <a:off x="2125425" y="3372994"/>
            <a:ext cx="2467749" cy="54547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Azure Lighthouse</a:t>
            </a:r>
            <a:endParaRPr lang="en-US" sz="1200">
              <a:solidFill>
                <a:schemeClr val="bg1">
                  <a:lumMod val="50000"/>
                </a:schemeClr>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09DE9E4D-0F85-49E2-A2EA-67C51002FEAF}"/>
              </a:ext>
            </a:extLst>
          </p:cNvPr>
          <p:cNvSpPr/>
          <p:nvPr/>
        </p:nvSpPr>
        <p:spPr bwMode="auto">
          <a:xfrm>
            <a:off x="9443157" y="4888778"/>
            <a:ext cx="2192460" cy="54923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3</a:t>
            </a:r>
          </a:p>
        </p:txBody>
      </p:sp>
      <p:sp>
        <p:nvSpPr>
          <p:cNvPr id="68" name="Rectangle 67" descr="Compare Azure Offers">
            <a:hlinkClick r:id="rId5"/>
            <a:extLst>
              <a:ext uri="{FF2B5EF4-FFF2-40B4-BE49-F238E27FC236}">
                <a16:creationId xmlns:a16="http://schemas.microsoft.com/office/drawing/2014/main" id="{BD14618F-D29C-44A6-A79D-B3850BE20797}"/>
              </a:ext>
            </a:extLst>
          </p:cNvPr>
          <p:cNvSpPr/>
          <p:nvPr/>
        </p:nvSpPr>
        <p:spPr bwMode="auto">
          <a:xfrm>
            <a:off x="5685587" y="2223033"/>
            <a:ext cx="1830276" cy="44139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CSP Admin</a:t>
            </a:r>
            <a:endParaRPr lang="en-US" sz="1200">
              <a:solidFill>
                <a:schemeClr val="bg1">
                  <a:lumMod val="50000"/>
                </a:schemeClr>
              </a:soli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842D4CDB-F314-4523-9590-267FA9B7569E}"/>
              </a:ext>
            </a:extLst>
          </p:cNvPr>
          <p:cNvSpPr/>
          <p:nvPr/>
        </p:nvSpPr>
        <p:spPr bwMode="auto">
          <a:xfrm>
            <a:off x="5913245" y="4888778"/>
            <a:ext cx="1403489" cy="549232"/>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B2B + CA</a:t>
            </a:r>
            <a:endParaRPr lang="en-US" sz="1200">
              <a:solidFill>
                <a:schemeClr val="bg1">
                  <a:lumMod val="50000"/>
                </a:schemeClr>
              </a:solidFill>
              <a:ea typeface="Segoe UI" pitchFamily="34" charset="0"/>
              <a:cs typeface="Segoe UI" pitchFamily="34" charset="0"/>
            </a:endParaRPr>
          </a:p>
        </p:txBody>
      </p:sp>
      <p:cxnSp>
        <p:nvCxnSpPr>
          <p:cNvPr id="97" name="Straight Arrow Connector 68">
            <a:extLst>
              <a:ext uri="{FF2B5EF4-FFF2-40B4-BE49-F238E27FC236}">
                <a16:creationId xmlns:a16="http://schemas.microsoft.com/office/drawing/2014/main" id="{3B78ADF9-944D-4250-9E44-259BD1B57557}"/>
              </a:ext>
            </a:extLst>
          </p:cNvPr>
          <p:cNvCxnSpPr>
            <a:cxnSpLocks/>
            <a:stCxn id="37" idx="3"/>
            <a:endCxn id="68" idx="1"/>
          </p:cNvCxnSpPr>
          <p:nvPr/>
        </p:nvCxnSpPr>
        <p:spPr>
          <a:xfrm>
            <a:off x="4609750" y="2443258"/>
            <a:ext cx="1075841" cy="471"/>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A7E73CC-6CFC-47F0-A976-AFF2E2FBF9BF}"/>
              </a:ext>
            </a:extLst>
          </p:cNvPr>
          <p:cNvSpPr/>
          <p:nvPr/>
        </p:nvSpPr>
        <p:spPr bwMode="auto">
          <a:xfrm>
            <a:off x="5673384" y="3429621"/>
            <a:ext cx="2000681" cy="441392"/>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Azure Permissions</a:t>
            </a:r>
            <a:endParaRPr lang="en-US" sz="1200">
              <a:solidFill>
                <a:schemeClr val="bg1">
                  <a:lumMod val="50000"/>
                </a:schemeClr>
              </a:solidFill>
              <a:ea typeface="Segoe UI" pitchFamily="34" charset="0"/>
              <a:cs typeface="Segoe UI" pitchFamily="34" charset="0"/>
            </a:endParaRPr>
          </a:p>
        </p:txBody>
      </p:sp>
      <p:cxnSp>
        <p:nvCxnSpPr>
          <p:cNvPr id="36" name="Straight Arrow Connector 68">
            <a:extLst>
              <a:ext uri="{FF2B5EF4-FFF2-40B4-BE49-F238E27FC236}">
                <a16:creationId xmlns:a16="http://schemas.microsoft.com/office/drawing/2014/main" id="{0B14CEAD-9D66-419C-A0E7-3FDC17DFF843}"/>
              </a:ext>
            </a:extLst>
          </p:cNvPr>
          <p:cNvCxnSpPr>
            <a:cxnSpLocks/>
          </p:cNvCxnSpPr>
          <p:nvPr/>
        </p:nvCxnSpPr>
        <p:spPr>
          <a:xfrm flipV="1">
            <a:off x="5148978" y="993216"/>
            <a:ext cx="12700" cy="6111517"/>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63CABC-7EB7-4040-AF5E-9627324A313B}"/>
              </a:ext>
            </a:extLst>
          </p:cNvPr>
          <p:cNvSpPr/>
          <p:nvPr/>
        </p:nvSpPr>
        <p:spPr>
          <a:xfrm>
            <a:off x="3911902" y="963726"/>
            <a:ext cx="1004506" cy="400110"/>
          </a:xfrm>
          <a:prstGeom prst="rect">
            <a:avLst/>
          </a:prstGeom>
        </p:spPr>
        <p:txBody>
          <a:bodyPr wrap="none">
            <a:spAutoFit/>
          </a:bodyPr>
          <a:lstStyle/>
          <a:p>
            <a:r>
              <a:rPr lang="en-US" sz="2000">
                <a:solidFill>
                  <a:srgbClr val="4078CC"/>
                </a:solidFill>
                <a:ea typeface="Segoe UI" pitchFamily="34" charset="0"/>
                <a:cs typeface="Segoe UI" pitchFamily="34" charset="0"/>
              </a:rPr>
              <a:t>Partner</a:t>
            </a:r>
            <a:endParaRPr lang="en-US">
              <a:solidFill>
                <a:srgbClr val="4078CC"/>
              </a:solidFill>
            </a:endParaRPr>
          </a:p>
        </p:txBody>
      </p:sp>
      <p:sp>
        <p:nvSpPr>
          <p:cNvPr id="41" name="Rectangle 40">
            <a:extLst>
              <a:ext uri="{FF2B5EF4-FFF2-40B4-BE49-F238E27FC236}">
                <a16:creationId xmlns:a16="http://schemas.microsoft.com/office/drawing/2014/main" id="{E989B4D6-DFC2-4921-8D09-B8453513F62C}"/>
              </a:ext>
            </a:extLst>
          </p:cNvPr>
          <p:cNvSpPr/>
          <p:nvPr/>
        </p:nvSpPr>
        <p:spPr>
          <a:xfrm>
            <a:off x="5356263" y="963726"/>
            <a:ext cx="1279133" cy="400110"/>
          </a:xfrm>
          <a:prstGeom prst="rect">
            <a:avLst/>
          </a:prstGeom>
        </p:spPr>
        <p:txBody>
          <a:bodyPr wrap="none">
            <a:spAutoFit/>
          </a:bodyPr>
          <a:lstStyle/>
          <a:p>
            <a:r>
              <a:rPr lang="en-US" sz="2000">
                <a:solidFill>
                  <a:srgbClr val="4078CC"/>
                </a:solidFill>
                <a:ea typeface="Segoe UI" pitchFamily="34" charset="0"/>
                <a:cs typeface="Segoe UI" pitchFamily="34" charset="0"/>
              </a:rPr>
              <a:t>Customer</a:t>
            </a:r>
            <a:endParaRPr lang="en-US">
              <a:solidFill>
                <a:srgbClr val="4078CC"/>
              </a:solidFill>
            </a:endParaRPr>
          </a:p>
        </p:txBody>
      </p:sp>
      <p:sp>
        <p:nvSpPr>
          <p:cNvPr id="37" name="Rectangle 36" descr="CSP Model Overview">
            <a:hlinkClick r:id="rId6"/>
            <a:extLst>
              <a:ext uri="{FF2B5EF4-FFF2-40B4-BE49-F238E27FC236}">
                <a16:creationId xmlns:a16="http://schemas.microsoft.com/office/drawing/2014/main" id="{E4AE3531-C60C-4A71-B6C9-55E3604802C3}"/>
              </a:ext>
            </a:extLst>
          </p:cNvPr>
          <p:cNvSpPr/>
          <p:nvPr/>
        </p:nvSpPr>
        <p:spPr bwMode="auto">
          <a:xfrm>
            <a:off x="2126958" y="2222558"/>
            <a:ext cx="2482788" cy="441392"/>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CSP License Model</a:t>
            </a:r>
            <a:endParaRPr lang="en-US" sz="1200">
              <a:solidFill>
                <a:schemeClr val="bg1">
                  <a:lumMod val="50000"/>
                </a:schemeClr>
              </a:solidFill>
              <a:ea typeface="Segoe UI" pitchFamily="34" charset="0"/>
              <a:cs typeface="Segoe UI" pitchFamily="34" charset="0"/>
            </a:endParaRPr>
          </a:p>
        </p:txBody>
      </p:sp>
      <p:cxnSp>
        <p:nvCxnSpPr>
          <p:cNvPr id="58" name="Straight Arrow Connector 68">
            <a:extLst>
              <a:ext uri="{FF2B5EF4-FFF2-40B4-BE49-F238E27FC236}">
                <a16:creationId xmlns:a16="http://schemas.microsoft.com/office/drawing/2014/main" id="{61872423-DA71-4375-B256-33EC4421538F}"/>
              </a:ext>
            </a:extLst>
          </p:cNvPr>
          <p:cNvCxnSpPr>
            <a:cxnSpLocks/>
            <a:stCxn id="8" idx="3"/>
            <a:endCxn id="70" idx="1"/>
          </p:cNvCxnSpPr>
          <p:nvPr/>
        </p:nvCxnSpPr>
        <p:spPr>
          <a:xfrm flipV="1">
            <a:off x="4640507" y="5163394"/>
            <a:ext cx="1272738" cy="1029843"/>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9D68767-128C-4DD1-90E5-34482EFC46A0}"/>
              </a:ext>
            </a:extLst>
          </p:cNvPr>
          <p:cNvSpPr/>
          <p:nvPr/>
        </p:nvSpPr>
        <p:spPr bwMode="auto">
          <a:xfrm>
            <a:off x="5685590" y="2807187"/>
            <a:ext cx="1832903" cy="44748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PAL Registration</a:t>
            </a:r>
            <a:endParaRPr lang="en-US" sz="1200">
              <a:solidFill>
                <a:schemeClr val="bg1">
                  <a:lumMod val="50000"/>
                </a:schemeClr>
              </a:solidFill>
              <a:ea typeface="Segoe UI" pitchFamily="34" charset="0"/>
              <a:cs typeface="Segoe UI" pitchFamily="34" charset="0"/>
            </a:endParaRPr>
          </a:p>
        </p:txBody>
      </p:sp>
      <p:cxnSp>
        <p:nvCxnSpPr>
          <p:cNvPr id="65" name="Straight Arrow Connector 68">
            <a:extLst>
              <a:ext uri="{FF2B5EF4-FFF2-40B4-BE49-F238E27FC236}">
                <a16:creationId xmlns:a16="http://schemas.microsoft.com/office/drawing/2014/main" id="{C5E49435-AFB9-499D-AA4F-D6766786552A}"/>
              </a:ext>
            </a:extLst>
          </p:cNvPr>
          <p:cNvCxnSpPr>
            <a:cxnSpLocks/>
            <a:stCxn id="40" idx="3"/>
            <a:endCxn id="64" idx="1"/>
          </p:cNvCxnSpPr>
          <p:nvPr/>
        </p:nvCxnSpPr>
        <p:spPr>
          <a:xfrm flipV="1">
            <a:off x="4609746" y="3030930"/>
            <a:ext cx="1075840" cy="3048"/>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descr="CSP Permissions Overview">
            <a:hlinkClick r:id="rId7"/>
            <a:extLst>
              <a:ext uri="{FF2B5EF4-FFF2-40B4-BE49-F238E27FC236}">
                <a16:creationId xmlns:a16="http://schemas.microsoft.com/office/drawing/2014/main" id="{F46E1412-79BF-4C68-B8D5-7F70322C6AE9}"/>
              </a:ext>
            </a:extLst>
          </p:cNvPr>
          <p:cNvSpPr/>
          <p:nvPr/>
        </p:nvSpPr>
        <p:spPr bwMode="auto">
          <a:xfrm>
            <a:off x="7741920" y="2222558"/>
            <a:ext cx="3149602" cy="44139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For CSP subscription enrollment only: Automatically provides roles for administration</a:t>
            </a:r>
            <a:endParaRPr lang="en-US" sz="900">
              <a:solidFill>
                <a:schemeClr val="bg1"/>
              </a:solidFill>
              <a:ea typeface="Segoe UI" pitchFamily="34" charset="0"/>
              <a:cs typeface="Segoe UI" pitchFamily="34" charset="0"/>
            </a:endParaRPr>
          </a:p>
        </p:txBody>
      </p:sp>
      <p:cxnSp>
        <p:nvCxnSpPr>
          <p:cNvPr id="76" name="Straight Arrow Connector 75">
            <a:extLst>
              <a:ext uri="{FF2B5EF4-FFF2-40B4-BE49-F238E27FC236}">
                <a16:creationId xmlns:a16="http://schemas.microsoft.com/office/drawing/2014/main" id="{96DDBEA3-AB78-4980-9A98-0511371EC81E}"/>
              </a:ext>
            </a:extLst>
          </p:cNvPr>
          <p:cNvCxnSpPr>
            <a:cxnSpLocks/>
          </p:cNvCxnSpPr>
          <p:nvPr/>
        </p:nvCxnSpPr>
        <p:spPr>
          <a:xfrm flipV="1">
            <a:off x="92329" y="6064911"/>
            <a:ext cx="1065915" cy="1"/>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A85F5F6-01D3-4510-B924-DA65CCECC425}"/>
              </a:ext>
            </a:extLst>
          </p:cNvPr>
          <p:cNvCxnSpPr>
            <a:cxnSpLocks/>
          </p:cNvCxnSpPr>
          <p:nvPr/>
        </p:nvCxnSpPr>
        <p:spPr>
          <a:xfrm flipV="1">
            <a:off x="92329" y="6360186"/>
            <a:ext cx="1065915"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68">
            <a:extLst>
              <a:ext uri="{FF2B5EF4-FFF2-40B4-BE49-F238E27FC236}">
                <a16:creationId xmlns:a16="http://schemas.microsoft.com/office/drawing/2014/main" id="{54F261DF-192B-44A6-ABC4-82DC935A543B}"/>
              </a:ext>
            </a:extLst>
          </p:cNvPr>
          <p:cNvCxnSpPr>
            <a:cxnSpLocks/>
            <a:stCxn id="60" idx="3"/>
            <a:endCxn id="31" idx="1"/>
          </p:cNvCxnSpPr>
          <p:nvPr/>
        </p:nvCxnSpPr>
        <p:spPr>
          <a:xfrm flipV="1">
            <a:off x="4590639" y="3650321"/>
            <a:ext cx="1082745" cy="837825"/>
          </a:xfrm>
          <a:prstGeom prst="bentConnector3">
            <a:avLst>
              <a:gd name="adj1" fmla="val 77625"/>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68">
            <a:extLst>
              <a:ext uri="{FF2B5EF4-FFF2-40B4-BE49-F238E27FC236}">
                <a16:creationId xmlns:a16="http://schemas.microsoft.com/office/drawing/2014/main" id="{6FEF7BE9-50C7-4B51-9F83-12C2973150E9}"/>
              </a:ext>
            </a:extLst>
          </p:cNvPr>
          <p:cNvCxnSpPr>
            <a:cxnSpLocks/>
            <a:stCxn id="25" idx="3"/>
            <a:endCxn id="63" idx="2"/>
          </p:cNvCxnSpPr>
          <p:nvPr/>
        </p:nvCxnSpPr>
        <p:spPr>
          <a:xfrm flipV="1">
            <a:off x="2503551" y="3918470"/>
            <a:ext cx="855749" cy="378157"/>
          </a:xfrm>
          <a:prstGeom prst="bentConnector2">
            <a:avLst/>
          </a:prstGeom>
          <a:ln>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CEA68E7-8A4F-45C1-B917-0CF6E273971E}"/>
              </a:ext>
            </a:extLst>
          </p:cNvPr>
          <p:cNvSpPr/>
          <p:nvPr/>
        </p:nvSpPr>
        <p:spPr bwMode="auto">
          <a:xfrm>
            <a:off x="2792814" y="4110744"/>
            <a:ext cx="1797825" cy="75479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Cross Workspace Incident View</a:t>
            </a:r>
            <a:endParaRPr lang="en-US" sz="1200">
              <a:solidFill>
                <a:schemeClr val="bg1">
                  <a:lumMod val="50000"/>
                </a:schemeClr>
              </a:solidFill>
              <a:ea typeface="Segoe UI" pitchFamily="34" charset="0"/>
              <a:cs typeface="Segoe UI" pitchFamily="34" charset="0"/>
            </a:endParaRPr>
          </a:p>
        </p:txBody>
      </p:sp>
      <p:cxnSp>
        <p:nvCxnSpPr>
          <p:cNvPr id="94" name="Straight Arrow Connector 68">
            <a:extLst>
              <a:ext uri="{FF2B5EF4-FFF2-40B4-BE49-F238E27FC236}">
                <a16:creationId xmlns:a16="http://schemas.microsoft.com/office/drawing/2014/main" id="{9E95656B-B2A5-478A-BB36-A11CDB076777}"/>
              </a:ext>
            </a:extLst>
          </p:cNvPr>
          <p:cNvCxnSpPr>
            <a:cxnSpLocks/>
            <a:stCxn id="24" idx="0"/>
            <a:endCxn id="63" idx="1"/>
          </p:cNvCxnSpPr>
          <p:nvPr/>
        </p:nvCxnSpPr>
        <p:spPr>
          <a:xfrm rot="5400000" flipH="1" flipV="1">
            <a:off x="1366166" y="3758368"/>
            <a:ext cx="871894" cy="646623"/>
          </a:xfrm>
          <a:prstGeom prst="bentConnector2">
            <a:avLst/>
          </a:prstGeom>
          <a:ln>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68">
            <a:extLst>
              <a:ext uri="{FF2B5EF4-FFF2-40B4-BE49-F238E27FC236}">
                <a16:creationId xmlns:a16="http://schemas.microsoft.com/office/drawing/2014/main" id="{254B19A5-E8DD-4E6A-A6AE-AC0C3C5AD97A}"/>
              </a:ext>
            </a:extLst>
          </p:cNvPr>
          <p:cNvCxnSpPr>
            <a:cxnSpLocks/>
            <a:stCxn id="70" idx="3"/>
            <a:endCxn id="67" idx="1"/>
          </p:cNvCxnSpPr>
          <p:nvPr/>
        </p:nvCxnSpPr>
        <p:spPr>
          <a:xfrm>
            <a:off x="7316734" y="5163398"/>
            <a:ext cx="2126427" cy="1"/>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99330AE6-137D-46FF-8569-1890DA5F864F}"/>
              </a:ext>
            </a:extLst>
          </p:cNvPr>
          <p:cNvSpPr/>
          <p:nvPr/>
        </p:nvSpPr>
        <p:spPr bwMode="auto">
          <a:xfrm>
            <a:off x="7586431" y="4888782"/>
            <a:ext cx="1613352" cy="54923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PIM + EM</a:t>
            </a:r>
            <a:endParaRPr lang="en-US" sz="1200">
              <a:solidFill>
                <a:schemeClr val="bg1">
                  <a:lumMod val="50000"/>
                </a:schemeClr>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8E82184C-1F62-4ADC-8C82-FDFAD1FFA4E8}"/>
              </a:ext>
            </a:extLst>
          </p:cNvPr>
          <p:cNvSpPr/>
          <p:nvPr/>
        </p:nvSpPr>
        <p:spPr bwMode="auto">
          <a:xfrm>
            <a:off x="7741919" y="2812065"/>
            <a:ext cx="3149602" cy="44139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For non-CSP subscriptions: Customer can designate partner administration roles</a:t>
            </a:r>
            <a:endParaRPr lang="en-US" sz="900">
              <a:solidFill>
                <a:schemeClr val="bg1"/>
              </a:soli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17A6E600-D04B-4945-9BF9-AEF20A299B05}"/>
              </a:ext>
            </a:extLst>
          </p:cNvPr>
          <p:cNvSpPr/>
          <p:nvPr/>
        </p:nvSpPr>
        <p:spPr bwMode="auto">
          <a:xfrm>
            <a:off x="10622284" y="4175669"/>
            <a:ext cx="1013335" cy="44139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Azure AD Roles</a:t>
            </a:r>
            <a:endParaRPr lang="en-US" sz="1050">
              <a:solidFill>
                <a:schemeClr val="bg1"/>
              </a:solidFill>
              <a:ea typeface="Segoe UI" pitchFamily="34" charset="0"/>
              <a:cs typeface="Segoe UI" pitchFamily="34" charset="0"/>
            </a:endParaRPr>
          </a:p>
        </p:txBody>
      </p:sp>
      <p:cxnSp>
        <p:nvCxnSpPr>
          <p:cNvPr id="113" name="Straight Arrow Connector 68">
            <a:extLst>
              <a:ext uri="{FF2B5EF4-FFF2-40B4-BE49-F238E27FC236}">
                <a16:creationId xmlns:a16="http://schemas.microsoft.com/office/drawing/2014/main" id="{7D4B39FC-5D17-4D1D-BFAB-CE8130963CF5}"/>
              </a:ext>
            </a:extLst>
          </p:cNvPr>
          <p:cNvCxnSpPr>
            <a:cxnSpLocks/>
            <a:stCxn id="63" idx="3"/>
            <a:endCxn id="31" idx="1"/>
          </p:cNvCxnSpPr>
          <p:nvPr/>
        </p:nvCxnSpPr>
        <p:spPr>
          <a:xfrm>
            <a:off x="4593170" y="3645736"/>
            <a:ext cx="1080210" cy="458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68">
            <a:extLst>
              <a:ext uri="{FF2B5EF4-FFF2-40B4-BE49-F238E27FC236}">
                <a16:creationId xmlns:a16="http://schemas.microsoft.com/office/drawing/2014/main" id="{077E3F77-FA04-4EBE-890E-D25DA8C5C498}"/>
              </a:ext>
            </a:extLst>
          </p:cNvPr>
          <p:cNvCxnSpPr>
            <a:cxnSpLocks/>
            <a:stCxn id="67" idx="0"/>
            <a:endCxn id="99" idx="2"/>
          </p:cNvCxnSpPr>
          <p:nvPr/>
        </p:nvCxnSpPr>
        <p:spPr>
          <a:xfrm rot="5400000" flipH="1" flipV="1">
            <a:off x="10698313" y="4458144"/>
            <a:ext cx="271717" cy="589561"/>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A657409B-91E8-47E3-8CF4-7AE9C3C02EC6}"/>
              </a:ext>
            </a:extLst>
          </p:cNvPr>
          <p:cNvSpPr/>
          <p:nvPr/>
        </p:nvSpPr>
        <p:spPr bwMode="auto">
          <a:xfrm>
            <a:off x="9443157" y="4175669"/>
            <a:ext cx="1013334" cy="44139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Azure AD Groups</a:t>
            </a:r>
            <a:endParaRPr lang="en-US" sz="1050">
              <a:solidFill>
                <a:schemeClr val="bg1"/>
              </a:solidFill>
              <a:ea typeface="Segoe UI" pitchFamily="34" charset="0"/>
              <a:cs typeface="Segoe UI" pitchFamily="34" charset="0"/>
            </a:endParaRPr>
          </a:p>
        </p:txBody>
      </p:sp>
      <p:cxnSp>
        <p:nvCxnSpPr>
          <p:cNvPr id="131" name="Straight Arrow Connector 68">
            <a:extLst>
              <a:ext uri="{FF2B5EF4-FFF2-40B4-BE49-F238E27FC236}">
                <a16:creationId xmlns:a16="http://schemas.microsoft.com/office/drawing/2014/main" id="{E3126F7D-C579-4DC7-9D42-F4338116E3D4}"/>
              </a:ext>
            </a:extLst>
          </p:cNvPr>
          <p:cNvCxnSpPr>
            <a:cxnSpLocks/>
            <a:stCxn id="67" idx="0"/>
            <a:endCxn id="126" idx="2"/>
          </p:cNvCxnSpPr>
          <p:nvPr/>
        </p:nvCxnSpPr>
        <p:spPr>
          <a:xfrm rot="16200000" flipV="1">
            <a:off x="10108752" y="4458142"/>
            <a:ext cx="271717" cy="589563"/>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68">
            <a:extLst>
              <a:ext uri="{FF2B5EF4-FFF2-40B4-BE49-F238E27FC236}">
                <a16:creationId xmlns:a16="http://schemas.microsoft.com/office/drawing/2014/main" id="{E4AACC78-C2CD-4DC0-962B-4F2E479D96D9}"/>
              </a:ext>
            </a:extLst>
          </p:cNvPr>
          <p:cNvCxnSpPr>
            <a:cxnSpLocks/>
            <a:stCxn id="68" idx="3"/>
            <a:endCxn id="71" idx="1"/>
          </p:cNvCxnSpPr>
          <p:nvPr/>
        </p:nvCxnSpPr>
        <p:spPr>
          <a:xfrm flipV="1">
            <a:off x="7515867" y="2443258"/>
            <a:ext cx="226057" cy="471"/>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68">
            <a:extLst>
              <a:ext uri="{FF2B5EF4-FFF2-40B4-BE49-F238E27FC236}">
                <a16:creationId xmlns:a16="http://schemas.microsoft.com/office/drawing/2014/main" id="{FC2A6FAC-C5AA-477D-9508-F9214D313650}"/>
              </a:ext>
            </a:extLst>
          </p:cNvPr>
          <p:cNvCxnSpPr>
            <a:cxnSpLocks/>
            <a:stCxn id="64" idx="3"/>
            <a:endCxn id="72" idx="1"/>
          </p:cNvCxnSpPr>
          <p:nvPr/>
        </p:nvCxnSpPr>
        <p:spPr>
          <a:xfrm>
            <a:off x="7518489" y="3030934"/>
            <a:ext cx="223430" cy="1831"/>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68">
            <a:extLst>
              <a:ext uri="{FF2B5EF4-FFF2-40B4-BE49-F238E27FC236}">
                <a16:creationId xmlns:a16="http://schemas.microsoft.com/office/drawing/2014/main" id="{8256E065-3D07-4D2F-8440-008BADC6DD2D}"/>
              </a:ext>
            </a:extLst>
          </p:cNvPr>
          <p:cNvCxnSpPr>
            <a:cxnSpLocks/>
            <a:stCxn id="31" idx="3"/>
            <a:endCxn id="120" idx="1"/>
          </p:cNvCxnSpPr>
          <p:nvPr/>
        </p:nvCxnSpPr>
        <p:spPr>
          <a:xfrm flipV="1">
            <a:off x="7674065" y="3649695"/>
            <a:ext cx="894237" cy="622"/>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68">
            <a:extLst>
              <a:ext uri="{FF2B5EF4-FFF2-40B4-BE49-F238E27FC236}">
                <a16:creationId xmlns:a16="http://schemas.microsoft.com/office/drawing/2014/main" id="{BFBD5EDA-945F-4D1F-B641-6C8FE267B99F}"/>
              </a:ext>
            </a:extLst>
          </p:cNvPr>
          <p:cNvCxnSpPr>
            <a:cxnSpLocks/>
            <a:stCxn id="72" idx="3"/>
            <a:endCxn id="99" idx="0"/>
          </p:cNvCxnSpPr>
          <p:nvPr/>
        </p:nvCxnSpPr>
        <p:spPr>
          <a:xfrm>
            <a:off x="10891525" y="3032761"/>
            <a:ext cx="237427" cy="1142908"/>
          </a:xfrm>
          <a:prstGeom prst="bentConnector2">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68">
            <a:extLst>
              <a:ext uri="{FF2B5EF4-FFF2-40B4-BE49-F238E27FC236}">
                <a16:creationId xmlns:a16="http://schemas.microsoft.com/office/drawing/2014/main" id="{1FA2AF97-8CB8-4DA2-B5F4-5C308500FEE9}"/>
              </a:ext>
            </a:extLst>
          </p:cNvPr>
          <p:cNvCxnSpPr>
            <a:cxnSpLocks/>
            <a:stCxn id="71" idx="3"/>
            <a:endCxn id="99" idx="0"/>
          </p:cNvCxnSpPr>
          <p:nvPr/>
        </p:nvCxnSpPr>
        <p:spPr>
          <a:xfrm>
            <a:off x="10891522" y="2443258"/>
            <a:ext cx="237426" cy="1732415"/>
          </a:xfrm>
          <a:prstGeom prst="bentConnector2">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68">
            <a:extLst>
              <a:ext uri="{FF2B5EF4-FFF2-40B4-BE49-F238E27FC236}">
                <a16:creationId xmlns:a16="http://schemas.microsoft.com/office/drawing/2014/main" id="{9BABEE11-E745-4038-8B0D-3B90BCE89E1C}"/>
              </a:ext>
            </a:extLst>
          </p:cNvPr>
          <p:cNvCxnSpPr>
            <a:cxnSpLocks/>
            <a:stCxn id="64" idx="0"/>
            <a:endCxn id="68" idx="2"/>
          </p:cNvCxnSpPr>
          <p:nvPr/>
        </p:nvCxnSpPr>
        <p:spPr>
          <a:xfrm flipH="1" flipV="1">
            <a:off x="6600729" y="2664424"/>
            <a:ext cx="1313" cy="142767"/>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C79EC5A-86C8-445E-93CE-FF3619467B01}"/>
              </a:ext>
            </a:extLst>
          </p:cNvPr>
          <p:cNvSpPr/>
          <p:nvPr/>
        </p:nvSpPr>
        <p:spPr bwMode="auto">
          <a:xfrm>
            <a:off x="454052" y="4122670"/>
            <a:ext cx="2049499"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a:t>
            </a:r>
            <a:endParaRPr lang="en-US" sz="1200">
              <a:solidFill>
                <a:schemeClr val="bg1">
                  <a:lumMod val="50000"/>
                </a:schemeClr>
              </a:solidFill>
              <a:ea typeface="Segoe UI" pitchFamily="34" charset="0"/>
              <a:cs typeface="Segoe UI" pitchFamily="34" charset="0"/>
            </a:endParaRPr>
          </a:p>
        </p:txBody>
      </p:sp>
      <p:sp>
        <p:nvSpPr>
          <p:cNvPr id="188" name="Rectangle 187">
            <a:hlinkClick r:id="rId8"/>
            <a:extLst>
              <a:ext uri="{FF2B5EF4-FFF2-40B4-BE49-F238E27FC236}">
                <a16:creationId xmlns:a16="http://schemas.microsoft.com/office/drawing/2014/main" id="{291AFC80-1A37-413E-B6F9-80D7B8886514}"/>
              </a:ext>
              <a:ext uri="{C183D7F6-B498-43B3-948B-1728B52AA6E4}">
                <adec:decorative xmlns:adec="http://schemas.microsoft.com/office/drawing/2017/decorative" val="0"/>
              </a:ext>
            </a:extLst>
          </p:cNvPr>
          <p:cNvSpPr/>
          <p:nvPr/>
        </p:nvSpPr>
        <p:spPr bwMode="auto">
          <a:xfrm>
            <a:off x="319817" y="2224463"/>
            <a:ext cx="1586089" cy="44139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Gain partner earned credit for services</a:t>
            </a:r>
            <a:endParaRPr lang="en-US" sz="900">
              <a:solidFill>
                <a:schemeClr val="bg1"/>
              </a:solidFill>
              <a:ea typeface="Segoe UI" pitchFamily="34" charset="0"/>
              <a:cs typeface="Segoe UI" pitchFamily="34" charset="0"/>
            </a:endParaRPr>
          </a:p>
        </p:txBody>
      </p:sp>
      <p:cxnSp>
        <p:nvCxnSpPr>
          <p:cNvPr id="189" name="Straight Arrow Connector 68">
            <a:extLst>
              <a:ext uri="{FF2B5EF4-FFF2-40B4-BE49-F238E27FC236}">
                <a16:creationId xmlns:a16="http://schemas.microsoft.com/office/drawing/2014/main" id="{5C3363D1-9E4F-4C2F-8999-9CCFD0BDF3E7}"/>
              </a:ext>
            </a:extLst>
          </p:cNvPr>
          <p:cNvCxnSpPr>
            <a:cxnSpLocks/>
            <a:stCxn id="188" idx="3"/>
            <a:endCxn id="37" idx="1"/>
          </p:cNvCxnSpPr>
          <p:nvPr/>
        </p:nvCxnSpPr>
        <p:spPr>
          <a:xfrm flipV="1">
            <a:off x="1905902" y="2443258"/>
            <a:ext cx="221056" cy="190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68">
            <a:extLst>
              <a:ext uri="{FF2B5EF4-FFF2-40B4-BE49-F238E27FC236}">
                <a16:creationId xmlns:a16="http://schemas.microsoft.com/office/drawing/2014/main" id="{BAB35CDA-EE83-4123-B021-44125B897DD7}"/>
              </a:ext>
            </a:extLst>
          </p:cNvPr>
          <p:cNvCxnSpPr>
            <a:cxnSpLocks/>
            <a:stCxn id="126" idx="0"/>
            <a:endCxn id="120" idx="2"/>
          </p:cNvCxnSpPr>
          <p:nvPr/>
        </p:nvCxnSpPr>
        <p:spPr>
          <a:xfrm rot="16200000" flipV="1">
            <a:off x="9685535" y="3911380"/>
            <a:ext cx="305278" cy="223300"/>
          </a:xfrm>
          <a:prstGeom prst="bentConnector3">
            <a:avLst>
              <a:gd name="adj1" fmla="val 126982"/>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0E99F7B-6C42-4700-A02A-68E0BD32FAAA}"/>
              </a:ext>
            </a:extLst>
          </p:cNvPr>
          <p:cNvCxnSpPr>
            <a:cxnSpLocks/>
            <a:stCxn id="8" idx="0"/>
            <a:endCxn id="62" idx="2"/>
          </p:cNvCxnSpPr>
          <p:nvPr/>
        </p:nvCxnSpPr>
        <p:spPr>
          <a:xfrm flipV="1">
            <a:off x="3573272" y="5644290"/>
            <a:ext cx="3613" cy="27815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D376F06A-F582-4DDF-AB22-AC3371D944D0}"/>
              </a:ext>
            </a:extLst>
          </p:cNvPr>
          <p:cNvSpPr/>
          <p:nvPr/>
        </p:nvSpPr>
        <p:spPr bwMode="auto">
          <a:xfrm>
            <a:off x="8568302" y="3428999"/>
            <a:ext cx="2316451" cy="44139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Contributor or Read Only access</a:t>
            </a:r>
            <a:br>
              <a:rPr lang="en-US" sz="1050">
                <a:solidFill>
                  <a:schemeClr val="tx1"/>
                </a:solidFill>
                <a:ea typeface="Segoe UI" pitchFamily="34" charset="0"/>
                <a:cs typeface="Segoe UI" pitchFamily="34" charset="0"/>
              </a:rPr>
            </a:br>
            <a:r>
              <a:rPr lang="en-US" sz="1050">
                <a:solidFill>
                  <a:schemeClr val="tx1"/>
                </a:solidFill>
                <a:ea typeface="Segoe UI" pitchFamily="34" charset="0"/>
                <a:cs typeface="Segoe UI" pitchFamily="34" charset="0"/>
              </a:rPr>
              <a:t>to Log Analytics Workspace</a:t>
            </a:r>
            <a:endParaRPr lang="en-US" sz="900">
              <a:solidFill>
                <a:schemeClr val="bg1"/>
              </a:soli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5E348252-2F4D-4AB5-A17B-19785167F51A}"/>
              </a:ext>
            </a:extLst>
          </p:cNvPr>
          <p:cNvSpPr/>
          <p:nvPr/>
        </p:nvSpPr>
        <p:spPr bwMode="auto">
          <a:xfrm>
            <a:off x="6984345" y="4175301"/>
            <a:ext cx="1605667" cy="441392"/>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M365 Roles</a:t>
            </a:r>
            <a:endParaRPr lang="en-US" sz="1200">
              <a:solidFill>
                <a:schemeClr val="bg1">
                  <a:lumMod val="50000"/>
                </a:schemeClr>
              </a:solidFill>
              <a:ea typeface="Segoe UI" pitchFamily="34" charset="0"/>
              <a:cs typeface="Segoe UI" pitchFamily="34" charset="0"/>
            </a:endParaRPr>
          </a:p>
        </p:txBody>
      </p:sp>
      <p:cxnSp>
        <p:nvCxnSpPr>
          <p:cNvPr id="226" name="Straight Arrow Connector 68">
            <a:extLst>
              <a:ext uri="{FF2B5EF4-FFF2-40B4-BE49-F238E27FC236}">
                <a16:creationId xmlns:a16="http://schemas.microsoft.com/office/drawing/2014/main" id="{0AF17031-B897-4953-BF38-6F8611BACDC7}"/>
              </a:ext>
            </a:extLst>
          </p:cNvPr>
          <p:cNvCxnSpPr>
            <a:cxnSpLocks/>
            <a:stCxn id="225" idx="3"/>
            <a:endCxn id="126" idx="1"/>
          </p:cNvCxnSpPr>
          <p:nvPr/>
        </p:nvCxnSpPr>
        <p:spPr>
          <a:xfrm>
            <a:off x="8590012" y="4395997"/>
            <a:ext cx="853145" cy="368"/>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E4DE1311-2D98-4CDA-97EA-975E7014FE3B}"/>
              </a:ext>
            </a:extLst>
          </p:cNvPr>
          <p:cNvSpPr/>
          <p:nvPr/>
        </p:nvSpPr>
        <p:spPr bwMode="auto">
          <a:xfrm>
            <a:off x="2964135" y="5319630"/>
            <a:ext cx="1225500" cy="32466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PIM</a:t>
            </a:r>
            <a:endParaRPr lang="en-US" sz="1200">
              <a:solidFill>
                <a:schemeClr val="bg1">
                  <a:lumMod val="50000"/>
                </a:schemeClr>
              </a:solidFill>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0CD5299A-A02F-49F6-AA57-EA220C6B7DCB}"/>
              </a:ext>
            </a:extLst>
          </p:cNvPr>
          <p:cNvCxnSpPr>
            <a:cxnSpLocks/>
            <a:stCxn id="62" idx="0"/>
          </p:cNvCxnSpPr>
          <p:nvPr/>
        </p:nvCxnSpPr>
        <p:spPr>
          <a:xfrm flipV="1">
            <a:off x="3576885" y="5048505"/>
            <a:ext cx="0" cy="2711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705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33AEDE-28CB-496D-9483-69DDB9C47B32}"/>
              </a:ext>
            </a:extLst>
          </p:cNvPr>
          <p:cNvSpPr/>
          <p:nvPr/>
        </p:nvSpPr>
        <p:spPr bwMode="auto">
          <a:xfrm>
            <a:off x="0" y="0"/>
            <a:ext cx="12436475" cy="144567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EF2257B-A8F6-48FC-A641-D3705E4C5C63}"/>
              </a:ext>
            </a:extLst>
          </p:cNvPr>
          <p:cNvSpPr>
            <a:spLocks noGrp="1"/>
          </p:cNvSpPr>
          <p:nvPr>
            <p:ph type="title"/>
          </p:nvPr>
        </p:nvSpPr>
        <p:spPr>
          <a:xfrm>
            <a:off x="600855" y="128099"/>
            <a:ext cx="11237870" cy="1130053"/>
          </a:xfrm>
        </p:spPr>
        <p:txBody>
          <a:bodyPr/>
          <a:lstStyle/>
          <a:p>
            <a:r>
              <a:rPr lang="en-US"/>
              <a:t>Microsoft Sentinel Reference Architecture</a:t>
            </a:r>
            <a:br>
              <a:rPr lang="en-US"/>
            </a:br>
            <a:r>
              <a:rPr lang="en-US"/>
              <a:t>Global SOC Model: Multi-SIEM</a:t>
            </a:r>
          </a:p>
        </p:txBody>
      </p:sp>
      <p:sp>
        <p:nvSpPr>
          <p:cNvPr id="8" name="Rectangle 7">
            <a:extLst>
              <a:ext uri="{FF2B5EF4-FFF2-40B4-BE49-F238E27FC236}">
                <a16:creationId xmlns:a16="http://schemas.microsoft.com/office/drawing/2014/main" id="{2D719D37-4F3C-4A83-962E-53BDDA3F1DF3}"/>
              </a:ext>
            </a:extLst>
          </p:cNvPr>
          <p:cNvSpPr/>
          <p:nvPr/>
        </p:nvSpPr>
        <p:spPr bwMode="auto">
          <a:xfrm>
            <a:off x="649139" y="3385586"/>
            <a:ext cx="2099803" cy="1979355"/>
          </a:xfrm>
          <a:prstGeom prst="rect">
            <a:avLst/>
          </a:prstGeom>
          <a:solidFill>
            <a:srgbClr val="D2D2D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Global SOC Operations</a:t>
            </a:r>
          </a:p>
        </p:txBody>
      </p:sp>
      <p:grpSp>
        <p:nvGrpSpPr>
          <p:cNvPr id="124" name="Group 123">
            <a:extLst>
              <a:ext uri="{FF2B5EF4-FFF2-40B4-BE49-F238E27FC236}">
                <a16:creationId xmlns:a16="http://schemas.microsoft.com/office/drawing/2014/main" id="{9007307E-7EB0-4310-A234-EFF7DAD6B4A1}"/>
              </a:ext>
            </a:extLst>
          </p:cNvPr>
          <p:cNvGrpSpPr/>
          <p:nvPr/>
        </p:nvGrpSpPr>
        <p:grpSpPr>
          <a:xfrm>
            <a:off x="3648997" y="2729243"/>
            <a:ext cx="2099802" cy="1649960"/>
            <a:chOff x="5728443" y="1811245"/>
            <a:chExt cx="1808631" cy="1617755"/>
          </a:xfrm>
        </p:grpSpPr>
        <p:sp>
          <p:nvSpPr>
            <p:cNvPr id="12" name="Rectangle 11">
              <a:extLst>
                <a:ext uri="{FF2B5EF4-FFF2-40B4-BE49-F238E27FC236}">
                  <a16:creationId xmlns:a16="http://schemas.microsoft.com/office/drawing/2014/main" id="{1B335E0F-54CD-40EA-A13C-B6BD8C5B0ACD}"/>
                </a:ext>
              </a:extLst>
            </p:cNvPr>
            <p:cNvSpPr/>
            <p:nvPr/>
          </p:nvSpPr>
          <p:spPr bwMode="auto">
            <a:xfrm>
              <a:off x="5728443" y="1811245"/>
              <a:ext cx="1808631" cy="1617755"/>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1</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Global SOC View</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C9B4CF96-DD3C-4D25-B830-B669A0B0FA47}"/>
                </a:ext>
              </a:extLst>
            </p:cNvPr>
            <p:cNvSpPr/>
            <p:nvPr/>
          </p:nvSpPr>
          <p:spPr bwMode="auto">
            <a:xfrm>
              <a:off x="5926694" y="2734760"/>
              <a:ext cx="1426991"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Sentinel</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0C1E7F3A-2492-4A41-8E10-7521D39D87CA}"/>
                </a:ext>
              </a:extLst>
            </p:cNvPr>
            <p:cNvSpPr/>
            <p:nvPr/>
          </p:nvSpPr>
          <p:spPr bwMode="auto">
            <a:xfrm>
              <a:off x="5926694" y="2432465"/>
              <a:ext cx="1426991"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Logic Apps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C7400EF7-3129-466F-A85B-3246EB89068F}"/>
                </a:ext>
              </a:extLst>
            </p:cNvPr>
            <p:cNvSpPr/>
            <p:nvPr/>
          </p:nvSpPr>
          <p:spPr bwMode="auto">
            <a:xfrm>
              <a:off x="5926695" y="3043999"/>
              <a:ext cx="1426991"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 Analytics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grpSp>
      <p:cxnSp>
        <p:nvCxnSpPr>
          <p:cNvPr id="48" name="Straight Arrow Connector 68">
            <a:extLst>
              <a:ext uri="{FF2B5EF4-FFF2-40B4-BE49-F238E27FC236}">
                <a16:creationId xmlns:a16="http://schemas.microsoft.com/office/drawing/2014/main" id="{2EF7C73C-B0CE-48F1-BB71-9DFF541D72FA}"/>
              </a:ext>
            </a:extLst>
          </p:cNvPr>
          <p:cNvCxnSpPr>
            <a:cxnSpLocks/>
            <a:stCxn id="8" idx="3"/>
            <a:endCxn id="38" idx="1"/>
          </p:cNvCxnSpPr>
          <p:nvPr/>
        </p:nvCxnSpPr>
        <p:spPr>
          <a:xfrm>
            <a:off x="2748942" y="4375264"/>
            <a:ext cx="900055" cy="903828"/>
          </a:xfrm>
          <a:prstGeom prst="bentConnector3">
            <a:avLst>
              <a:gd name="adj1" fmla="val 50000"/>
            </a:avLst>
          </a:prstGeom>
          <a:noFill/>
          <a:ln w="9525" cap="flat" cmpd="sng" algn="ctr">
            <a:solidFill>
              <a:srgbClr val="282828"/>
            </a:solidFill>
            <a:prstDash val="solid"/>
            <a:headEnd type="none"/>
            <a:tailEnd type="triangle"/>
          </a:ln>
          <a:effectLst/>
        </p:spPr>
      </p:cxnSp>
      <p:sp>
        <p:nvSpPr>
          <p:cNvPr id="107" name="Rectangle 106">
            <a:extLst>
              <a:ext uri="{FF2B5EF4-FFF2-40B4-BE49-F238E27FC236}">
                <a16:creationId xmlns:a16="http://schemas.microsoft.com/office/drawing/2014/main" id="{D8F1AB30-8A6D-4204-AEB9-C30C9B1BE0D6}"/>
              </a:ext>
            </a:extLst>
          </p:cNvPr>
          <p:cNvSpPr/>
          <p:nvPr/>
        </p:nvSpPr>
        <p:spPr bwMode="auto">
          <a:xfrm>
            <a:off x="895910" y="3875280"/>
            <a:ext cx="1455399" cy="40403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Central Management</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65303AD8-AE15-42F0-9702-B1A549287030}"/>
              </a:ext>
            </a:extLst>
          </p:cNvPr>
          <p:cNvSpPr/>
          <p:nvPr/>
        </p:nvSpPr>
        <p:spPr bwMode="auto">
          <a:xfrm>
            <a:off x="7556138" y="3350978"/>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9291C4CB-0922-4F36-828A-8866A3CDE4E6}"/>
              </a:ext>
            </a:extLst>
          </p:cNvPr>
          <p:cNvSpPr/>
          <p:nvPr/>
        </p:nvSpPr>
        <p:spPr bwMode="auto">
          <a:xfrm>
            <a:off x="7400704" y="3195544"/>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518009B-49AF-4069-A6B2-2A071EA10793}"/>
              </a:ext>
            </a:extLst>
          </p:cNvPr>
          <p:cNvSpPr/>
          <p:nvPr/>
        </p:nvSpPr>
        <p:spPr bwMode="auto">
          <a:xfrm>
            <a:off x="7245270" y="3040111"/>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F2A10F0E-1F64-47EC-AE58-AEA5FC8D334A}"/>
              </a:ext>
            </a:extLst>
          </p:cNvPr>
          <p:cNvSpPr/>
          <p:nvPr/>
        </p:nvSpPr>
        <p:spPr bwMode="auto">
          <a:xfrm>
            <a:off x="7089836" y="2884677"/>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12B97022-664C-4E5E-B010-41B7A34FC634}"/>
              </a:ext>
            </a:extLst>
          </p:cNvPr>
          <p:cNvGrpSpPr/>
          <p:nvPr/>
        </p:nvGrpSpPr>
        <p:grpSpPr>
          <a:xfrm>
            <a:off x="6934402" y="2729243"/>
            <a:ext cx="1844636" cy="1649960"/>
            <a:chOff x="5728443" y="1811245"/>
            <a:chExt cx="1808631" cy="1617755"/>
          </a:xfrm>
        </p:grpSpPr>
        <p:sp>
          <p:nvSpPr>
            <p:cNvPr id="24" name="Rectangle 23">
              <a:extLst>
                <a:ext uri="{FF2B5EF4-FFF2-40B4-BE49-F238E27FC236}">
                  <a16:creationId xmlns:a16="http://schemas.microsoft.com/office/drawing/2014/main" id="{17E0E03A-893D-4470-B5E0-9C06B72E7B6A}"/>
                </a:ext>
              </a:extLst>
            </p:cNvPr>
            <p:cNvSpPr/>
            <p:nvPr/>
          </p:nvSpPr>
          <p:spPr bwMode="auto">
            <a:xfrm>
              <a:off x="5728443" y="1811245"/>
              <a:ext cx="1808631" cy="1617755"/>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n+1</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Individual Instances</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0DA07FC1-06C0-41F3-8C1D-DA7F4382FCD0}"/>
                </a:ext>
              </a:extLst>
            </p:cNvPr>
            <p:cNvSpPr/>
            <p:nvPr/>
          </p:nvSpPr>
          <p:spPr bwMode="auto">
            <a:xfrm>
              <a:off x="5852669" y="2734760"/>
              <a:ext cx="1594256"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Sentinel</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1F61C132-64C1-47A3-B4C7-4B989B326524}"/>
                </a:ext>
              </a:extLst>
            </p:cNvPr>
            <p:cNvSpPr/>
            <p:nvPr/>
          </p:nvSpPr>
          <p:spPr bwMode="auto">
            <a:xfrm>
              <a:off x="5852669" y="2432465"/>
              <a:ext cx="1594256"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Logic Apps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87C5D720-0329-486C-9820-3EB339D0A5B4}"/>
                </a:ext>
              </a:extLst>
            </p:cNvPr>
            <p:cNvSpPr/>
            <p:nvPr/>
          </p:nvSpPr>
          <p:spPr bwMode="auto">
            <a:xfrm>
              <a:off x="5852670" y="3043999"/>
              <a:ext cx="1594256"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 Analytics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3954A6E5-020C-448D-8492-CEA84DBF9058}"/>
              </a:ext>
            </a:extLst>
          </p:cNvPr>
          <p:cNvSpPr/>
          <p:nvPr/>
        </p:nvSpPr>
        <p:spPr bwMode="auto">
          <a:xfrm>
            <a:off x="10398426" y="3444620"/>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AD Logs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E684498-3B93-4FBF-B755-0757AE81C386}"/>
              </a:ext>
            </a:extLst>
          </p:cNvPr>
          <p:cNvSpPr/>
          <p:nvPr/>
        </p:nvSpPr>
        <p:spPr bwMode="auto">
          <a:xfrm>
            <a:off x="10398426" y="3833587"/>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 Apps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D03E98E-08BF-4412-A99B-A838651FDD28}"/>
              </a:ext>
            </a:extLst>
          </p:cNvPr>
          <p:cNvSpPr/>
          <p:nvPr/>
        </p:nvSpPr>
        <p:spPr bwMode="auto">
          <a:xfrm>
            <a:off x="10398426" y="4222553"/>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IaaS / PaaS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76E93286-CCFB-4AA2-A06D-D1437E07B22F}"/>
              </a:ext>
            </a:extLst>
          </p:cNvPr>
          <p:cNvSpPr/>
          <p:nvPr/>
        </p:nvSpPr>
        <p:spPr bwMode="auto">
          <a:xfrm>
            <a:off x="10398426" y="4611519"/>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 Logs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cxnSp>
        <p:nvCxnSpPr>
          <p:cNvPr id="33" name="Straight Arrow Connector 68">
            <a:extLst>
              <a:ext uri="{FF2B5EF4-FFF2-40B4-BE49-F238E27FC236}">
                <a16:creationId xmlns:a16="http://schemas.microsoft.com/office/drawing/2014/main" id="{094CB2DA-585A-4481-92F1-994D528482CE}"/>
              </a:ext>
            </a:extLst>
          </p:cNvPr>
          <p:cNvCxnSpPr>
            <a:cxnSpLocks/>
            <a:stCxn id="29" idx="1"/>
          </p:cNvCxnSpPr>
          <p:nvPr/>
        </p:nvCxnSpPr>
        <p:spPr>
          <a:xfrm rot="10800000" flipV="1">
            <a:off x="9429509" y="3566931"/>
            <a:ext cx="968916" cy="533501"/>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34" name="Straight Arrow Connector 68">
            <a:extLst>
              <a:ext uri="{FF2B5EF4-FFF2-40B4-BE49-F238E27FC236}">
                <a16:creationId xmlns:a16="http://schemas.microsoft.com/office/drawing/2014/main" id="{6C38E375-1270-40DD-B30D-85DE294382B2}"/>
              </a:ext>
            </a:extLst>
          </p:cNvPr>
          <p:cNvCxnSpPr>
            <a:cxnSpLocks/>
            <a:stCxn id="30" idx="1"/>
          </p:cNvCxnSpPr>
          <p:nvPr/>
        </p:nvCxnSpPr>
        <p:spPr>
          <a:xfrm rot="10800000" flipV="1">
            <a:off x="9429509" y="3955897"/>
            <a:ext cx="968916" cy="144535"/>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35" name="Straight Arrow Connector 68">
            <a:extLst>
              <a:ext uri="{FF2B5EF4-FFF2-40B4-BE49-F238E27FC236}">
                <a16:creationId xmlns:a16="http://schemas.microsoft.com/office/drawing/2014/main" id="{90AD5C99-A4D9-4EAB-9C7A-ECC629661A8D}"/>
              </a:ext>
            </a:extLst>
          </p:cNvPr>
          <p:cNvCxnSpPr>
            <a:cxnSpLocks/>
            <a:stCxn id="31" idx="1"/>
          </p:cNvCxnSpPr>
          <p:nvPr/>
        </p:nvCxnSpPr>
        <p:spPr>
          <a:xfrm rot="10800000">
            <a:off x="9429509" y="4100439"/>
            <a:ext cx="968916" cy="244426"/>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36" name="Straight Arrow Connector 68">
            <a:extLst>
              <a:ext uri="{FF2B5EF4-FFF2-40B4-BE49-F238E27FC236}">
                <a16:creationId xmlns:a16="http://schemas.microsoft.com/office/drawing/2014/main" id="{421975FB-D954-45FA-9368-433DCDB7145A}"/>
              </a:ext>
            </a:extLst>
          </p:cNvPr>
          <p:cNvCxnSpPr>
            <a:cxnSpLocks/>
            <a:stCxn id="32" idx="1"/>
          </p:cNvCxnSpPr>
          <p:nvPr/>
        </p:nvCxnSpPr>
        <p:spPr>
          <a:xfrm rot="10800000">
            <a:off x="9429509" y="4100439"/>
            <a:ext cx="968916" cy="633392"/>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13" name="Straight Arrow Connector 68">
            <a:extLst>
              <a:ext uri="{FF2B5EF4-FFF2-40B4-BE49-F238E27FC236}">
                <a16:creationId xmlns:a16="http://schemas.microsoft.com/office/drawing/2014/main" id="{B2BE82A8-1B07-4152-8B3B-531BD12E3FB8}"/>
              </a:ext>
            </a:extLst>
          </p:cNvPr>
          <p:cNvCxnSpPr>
            <a:cxnSpLocks/>
            <a:stCxn id="24" idx="1"/>
            <a:endCxn id="12" idx="3"/>
          </p:cNvCxnSpPr>
          <p:nvPr/>
        </p:nvCxnSpPr>
        <p:spPr>
          <a:xfrm flipH="1">
            <a:off x="5748799" y="3554223"/>
            <a:ext cx="1185603" cy="0"/>
          </a:xfrm>
          <a:prstGeom prst="straightConnector1">
            <a:avLst/>
          </a:prstGeom>
          <a:noFill/>
          <a:ln w="9525" cap="flat" cmpd="sng" algn="ctr">
            <a:solidFill>
              <a:srgbClr val="282828"/>
            </a:solidFill>
            <a:prstDash val="solid"/>
            <a:headEnd type="none"/>
            <a:tailEnd type="triangle"/>
          </a:ln>
          <a:effectLst/>
        </p:spPr>
      </p:cxnSp>
      <p:sp>
        <p:nvSpPr>
          <p:cNvPr id="38" name="Rectangle 37">
            <a:extLst>
              <a:ext uri="{FF2B5EF4-FFF2-40B4-BE49-F238E27FC236}">
                <a16:creationId xmlns:a16="http://schemas.microsoft.com/office/drawing/2014/main" id="{8967CF2A-77C2-4743-9D61-E8C80AC6B7B3}"/>
              </a:ext>
            </a:extLst>
          </p:cNvPr>
          <p:cNvSpPr/>
          <p:nvPr/>
        </p:nvSpPr>
        <p:spPr bwMode="auto">
          <a:xfrm>
            <a:off x="3648997" y="4765511"/>
            <a:ext cx="2099802" cy="1027162"/>
          </a:xfrm>
          <a:prstGeom prst="rect">
            <a:avLst/>
          </a:prstGeom>
          <a:solidFill>
            <a:srgbClr val="D2D2D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Splunk Console</a:t>
            </a:r>
          </a:p>
        </p:txBody>
      </p:sp>
      <p:sp>
        <p:nvSpPr>
          <p:cNvPr id="39" name="Rectangle 38">
            <a:extLst>
              <a:ext uri="{FF2B5EF4-FFF2-40B4-BE49-F238E27FC236}">
                <a16:creationId xmlns:a16="http://schemas.microsoft.com/office/drawing/2014/main" id="{914D5736-52D6-45F4-852E-4F4C146F7776}"/>
              </a:ext>
            </a:extLst>
          </p:cNvPr>
          <p:cNvSpPr/>
          <p:nvPr/>
        </p:nvSpPr>
        <p:spPr bwMode="auto">
          <a:xfrm>
            <a:off x="3895767" y="5255204"/>
            <a:ext cx="1656722" cy="244621"/>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Splunk</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cxnSp>
        <p:nvCxnSpPr>
          <p:cNvPr id="45" name="Straight Arrow Connector 68">
            <a:extLst>
              <a:ext uri="{FF2B5EF4-FFF2-40B4-BE49-F238E27FC236}">
                <a16:creationId xmlns:a16="http://schemas.microsoft.com/office/drawing/2014/main" id="{B822A1C9-DA32-4109-B752-40A8729CF7B9}"/>
              </a:ext>
            </a:extLst>
          </p:cNvPr>
          <p:cNvCxnSpPr>
            <a:cxnSpLocks/>
            <a:stCxn id="8" idx="3"/>
            <a:endCxn id="12" idx="1"/>
          </p:cNvCxnSpPr>
          <p:nvPr/>
        </p:nvCxnSpPr>
        <p:spPr>
          <a:xfrm flipV="1">
            <a:off x="2748942" y="3554223"/>
            <a:ext cx="900055" cy="821041"/>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50" name="Straight Arrow Connector 68">
            <a:extLst>
              <a:ext uri="{FF2B5EF4-FFF2-40B4-BE49-F238E27FC236}">
                <a16:creationId xmlns:a16="http://schemas.microsoft.com/office/drawing/2014/main" id="{10326D1E-F682-4098-88A1-69A0B87AE42B}"/>
              </a:ext>
            </a:extLst>
          </p:cNvPr>
          <p:cNvCxnSpPr>
            <a:cxnSpLocks/>
            <a:endCxn id="38" idx="3"/>
          </p:cNvCxnSpPr>
          <p:nvPr/>
        </p:nvCxnSpPr>
        <p:spPr>
          <a:xfrm flipH="1">
            <a:off x="5748799" y="4326990"/>
            <a:ext cx="1185604" cy="952102"/>
          </a:xfrm>
          <a:prstGeom prst="straightConnector1">
            <a:avLst/>
          </a:prstGeom>
          <a:noFill/>
          <a:ln w="9525" cap="flat" cmpd="sng" algn="ctr">
            <a:solidFill>
              <a:srgbClr val="282828"/>
            </a:solidFill>
            <a:prstDash val="dash"/>
            <a:headEnd type="none"/>
            <a:tailEnd type="triangle"/>
          </a:ln>
          <a:effectLst/>
        </p:spPr>
      </p:cxnSp>
      <p:cxnSp>
        <p:nvCxnSpPr>
          <p:cNvPr id="54" name="Straight Arrow Connector 68">
            <a:extLst>
              <a:ext uri="{FF2B5EF4-FFF2-40B4-BE49-F238E27FC236}">
                <a16:creationId xmlns:a16="http://schemas.microsoft.com/office/drawing/2014/main" id="{1BBB8422-5263-42F0-8ADC-8BB261AEAF6C}"/>
              </a:ext>
            </a:extLst>
          </p:cNvPr>
          <p:cNvCxnSpPr>
            <a:cxnSpLocks/>
            <a:stCxn id="12" idx="2"/>
            <a:endCxn id="38" idx="0"/>
          </p:cNvCxnSpPr>
          <p:nvPr/>
        </p:nvCxnSpPr>
        <p:spPr>
          <a:xfrm>
            <a:off x="4698898" y="4379203"/>
            <a:ext cx="0" cy="386308"/>
          </a:xfrm>
          <a:prstGeom prst="straightConnector1">
            <a:avLst/>
          </a:prstGeom>
          <a:noFill/>
          <a:ln w="9525" cap="flat" cmpd="sng" algn="ctr">
            <a:solidFill>
              <a:srgbClr val="282828"/>
            </a:solidFill>
            <a:prstDash val="dash"/>
            <a:headEnd type="none" w="med" len="med"/>
            <a:tailEnd type="none" w="med" len="med"/>
          </a:ln>
          <a:effectLst/>
        </p:spPr>
      </p:cxnSp>
      <p:sp>
        <p:nvSpPr>
          <p:cNvPr id="58" name="Rectangle 57">
            <a:extLst>
              <a:ext uri="{FF2B5EF4-FFF2-40B4-BE49-F238E27FC236}">
                <a16:creationId xmlns:a16="http://schemas.microsoft.com/office/drawing/2014/main" id="{1E2F7E6A-4230-4D5E-8D57-AE2EBB081B50}"/>
              </a:ext>
            </a:extLst>
          </p:cNvPr>
          <p:cNvSpPr/>
          <p:nvPr/>
        </p:nvSpPr>
        <p:spPr bwMode="auto">
          <a:xfrm>
            <a:off x="10398426" y="5361773"/>
            <a:ext cx="1455399" cy="394040"/>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On-premises Logs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cxnSp>
        <p:nvCxnSpPr>
          <p:cNvPr id="59" name="Straight Arrow Connector 68">
            <a:extLst>
              <a:ext uri="{FF2B5EF4-FFF2-40B4-BE49-F238E27FC236}">
                <a16:creationId xmlns:a16="http://schemas.microsoft.com/office/drawing/2014/main" id="{B7B3AA11-1EB6-4AC1-B16A-DD0B4767EAD0}"/>
              </a:ext>
            </a:extLst>
          </p:cNvPr>
          <p:cNvCxnSpPr>
            <a:cxnSpLocks/>
            <a:stCxn id="58" idx="1"/>
          </p:cNvCxnSpPr>
          <p:nvPr/>
        </p:nvCxnSpPr>
        <p:spPr>
          <a:xfrm flipH="1">
            <a:off x="5748799" y="5558793"/>
            <a:ext cx="4649627" cy="0"/>
          </a:xfrm>
          <a:prstGeom prst="straightConnector1">
            <a:avLst/>
          </a:prstGeom>
          <a:noFill/>
          <a:ln w="9525" cap="flat" cmpd="sng" algn="ctr">
            <a:solidFill>
              <a:srgbClr val="282828"/>
            </a:solidFill>
            <a:prstDash val="solid"/>
            <a:headEnd type="none"/>
            <a:tailEnd type="triangle"/>
          </a:ln>
          <a:effectLst/>
        </p:spPr>
      </p:cxnSp>
      <p:sp>
        <p:nvSpPr>
          <p:cNvPr id="68" name="Rectangle 67">
            <a:extLst>
              <a:ext uri="{FF2B5EF4-FFF2-40B4-BE49-F238E27FC236}">
                <a16:creationId xmlns:a16="http://schemas.microsoft.com/office/drawing/2014/main" id="{35FB0940-EB33-434C-9D6B-230F8452F31D}"/>
              </a:ext>
            </a:extLst>
          </p:cNvPr>
          <p:cNvSpPr/>
          <p:nvPr/>
        </p:nvSpPr>
        <p:spPr bwMode="auto">
          <a:xfrm>
            <a:off x="904306" y="4340565"/>
            <a:ext cx="1455399" cy="40403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Dashboards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739155B1-B1B3-45C4-B1EF-6B6BF2986BDF}"/>
              </a:ext>
            </a:extLst>
          </p:cNvPr>
          <p:cNvSpPr/>
          <p:nvPr/>
        </p:nvSpPr>
        <p:spPr bwMode="auto">
          <a:xfrm>
            <a:off x="904306" y="4805851"/>
            <a:ext cx="1455399" cy="40403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Ticketing</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283162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9F9A3E-B1C0-4ABE-BE78-504F9E94EFCE}"/>
              </a:ext>
            </a:extLst>
          </p:cNvPr>
          <p:cNvSpPr/>
          <p:nvPr/>
        </p:nvSpPr>
        <p:spPr bwMode="auto">
          <a:xfrm>
            <a:off x="0" y="0"/>
            <a:ext cx="12436475" cy="149952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EF2257B-A8F6-48FC-A641-D3705E4C5C63}"/>
              </a:ext>
            </a:extLst>
          </p:cNvPr>
          <p:cNvSpPr>
            <a:spLocks noGrp="1"/>
          </p:cNvSpPr>
          <p:nvPr>
            <p:ph type="title"/>
          </p:nvPr>
        </p:nvSpPr>
        <p:spPr>
          <a:xfrm>
            <a:off x="600855" y="153151"/>
            <a:ext cx="11237870" cy="1130053"/>
          </a:xfrm>
        </p:spPr>
        <p:txBody>
          <a:bodyPr/>
          <a:lstStyle/>
          <a:p>
            <a:r>
              <a:rPr lang="en-US"/>
              <a:t>Microsoft Sentinel Reference Architecture</a:t>
            </a:r>
            <a:br>
              <a:rPr lang="en-US"/>
            </a:br>
            <a:r>
              <a:rPr lang="en-US"/>
              <a:t>Global SOC Model: Access to Regional SOC Teams</a:t>
            </a:r>
          </a:p>
        </p:txBody>
      </p:sp>
      <p:sp>
        <p:nvSpPr>
          <p:cNvPr id="8" name="Rectangle 7">
            <a:extLst>
              <a:ext uri="{FF2B5EF4-FFF2-40B4-BE49-F238E27FC236}">
                <a16:creationId xmlns:a16="http://schemas.microsoft.com/office/drawing/2014/main" id="{2D719D37-4F3C-4A83-962E-53BDDA3F1DF3}"/>
              </a:ext>
            </a:extLst>
          </p:cNvPr>
          <p:cNvSpPr/>
          <p:nvPr/>
        </p:nvSpPr>
        <p:spPr bwMode="auto">
          <a:xfrm>
            <a:off x="649139" y="3168806"/>
            <a:ext cx="2099803" cy="1979355"/>
          </a:xfrm>
          <a:prstGeom prst="rect">
            <a:avLst/>
          </a:prstGeom>
          <a:solidFill>
            <a:srgbClr val="D2D2D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Global SOC Operations</a:t>
            </a:r>
          </a:p>
        </p:txBody>
      </p:sp>
      <p:grpSp>
        <p:nvGrpSpPr>
          <p:cNvPr id="124" name="Group 123">
            <a:extLst>
              <a:ext uri="{FF2B5EF4-FFF2-40B4-BE49-F238E27FC236}">
                <a16:creationId xmlns:a16="http://schemas.microsoft.com/office/drawing/2014/main" id="{9007307E-7EB0-4310-A234-EFF7DAD6B4A1}"/>
              </a:ext>
            </a:extLst>
          </p:cNvPr>
          <p:cNvGrpSpPr/>
          <p:nvPr/>
        </p:nvGrpSpPr>
        <p:grpSpPr>
          <a:xfrm>
            <a:off x="3648997" y="1920473"/>
            <a:ext cx="2140874" cy="1649960"/>
            <a:chOff x="5728443" y="1811245"/>
            <a:chExt cx="1808631" cy="1617755"/>
          </a:xfrm>
        </p:grpSpPr>
        <p:sp>
          <p:nvSpPr>
            <p:cNvPr id="12" name="Rectangle 11">
              <a:extLst>
                <a:ext uri="{FF2B5EF4-FFF2-40B4-BE49-F238E27FC236}">
                  <a16:creationId xmlns:a16="http://schemas.microsoft.com/office/drawing/2014/main" id="{1B335E0F-54CD-40EA-A13C-B6BD8C5B0ACD}"/>
                </a:ext>
              </a:extLst>
            </p:cNvPr>
            <p:cNvSpPr/>
            <p:nvPr/>
          </p:nvSpPr>
          <p:spPr bwMode="auto">
            <a:xfrm>
              <a:off x="5728443" y="1811245"/>
              <a:ext cx="1808631" cy="1617755"/>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1</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Region 1 SOC View</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C9B4CF96-DD3C-4D25-B830-B669A0B0FA47}"/>
                </a:ext>
              </a:extLst>
            </p:cNvPr>
            <p:cNvSpPr/>
            <p:nvPr/>
          </p:nvSpPr>
          <p:spPr bwMode="auto">
            <a:xfrm>
              <a:off x="5926694" y="2734760"/>
              <a:ext cx="1426991"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Sentinel</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0C1E7F3A-2492-4A41-8E10-7521D39D87CA}"/>
                </a:ext>
              </a:extLst>
            </p:cNvPr>
            <p:cNvSpPr/>
            <p:nvPr/>
          </p:nvSpPr>
          <p:spPr bwMode="auto">
            <a:xfrm>
              <a:off x="5926694" y="2432465"/>
              <a:ext cx="1426991"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Logic Apps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C7400EF7-3129-466F-A85B-3246EB89068F}"/>
                </a:ext>
              </a:extLst>
            </p:cNvPr>
            <p:cNvSpPr/>
            <p:nvPr/>
          </p:nvSpPr>
          <p:spPr bwMode="auto">
            <a:xfrm>
              <a:off x="5926695" y="3043999"/>
              <a:ext cx="1426991"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 Analytics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grpSp>
      <p:cxnSp>
        <p:nvCxnSpPr>
          <p:cNvPr id="48" name="Straight Arrow Connector 68">
            <a:extLst>
              <a:ext uri="{FF2B5EF4-FFF2-40B4-BE49-F238E27FC236}">
                <a16:creationId xmlns:a16="http://schemas.microsoft.com/office/drawing/2014/main" id="{2EF7C73C-B0CE-48F1-BB71-9DFF541D72FA}"/>
              </a:ext>
            </a:extLst>
          </p:cNvPr>
          <p:cNvCxnSpPr>
            <a:cxnSpLocks/>
            <a:stCxn id="8" idx="3"/>
            <a:endCxn id="47" idx="1"/>
          </p:cNvCxnSpPr>
          <p:nvPr/>
        </p:nvCxnSpPr>
        <p:spPr>
          <a:xfrm>
            <a:off x="2748942" y="4158484"/>
            <a:ext cx="900055" cy="1224074"/>
          </a:xfrm>
          <a:prstGeom prst="bentConnector3">
            <a:avLst>
              <a:gd name="adj1" fmla="val 50000"/>
            </a:avLst>
          </a:prstGeom>
          <a:noFill/>
          <a:ln w="9525" cap="flat" cmpd="sng" algn="ctr">
            <a:solidFill>
              <a:srgbClr val="282828"/>
            </a:solidFill>
            <a:prstDash val="solid"/>
            <a:headEnd type="none"/>
            <a:tailEnd type="triangle"/>
          </a:ln>
          <a:effectLst/>
        </p:spPr>
      </p:cxnSp>
      <p:sp>
        <p:nvSpPr>
          <p:cNvPr id="107" name="Rectangle 106">
            <a:extLst>
              <a:ext uri="{FF2B5EF4-FFF2-40B4-BE49-F238E27FC236}">
                <a16:creationId xmlns:a16="http://schemas.microsoft.com/office/drawing/2014/main" id="{D8F1AB30-8A6D-4204-AEB9-C30C9B1BE0D6}"/>
              </a:ext>
            </a:extLst>
          </p:cNvPr>
          <p:cNvSpPr/>
          <p:nvPr/>
        </p:nvSpPr>
        <p:spPr bwMode="auto">
          <a:xfrm>
            <a:off x="895910" y="3658500"/>
            <a:ext cx="1455399" cy="40403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Central Management</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65303AD8-AE15-42F0-9702-B1A549287030}"/>
              </a:ext>
            </a:extLst>
          </p:cNvPr>
          <p:cNvSpPr/>
          <p:nvPr/>
        </p:nvSpPr>
        <p:spPr bwMode="auto">
          <a:xfrm>
            <a:off x="7556138" y="2542208"/>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9291C4CB-0922-4F36-828A-8866A3CDE4E6}"/>
              </a:ext>
            </a:extLst>
          </p:cNvPr>
          <p:cNvSpPr/>
          <p:nvPr/>
        </p:nvSpPr>
        <p:spPr bwMode="auto">
          <a:xfrm>
            <a:off x="7400704" y="2386774"/>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518009B-49AF-4069-A6B2-2A071EA10793}"/>
              </a:ext>
            </a:extLst>
          </p:cNvPr>
          <p:cNvSpPr/>
          <p:nvPr/>
        </p:nvSpPr>
        <p:spPr bwMode="auto">
          <a:xfrm>
            <a:off x="7245270" y="2231341"/>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F2A10F0E-1F64-47EC-AE58-AEA5FC8D334A}"/>
              </a:ext>
            </a:extLst>
          </p:cNvPr>
          <p:cNvSpPr/>
          <p:nvPr/>
        </p:nvSpPr>
        <p:spPr bwMode="auto">
          <a:xfrm>
            <a:off x="7089836" y="2075907"/>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12B97022-664C-4E5E-B010-41B7A34FC634}"/>
              </a:ext>
            </a:extLst>
          </p:cNvPr>
          <p:cNvGrpSpPr/>
          <p:nvPr/>
        </p:nvGrpSpPr>
        <p:grpSpPr>
          <a:xfrm>
            <a:off x="6934402" y="1920473"/>
            <a:ext cx="1844636" cy="1649960"/>
            <a:chOff x="5728443" y="1811245"/>
            <a:chExt cx="1808631" cy="1617755"/>
          </a:xfrm>
        </p:grpSpPr>
        <p:sp>
          <p:nvSpPr>
            <p:cNvPr id="24" name="Rectangle 23">
              <a:extLst>
                <a:ext uri="{FF2B5EF4-FFF2-40B4-BE49-F238E27FC236}">
                  <a16:creationId xmlns:a16="http://schemas.microsoft.com/office/drawing/2014/main" id="{17E0E03A-893D-4470-B5E0-9C06B72E7B6A}"/>
                </a:ext>
              </a:extLst>
            </p:cNvPr>
            <p:cNvSpPr/>
            <p:nvPr/>
          </p:nvSpPr>
          <p:spPr bwMode="auto">
            <a:xfrm>
              <a:off x="5728443" y="1811245"/>
              <a:ext cx="1808631" cy="1617755"/>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n+1</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Individual Instances</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0DA07FC1-06C0-41F3-8C1D-DA7F4382FCD0}"/>
                </a:ext>
              </a:extLst>
            </p:cNvPr>
            <p:cNvSpPr/>
            <p:nvPr/>
          </p:nvSpPr>
          <p:spPr bwMode="auto">
            <a:xfrm>
              <a:off x="5798251" y="2734760"/>
              <a:ext cx="1651915"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Sentinel</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1F61C132-64C1-47A3-B4C7-4B989B326524}"/>
                </a:ext>
              </a:extLst>
            </p:cNvPr>
            <p:cNvSpPr/>
            <p:nvPr/>
          </p:nvSpPr>
          <p:spPr bwMode="auto">
            <a:xfrm>
              <a:off x="5798251" y="2432465"/>
              <a:ext cx="1651915"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Logic Apps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87C5D720-0329-486C-9820-3EB339D0A5B4}"/>
                </a:ext>
              </a:extLst>
            </p:cNvPr>
            <p:cNvSpPr/>
            <p:nvPr/>
          </p:nvSpPr>
          <p:spPr bwMode="auto">
            <a:xfrm>
              <a:off x="5798252" y="3043999"/>
              <a:ext cx="1651915"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 Analytics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grpSp>
      <p:sp>
        <p:nvSpPr>
          <p:cNvPr id="29" name="Rectangle 28">
            <a:extLst>
              <a:ext uri="{FF2B5EF4-FFF2-40B4-BE49-F238E27FC236}">
                <a16:creationId xmlns:a16="http://schemas.microsoft.com/office/drawing/2014/main" id="{3954A6E5-020C-448D-8492-CEA84DBF9058}"/>
              </a:ext>
            </a:extLst>
          </p:cNvPr>
          <p:cNvSpPr/>
          <p:nvPr/>
        </p:nvSpPr>
        <p:spPr bwMode="auto">
          <a:xfrm>
            <a:off x="10398426" y="2073875"/>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AD Logs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E684498-3B93-4FBF-B755-0757AE81C386}"/>
              </a:ext>
            </a:extLst>
          </p:cNvPr>
          <p:cNvSpPr/>
          <p:nvPr/>
        </p:nvSpPr>
        <p:spPr bwMode="auto">
          <a:xfrm>
            <a:off x="10398426" y="2462842"/>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 Apps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D03E98E-08BF-4412-A99B-A838651FDD28}"/>
              </a:ext>
            </a:extLst>
          </p:cNvPr>
          <p:cNvSpPr/>
          <p:nvPr/>
        </p:nvSpPr>
        <p:spPr bwMode="auto">
          <a:xfrm>
            <a:off x="10398426" y="2851808"/>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IaaS / PaaS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76E93286-CCFB-4AA2-A06D-D1437E07B22F}"/>
              </a:ext>
            </a:extLst>
          </p:cNvPr>
          <p:cNvSpPr/>
          <p:nvPr/>
        </p:nvSpPr>
        <p:spPr bwMode="auto">
          <a:xfrm>
            <a:off x="10398426" y="3240774"/>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 Logs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cxnSp>
        <p:nvCxnSpPr>
          <p:cNvPr id="33" name="Straight Arrow Connector 68">
            <a:extLst>
              <a:ext uri="{FF2B5EF4-FFF2-40B4-BE49-F238E27FC236}">
                <a16:creationId xmlns:a16="http://schemas.microsoft.com/office/drawing/2014/main" id="{094CB2DA-585A-4481-92F1-994D528482CE}"/>
              </a:ext>
            </a:extLst>
          </p:cNvPr>
          <p:cNvCxnSpPr>
            <a:cxnSpLocks/>
            <a:stCxn id="29" idx="1"/>
            <a:endCxn id="19" idx="3"/>
          </p:cNvCxnSpPr>
          <p:nvPr/>
        </p:nvCxnSpPr>
        <p:spPr>
          <a:xfrm rot="10800000" flipV="1">
            <a:off x="9400774" y="2196186"/>
            <a:ext cx="997652" cy="1171002"/>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34" name="Straight Arrow Connector 68">
            <a:extLst>
              <a:ext uri="{FF2B5EF4-FFF2-40B4-BE49-F238E27FC236}">
                <a16:creationId xmlns:a16="http://schemas.microsoft.com/office/drawing/2014/main" id="{6C38E375-1270-40DD-B30D-85DE294382B2}"/>
              </a:ext>
            </a:extLst>
          </p:cNvPr>
          <p:cNvCxnSpPr>
            <a:cxnSpLocks/>
            <a:stCxn id="30" idx="1"/>
            <a:endCxn id="19" idx="3"/>
          </p:cNvCxnSpPr>
          <p:nvPr/>
        </p:nvCxnSpPr>
        <p:spPr>
          <a:xfrm rot="10800000" flipV="1">
            <a:off x="9400774" y="2585152"/>
            <a:ext cx="997652" cy="782035"/>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35" name="Straight Arrow Connector 68">
            <a:extLst>
              <a:ext uri="{FF2B5EF4-FFF2-40B4-BE49-F238E27FC236}">
                <a16:creationId xmlns:a16="http://schemas.microsoft.com/office/drawing/2014/main" id="{90AD5C99-A4D9-4EAB-9C7A-ECC629661A8D}"/>
              </a:ext>
            </a:extLst>
          </p:cNvPr>
          <p:cNvCxnSpPr>
            <a:cxnSpLocks/>
            <a:stCxn id="31" idx="1"/>
            <a:endCxn id="19" idx="3"/>
          </p:cNvCxnSpPr>
          <p:nvPr/>
        </p:nvCxnSpPr>
        <p:spPr>
          <a:xfrm rot="10800000" flipV="1">
            <a:off x="9400774" y="2974118"/>
            <a:ext cx="997652" cy="393069"/>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36" name="Straight Arrow Connector 68">
            <a:extLst>
              <a:ext uri="{FF2B5EF4-FFF2-40B4-BE49-F238E27FC236}">
                <a16:creationId xmlns:a16="http://schemas.microsoft.com/office/drawing/2014/main" id="{421975FB-D954-45FA-9368-433DCDB7145A}"/>
              </a:ext>
            </a:extLst>
          </p:cNvPr>
          <p:cNvCxnSpPr>
            <a:cxnSpLocks/>
            <a:stCxn id="32" idx="1"/>
            <a:endCxn id="19" idx="3"/>
          </p:cNvCxnSpPr>
          <p:nvPr/>
        </p:nvCxnSpPr>
        <p:spPr>
          <a:xfrm rot="10800000" flipV="1">
            <a:off x="9400774" y="3363084"/>
            <a:ext cx="997652" cy="4103"/>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13" name="Straight Arrow Connector 68">
            <a:extLst>
              <a:ext uri="{FF2B5EF4-FFF2-40B4-BE49-F238E27FC236}">
                <a16:creationId xmlns:a16="http://schemas.microsoft.com/office/drawing/2014/main" id="{B2BE82A8-1B07-4152-8B3B-531BD12E3FB8}"/>
              </a:ext>
            </a:extLst>
          </p:cNvPr>
          <p:cNvCxnSpPr>
            <a:cxnSpLocks/>
            <a:stCxn id="24" idx="1"/>
            <a:endCxn id="12" idx="3"/>
          </p:cNvCxnSpPr>
          <p:nvPr/>
        </p:nvCxnSpPr>
        <p:spPr>
          <a:xfrm flipH="1">
            <a:off x="5789871" y="2745453"/>
            <a:ext cx="1144531" cy="0"/>
          </a:xfrm>
          <a:prstGeom prst="straightConnector1">
            <a:avLst/>
          </a:prstGeom>
          <a:noFill/>
          <a:ln w="9525" cap="flat" cmpd="sng" algn="ctr">
            <a:solidFill>
              <a:srgbClr val="282828"/>
            </a:solidFill>
            <a:prstDash val="solid"/>
            <a:headEnd type="none"/>
            <a:tailEnd type="triangle"/>
          </a:ln>
          <a:effectLst/>
        </p:spPr>
      </p:cxnSp>
      <p:cxnSp>
        <p:nvCxnSpPr>
          <p:cNvPr id="45" name="Straight Arrow Connector 68">
            <a:extLst>
              <a:ext uri="{FF2B5EF4-FFF2-40B4-BE49-F238E27FC236}">
                <a16:creationId xmlns:a16="http://schemas.microsoft.com/office/drawing/2014/main" id="{B822A1C9-DA32-4109-B752-40A8729CF7B9}"/>
              </a:ext>
            </a:extLst>
          </p:cNvPr>
          <p:cNvCxnSpPr>
            <a:cxnSpLocks/>
            <a:stCxn id="8" idx="3"/>
            <a:endCxn id="12" idx="1"/>
          </p:cNvCxnSpPr>
          <p:nvPr/>
        </p:nvCxnSpPr>
        <p:spPr>
          <a:xfrm flipV="1">
            <a:off x="2748942" y="2745453"/>
            <a:ext cx="900055" cy="1413031"/>
          </a:xfrm>
          <a:prstGeom prst="bentConnector3">
            <a:avLst>
              <a:gd name="adj1" fmla="val 50000"/>
            </a:avLst>
          </a:prstGeom>
          <a:noFill/>
          <a:ln w="9525" cap="flat" cmpd="sng" algn="ctr">
            <a:solidFill>
              <a:srgbClr val="282828"/>
            </a:solidFill>
            <a:prstDash val="solid"/>
            <a:headEnd type="none"/>
            <a:tailEnd type="triangle"/>
          </a:ln>
          <a:effectLst/>
        </p:spPr>
      </p:cxnSp>
      <p:sp>
        <p:nvSpPr>
          <p:cNvPr id="58" name="Rectangle 57">
            <a:extLst>
              <a:ext uri="{FF2B5EF4-FFF2-40B4-BE49-F238E27FC236}">
                <a16:creationId xmlns:a16="http://schemas.microsoft.com/office/drawing/2014/main" id="{1E2F7E6A-4230-4D5E-8D57-AE2EBB081B50}"/>
              </a:ext>
            </a:extLst>
          </p:cNvPr>
          <p:cNvSpPr/>
          <p:nvPr/>
        </p:nvSpPr>
        <p:spPr bwMode="auto">
          <a:xfrm>
            <a:off x="10398426" y="3642122"/>
            <a:ext cx="1455399" cy="394040"/>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On-premises Logs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cxnSp>
        <p:nvCxnSpPr>
          <p:cNvPr id="59" name="Straight Arrow Connector 68">
            <a:extLst>
              <a:ext uri="{FF2B5EF4-FFF2-40B4-BE49-F238E27FC236}">
                <a16:creationId xmlns:a16="http://schemas.microsoft.com/office/drawing/2014/main" id="{B7B3AA11-1EB6-4AC1-B16A-DD0B4767EAD0}"/>
              </a:ext>
            </a:extLst>
          </p:cNvPr>
          <p:cNvCxnSpPr>
            <a:cxnSpLocks/>
            <a:stCxn id="58" idx="1"/>
            <a:endCxn id="19" idx="3"/>
          </p:cNvCxnSpPr>
          <p:nvPr/>
        </p:nvCxnSpPr>
        <p:spPr>
          <a:xfrm rot="10800000">
            <a:off x="9400774" y="3367188"/>
            <a:ext cx="997652" cy="471954"/>
          </a:xfrm>
          <a:prstGeom prst="bentConnector3">
            <a:avLst>
              <a:gd name="adj1" fmla="val 50000"/>
            </a:avLst>
          </a:prstGeom>
          <a:noFill/>
          <a:ln w="9525" cap="flat" cmpd="sng" algn="ctr">
            <a:solidFill>
              <a:srgbClr val="282828"/>
            </a:solidFill>
            <a:prstDash val="solid"/>
            <a:headEnd type="none"/>
            <a:tailEnd type="triangle"/>
          </a:ln>
          <a:effectLst/>
        </p:spPr>
      </p:cxnSp>
      <p:sp>
        <p:nvSpPr>
          <p:cNvPr id="68" name="Rectangle 67">
            <a:extLst>
              <a:ext uri="{FF2B5EF4-FFF2-40B4-BE49-F238E27FC236}">
                <a16:creationId xmlns:a16="http://schemas.microsoft.com/office/drawing/2014/main" id="{35FB0940-EB33-434C-9D6B-230F8452F31D}"/>
              </a:ext>
            </a:extLst>
          </p:cNvPr>
          <p:cNvSpPr/>
          <p:nvPr/>
        </p:nvSpPr>
        <p:spPr bwMode="auto">
          <a:xfrm>
            <a:off x="904306" y="4123785"/>
            <a:ext cx="1455399" cy="40403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Dashboards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739155B1-B1B3-45C4-B1EF-6B6BF2986BDF}"/>
              </a:ext>
            </a:extLst>
          </p:cNvPr>
          <p:cNvSpPr/>
          <p:nvPr/>
        </p:nvSpPr>
        <p:spPr bwMode="auto">
          <a:xfrm>
            <a:off x="904306" y="4589071"/>
            <a:ext cx="1455399" cy="40403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Ticketing</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8B8451EE-F91B-4544-9EC2-05A28F281CFB}"/>
              </a:ext>
            </a:extLst>
          </p:cNvPr>
          <p:cNvGrpSpPr/>
          <p:nvPr/>
        </p:nvGrpSpPr>
        <p:grpSpPr>
          <a:xfrm>
            <a:off x="3648997" y="4557578"/>
            <a:ext cx="2140874" cy="1649960"/>
            <a:chOff x="5728443" y="1811245"/>
            <a:chExt cx="1808631" cy="1617755"/>
          </a:xfrm>
        </p:grpSpPr>
        <p:sp>
          <p:nvSpPr>
            <p:cNvPr id="47" name="Rectangle 46">
              <a:extLst>
                <a:ext uri="{FF2B5EF4-FFF2-40B4-BE49-F238E27FC236}">
                  <a16:creationId xmlns:a16="http://schemas.microsoft.com/office/drawing/2014/main" id="{ED5FCEB7-7C7E-4DB2-82EB-BDDA0F30ADC6}"/>
                </a:ext>
              </a:extLst>
            </p:cNvPr>
            <p:cNvSpPr/>
            <p:nvPr/>
          </p:nvSpPr>
          <p:spPr bwMode="auto">
            <a:xfrm>
              <a:off x="5728443" y="1811245"/>
              <a:ext cx="1808631" cy="1617755"/>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Region 2 SOC View</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B98EE4C3-32F4-4C6F-9F6A-61CB6FB0A2C8}"/>
                </a:ext>
              </a:extLst>
            </p:cNvPr>
            <p:cNvSpPr/>
            <p:nvPr/>
          </p:nvSpPr>
          <p:spPr bwMode="auto">
            <a:xfrm>
              <a:off x="5926694" y="2734760"/>
              <a:ext cx="1426991"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Sentinel</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F8A2F593-7440-4D5D-82F5-87CD0A5A9FD2}"/>
                </a:ext>
              </a:extLst>
            </p:cNvPr>
            <p:cNvSpPr/>
            <p:nvPr/>
          </p:nvSpPr>
          <p:spPr bwMode="auto">
            <a:xfrm>
              <a:off x="5926694" y="2432465"/>
              <a:ext cx="1426991"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Logic Apps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3C3E76D1-871D-482D-A0FE-DBBEA0B9EB13}"/>
                </a:ext>
              </a:extLst>
            </p:cNvPr>
            <p:cNvSpPr/>
            <p:nvPr/>
          </p:nvSpPr>
          <p:spPr bwMode="auto">
            <a:xfrm>
              <a:off x="5926695" y="3043999"/>
              <a:ext cx="1426991"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 Analytics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grpSp>
      <p:sp>
        <p:nvSpPr>
          <p:cNvPr id="53" name="Rectangle 52">
            <a:extLst>
              <a:ext uri="{FF2B5EF4-FFF2-40B4-BE49-F238E27FC236}">
                <a16:creationId xmlns:a16="http://schemas.microsoft.com/office/drawing/2014/main" id="{ABD58D7F-22C5-477D-850C-D96D7A7B866F}"/>
              </a:ext>
            </a:extLst>
          </p:cNvPr>
          <p:cNvSpPr/>
          <p:nvPr/>
        </p:nvSpPr>
        <p:spPr bwMode="auto">
          <a:xfrm>
            <a:off x="7556138" y="5179313"/>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0E46973F-F3E3-47A9-B557-1612DCEBE484}"/>
              </a:ext>
            </a:extLst>
          </p:cNvPr>
          <p:cNvSpPr/>
          <p:nvPr/>
        </p:nvSpPr>
        <p:spPr bwMode="auto">
          <a:xfrm>
            <a:off x="7400704" y="5023879"/>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203A2D5D-24B9-45C8-8A44-3DDA8EEE808F}"/>
              </a:ext>
            </a:extLst>
          </p:cNvPr>
          <p:cNvSpPr/>
          <p:nvPr/>
        </p:nvSpPr>
        <p:spPr bwMode="auto">
          <a:xfrm>
            <a:off x="7245270" y="4868446"/>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4473FC65-E921-4C58-8EED-2723BE62D1C8}"/>
              </a:ext>
            </a:extLst>
          </p:cNvPr>
          <p:cNvSpPr/>
          <p:nvPr/>
        </p:nvSpPr>
        <p:spPr bwMode="auto">
          <a:xfrm>
            <a:off x="7089836" y="4713012"/>
            <a:ext cx="1844636" cy="1649960"/>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2</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AA01D755-EAC4-42F5-9A44-4761729EE6D4}"/>
              </a:ext>
            </a:extLst>
          </p:cNvPr>
          <p:cNvGrpSpPr/>
          <p:nvPr/>
        </p:nvGrpSpPr>
        <p:grpSpPr>
          <a:xfrm>
            <a:off x="6934402" y="4557578"/>
            <a:ext cx="1844636" cy="1649960"/>
            <a:chOff x="5728443" y="1811245"/>
            <a:chExt cx="1808631" cy="1617755"/>
          </a:xfrm>
        </p:grpSpPr>
        <p:sp>
          <p:nvSpPr>
            <p:cNvPr id="61" name="Rectangle 60">
              <a:extLst>
                <a:ext uri="{FF2B5EF4-FFF2-40B4-BE49-F238E27FC236}">
                  <a16:creationId xmlns:a16="http://schemas.microsoft.com/office/drawing/2014/main" id="{BB6FB21E-DFF7-4D1D-9494-233F845653A7}"/>
                </a:ext>
              </a:extLst>
            </p:cNvPr>
            <p:cNvSpPr/>
            <p:nvPr/>
          </p:nvSpPr>
          <p:spPr bwMode="auto">
            <a:xfrm>
              <a:off x="5728443" y="1811245"/>
              <a:ext cx="1808631" cy="1617755"/>
            </a:xfrm>
            <a:prstGeom prst="rect">
              <a:avLst/>
            </a:prstGeom>
            <a:solidFill>
              <a:srgbClr val="D2D2D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rPr>
                <a:t>Subscription n+1</a:t>
              </a:r>
            </a:p>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rPr>
                <a:t>Individual Instances</a:t>
              </a:r>
              <a:endParaRPr kumimoji="0" lang="en-US" sz="1224" b="0" i="0" u="none" strike="noStrike" kern="0" cap="none" spc="0" normalizeH="0" baseline="0" noProof="0">
                <a:ln>
                  <a:noFill/>
                </a:ln>
                <a:solidFill>
                  <a:srgbClr val="282828"/>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7D90D2A2-4B9B-40B4-A21D-2FA6A39BA74C}"/>
                </a:ext>
              </a:extLst>
            </p:cNvPr>
            <p:cNvSpPr/>
            <p:nvPr/>
          </p:nvSpPr>
          <p:spPr bwMode="auto">
            <a:xfrm>
              <a:off x="5798251" y="2734760"/>
              <a:ext cx="1651915"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lang="en-US" sz="1224" kern="0">
                  <a:solidFill>
                    <a:srgbClr val="FFFFFF"/>
                  </a:solidFill>
                  <a:latin typeface="Segoe UI"/>
                  <a:ea typeface="Segoe UI" pitchFamily="34" charset="0"/>
                  <a:cs typeface="Segoe UI" pitchFamily="34" charset="0"/>
                </a:rPr>
                <a:t>Microsoft</a:t>
              </a: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 Sentinel</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BE6BD83F-16E4-4180-B5F2-2786A1D67C28}"/>
                </a:ext>
              </a:extLst>
            </p:cNvPr>
            <p:cNvSpPr/>
            <p:nvPr/>
          </p:nvSpPr>
          <p:spPr bwMode="auto">
            <a:xfrm>
              <a:off x="5798251" y="2432465"/>
              <a:ext cx="1651915"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Logic Apps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F603B638-2EBD-4331-9A1A-B08BADEFD278}"/>
                </a:ext>
              </a:extLst>
            </p:cNvPr>
            <p:cNvSpPr/>
            <p:nvPr/>
          </p:nvSpPr>
          <p:spPr bwMode="auto">
            <a:xfrm>
              <a:off x="5798252" y="3043999"/>
              <a:ext cx="1651915" cy="239846"/>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Log Analytics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grpSp>
      <p:sp>
        <p:nvSpPr>
          <p:cNvPr id="65" name="Rectangle 64">
            <a:extLst>
              <a:ext uri="{FF2B5EF4-FFF2-40B4-BE49-F238E27FC236}">
                <a16:creationId xmlns:a16="http://schemas.microsoft.com/office/drawing/2014/main" id="{6D45434D-B1B3-40B2-9CC0-D3ED16CDE844}"/>
              </a:ext>
            </a:extLst>
          </p:cNvPr>
          <p:cNvSpPr/>
          <p:nvPr/>
        </p:nvSpPr>
        <p:spPr bwMode="auto">
          <a:xfrm>
            <a:off x="10398426" y="4710980"/>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AD Logs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133253-185B-4B89-A821-570B03AFC310}"/>
              </a:ext>
            </a:extLst>
          </p:cNvPr>
          <p:cNvSpPr/>
          <p:nvPr/>
        </p:nvSpPr>
        <p:spPr bwMode="auto">
          <a:xfrm>
            <a:off x="10398426" y="5099947"/>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 Apps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0F4EC109-762E-409E-8842-B2A66A734AA8}"/>
              </a:ext>
            </a:extLst>
          </p:cNvPr>
          <p:cNvSpPr/>
          <p:nvPr/>
        </p:nvSpPr>
        <p:spPr bwMode="auto">
          <a:xfrm>
            <a:off x="10398426" y="5488913"/>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IaaS / PaaS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8C90C1B9-F1AD-4979-B210-0FF4B47437AB}"/>
              </a:ext>
            </a:extLst>
          </p:cNvPr>
          <p:cNvSpPr/>
          <p:nvPr/>
        </p:nvSpPr>
        <p:spPr bwMode="auto">
          <a:xfrm>
            <a:off x="10398426" y="5877879"/>
            <a:ext cx="1455399" cy="244621"/>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 Logs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cxnSp>
        <p:nvCxnSpPr>
          <p:cNvPr id="71" name="Straight Arrow Connector 68">
            <a:extLst>
              <a:ext uri="{FF2B5EF4-FFF2-40B4-BE49-F238E27FC236}">
                <a16:creationId xmlns:a16="http://schemas.microsoft.com/office/drawing/2014/main" id="{3584EBB9-0219-45EC-87C1-A4002BB1AC94}"/>
              </a:ext>
            </a:extLst>
          </p:cNvPr>
          <p:cNvCxnSpPr>
            <a:cxnSpLocks/>
            <a:stCxn id="65" idx="1"/>
            <a:endCxn id="53" idx="3"/>
          </p:cNvCxnSpPr>
          <p:nvPr/>
        </p:nvCxnSpPr>
        <p:spPr>
          <a:xfrm rot="10800000" flipV="1">
            <a:off x="9400774" y="4833291"/>
            <a:ext cx="997652" cy="1171002"/>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72" name="Straight Arrow Connector 68">
            <a:extLst>
              <a:ext uri="{FF2B5EF4-FFF2-40B4-BE49-F238E27FC236}">
                <a16:creationId xmlns:a16="http://schemas.microsoft.com/office/drawing/2014/main" id="{7B10B29A-B0A6-4C33-9FDE-786D39266DF8}"/>
              </a:ext>
            </a:extLst>
          </p:cNvPr>
          <p:cNvCxnSpPr>
            <a:cxnSpLocks/>
            <a:stCxn id="66" idx="1"/>
            <a:endCxn id="53" idx="3"/>
          </p:cNvCxnSpPr>
          <p:nvPr/>
        </p:nvCxnSpPr>
        <p:spPr>
          <a:xfrm rot="10800000" flipV="1">
            <a:off x="9400774" y="5222257"/>
            <a:ext cx="997652" cy="782035"/>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73" name="Straight Arrow Connector 68">
            <a:extLst>
              <a:ext uri="{FF2B5EF4-FFF2-40B4-BE49-F238E27FC236}">
                <a16:creationId xmlns:a16="http://schemas.microsoft.com/office/drawing/2014/main" id="{FF5CDC33-0B27-4327-80F9-C01A45077FC6}"/>
              </a:ext>
            </a:extLst>
          </p:cNvPr>
          <p:cNvCxnSpPr>
            <a:cxnSpLocks/>
            <a:stCxn id="67" idx="1"/>
            <a:endCxn id="53" idx="3"/>
          </p:cNvCxnSpPr>
          <p:nvPr/>
        </p:nvCxnSpPr>
        <p:spPr>
          <a:xfrm rot="10800000" flipV="1">
            <a:off x="9400774" y="5611223"/>
            <a:ext cx="997652" cy="393069"/>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74" name="Straight Arrow Connector 68">
            <a:extLst>
              <a:ext uri="{FF2B5EF4-FFF2-40B4-BE49-F238E27FC236}">
                <a16:creationId xmlns:a16="http://schemas.microsoft.com/office/drawing/2014/main" id="{C5524AE7-7B5F-4316-9EFA-B90156823436}"/>
              </a:ext>
            </a:extLst>
          </p:cNvPr>
          <p:cNvCxnSpPr>
            <a:cxnSpLocks/>
            <a:stCxn id="70" idx="1"/>
            <a:endCxn id="53" idx="3"/>
          </p:cNvCxnSpPr>
          <p:nvPr/>
        </p:nvCxnSpPr>
        <p:spPr>
          <a:xfrm rot="10800000" flipV="1">
            <a:off x="9400774" y="6000189"/>
            <a:ext cx="997652" cy="4103"/>
          </a:xfrm>
          <a:prstGeom prst="bentConnector3">
            <a:avLst>
              <a:gd name="adj1" fmla="val 50000"/>
            </a:avLst>
          </a:prstGeom>
          <a:noFill/>
          <a:ln w="9525" cap="flat" cmpd="sng" algn="ctr">
            <a:solidFill>
              <a:srgbClr val="282828"/>
            </a:solidFill>
            <a:prstDash val="solid"/>
            <a:headEnd type="none"/>
            <a:tailEnd type="triangle"/>
          </a:ln>
          <a:effectLst/>
        </p:spPr>
      </p:cxnSp>
      <p:cxnSp>
        <p:nvCxnSpPr>
          <p:cNvPr id="75" name="Straight Arrow Connector 68">
            <a:extLst>
              <a:ext uri="{FF2B5EF4-FFF2-40B4-BE49-F238E27FC236}">
                <a16:creationId xmlns:a16="http://schemas.microsoft.com/office/drawing/2014/main" id="{562B778F-9A26-4225-882D-6B61C3CDCDEA}"/>
              </a:ext>
            </a:extLst>
          </p:cNvPr>
          <p:cNvCxnSpPr>
            <a:cxnSpLocks/>
            <a:stCxn id="61" idx="1"/>
            <a:endCxn id="47" idx="3"/>
          </p:cNvCxnSpPr>
          <p:nvPr/>
        </p:nvCxnSpPr>
        <p:spPr>
          <a:xfrm flipH="1">
            <a:off x="5789871" y="5382558"/>
            <a:ext cx="1144531" cy="0"/>
          </a:xfrm>
          <a:prstGeom prst="straightConnector1">
            <a:avLst/>
          </a:prstGeom>
          <a:noFill/>
          <a:ln w="9525" cap="flat" cmpd="sng" algn="ctr">
            <a:solidFill>
              <a:srgbClr val="282828"/>
            </a:solidFill>
            <a:prstDash val="solid"/>
            <a:headEnd type="none"/>
            <a:tailEnd type="triangle"/>
          </a:ln>
          <a:effectLst/>
        </p:spPr>
      </p:cxnSp>
      <p:sp>
        <p:nvSpPr>
          <p:cNvPr id="76" name="Rectangle 75">
            <a:extLst>
              <a:ext uri="{FF2B5EF4-FFF2-40B4-BE49-F238E27FC236}">
                <a16:creationId xmlns:a16="http://schemas.microsoft.com/office/drawing/2014/main" id="{D393E9DB-3551-4D41-8AF2-99223F1DCCDF}"/>
              </a:ext>
            </a:extLst>
          </p:cNvPr>
          <p:cNvSpPr/>
          <p:nvPr/>
        </p:nvSpPr>
        <p:spPr bwMode="auto">
          <a:xfrm>
            <a:off x="10398426" y="6279227"/>
            <a:ext cx="1455399" cy="394040"/>
          </a:xfrm>
          <a:prstGeom prst="rect">
            <a:avLst/>
          </a:prstGeom>
          <a:solidFill>
            <a:schemeClr val="accent4">
              <a:lumMod val="7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On-premises Logs</a:t>
            </a:r>
            <a:endParaRPr kumimoji="0" lang="en-US" sz="1071"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cxnSp>
        <p:nvCxnSpPr>
          <p:cNvPr id="77" name="Straight Arrow Connector 68">
            <a:extLst>
              <a:ext uri="{FF2B5EF4-FFF2-40B4-BE49-F238E27FC236}">
                <a16:creationId xmlns:a16="http://schemas.microsoft.com/office/drawing/2014/main" id="{3AECCE25-B61A-43EB-8FA8-E7A9791EC6FD}"/>
              </a:ext>
            </a:extLst>
          </p:cNvPr>
          <p:cNvCxnSpPr>
            <a:cxnSpLocks/>
            <a:stCxn id="76" idx="1"/>
            <a:endCxn id="53" idx="3"/>
          </p:cNvCxnSpPr>
          <p:nvPr/>
        </p:nvCxnSpPr>
        <p:spPr>
          <a:xfrm rot="10800000">
            <a:off x="9400774" y="6004293"/>
            <a:ext cx="997652" cy="471954"/>
          </a:xfrm>
          <a:prstGeom prst="bentConnector3">
            <a:avLst>
              <a:gd name="adj1" fmla="val 50000"/>
            </a:avLst>
          </a:prstGeom>
          <a:noFill/>
          <a:ln w="9525" cap="flat" cmpd="sng" algn="ctr">
            <a:solidFill>
              <a:srgbClr val="282828"/>
            </a:solidFill>
            <a:prstDash val="solid"/>
            <a:headEnd type="none"/>
            <a:tailEnd type="triangle"/>
          </a:ln>
          <a:effectLst/>
        </p:spPr>
      </p:cxnSp>
    </p:spTree>
    <p:extLst>
      <p:ext uri="{BB962C8B-B14F-4D97-AF65-F5344CB8AC3E}">
        <p14:creationId xmlns:p14="http://schemas.microsoft.com/office/powerpoint/2010/main" val="34678349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2" y="269210"/>
            <a:ext cx="6210863" cy="710908"/>
          </a:xfrm>
        </p:spPr>
        <p:txBody>
          <a:bodyPr anchor="t"/>
          <a:lstStyle/>
          <a:p>
            <a:r>
              <a:rPr lang="en-US" sz="3264"/>
              <a:t>Which Console Do I Use ?</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69" y="851476"/>
            <a:ext cx="4685469" cy="400110"/>
          </a:xfrm>
          <a:prstGeom prst="rect">
            <a:avLst/>
          </a:prstGeom>
        </p:spPr>
        <p:txBody>
          <a:bodyPr wrap="square" anchor="t">
            <a:spAutoFit/>
          </a:bodyPr>
          <a:lstStyle>
            <a:defPPr>
              <a:defRPr lang="en-US"/>
            </a:defPPr>
            <a:lvl1pPr algn="ctr"/>
          </a:lstStyle>
          <a:p>
            <a:pPr marL="0" marR="0" lvl="0" indent="0" algn="l" defTabSz="857523"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B2B2B2"/>
                </a:solidFill>
                <a:effectLst/>
                <a:uLnTx/>
                <a:uFillTx/>
                <a:latin typeface="Segoe UI Semilight" panose="020B0402040204020203" pitchFamily="34" charset="0"/>
                <a:ea typeface="+mn-ea"/>
                <a:cs typeface="Segoe UI Semilight" panose="020B0402040204020203" pitchFamily="34" charset="0"/>
              </a:rPr>
              <a:t>Portal Navigation</a:t>
            </a:r>
          </a:p>
        </p:txBody>
      </p:sp>
      <p:sp>
        <p:nvSpPr>
          <p:cNvPr id="44" name="Rectangle 43">
            <a:extLst>
              <a:ext uri="{FF2B5EF4-FFF2-40B4-BE49-F238E27FC236}">
                <a16:creationId xmlns:a16="http://schemas.microsoft.com/office/drawing/2014/main" id="{8CDBC9E5-0A93-465C-A181-59763D3CD60F}"/>
              </a:ext>
            </a:extLst>
          </p:cNvPr>
          <p:cNvSpPr/>
          <p:nvPr/>
        </p:nvSpPr>
        <p:spPr bwMode="auto">
          <a:xfrm>
            <a:off x="4833896" y="3339293"/>
            <a:ext cx="1823410"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Sentinel Portal</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32C5311F-7A12-40B0-9866-4C19EBF97618}"/>
              </a:ext>
            </a:extLst>
          </p:cNvPr>
          <p:cNvSpPr/>
          <p:nvPr/>
        </p:nvSpPr>
        <p:spPr bwMode="auto">
          <a:xfrm>
            <a:off x="9149951" y="4540497"/>
            <a:ext cx="1894286"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Defender</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47157CFD-69EB-4F24-B9D0-15F77FEEAD5F}"/>
              </a:ext>
            </a:extLst>
          </p:cNvPr>
          <p:cNvSpPr/>
          <p:nvPr/>
        </p:nvSpPr>
        <p:spPr bwMode="auto">
          <a:xfrm>
            <a:off x="9149951" y="3209608"/>
            <a:ext cx="2889063" cy="34791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Microsoft 365 Defender</a:t>
            </a:r>
          </a:p>
        </p:txBody>
      </p:sp>
      <p:sp>
        <p:nvSpPr>
          <p:cNvPr id="65" name="Rectangle 64">
            <a:extLst>
              <a:ext uri="{FF2B5EF4-FFF2-40B4-BE49-F238E27FC236}">
                <a16:creationId xmlns:a16="http://schemas.microsoft.com/office/drawing/2014/main" id="{4869036A-0EE6-4A16-9D42-5DD10D111EF6}"/>
              </a:ext>
            </a:extLst>
          </p:cNvPr>
          <p:cNvSpPr/>
          <p:nvPr/>
        </p:nvSpPr>
        <p:spPr bwMode="auto">
          <a:xfrm>
            <a:off x="11102297" y="3605744"/>
            <a:ext cx="936737" cy="34791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MEM</a:t>
            </a:r>
          </a:p>
        </p:txBody>
      </p:sp>
      <p:sp>
        <p:nvSpPr>
          <p:cNvPr id="67" name="Rectangle 66">
            <a:extLst>
              <a:ext uri="{FF2B5EF4-FFF2-40B4-BE49-F238E27FC236}">
                <a16:creationId xmlns:a16="http://schemas.microsoft.com/office/drawing/2014/main" id="{8B71C3E0-4D77-4A09-B596-ABEE022F65D1}"/>
              </a:ext>
            </a:extLst>
          </p:cNvPr>
          <p:cNvSpPr/>
          <p:nvPr/>
        </p:nvSpPr>
        <p:spPr bwMode="auto">
          <a:xfrm>
            <a:off x="9149951" y="2917002"/>
            <a:ext cx="1702325" cy="252663"/>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Security.Microsoft.com</a:t>
            </a:r>
          </a:p>
        </p:txBody>
      </p:sp>
      <p:sp>
        <p:nvSpPr>
          <p:cNvPr id="69" name="Rectangle 68">
            <a:extLst>
              <a:ext uri="{FF2B5EF4-FFF2-40B4-BE49-F238E27FC236}">
                <a16:creationId xmlns:a16="http://schemas.microsoft.com/office/drawing/2014/main" id="{0898C461-4196-4A13-B1A9-BC8BB3D285DD}"/>
              </a:ext>
            </a:extLst>
          </p:cNvPr>
          <p:cNvSpPr/>
          <p:nvPr/>
        </p:nvSpPr>
        <p:spPr bwMode="auto">
          <a:xfrm>
            <a:off x="4825314" y="2970732"/>
            <a:ext cx="1831992" cy="244381"/>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Portal.Azure.Com</a:t>
            </a: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7454EAC8-FA38-42D2-BFAB-0737B830EE87}"/>
              </a:ext>
            </a:extLst>
          </p:cNvPr>
          <p:cNvSpPr/>
          <p:nvPr/>
        </p:nvSpPr>
        <p:spPr bwMode="auto">
          <a:xfrm>
            <a:off x="11102297" y="4540497"/>
            <a:ext cx="1136662"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Azure AD</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840C016F-4B10-4137-961C-FA2B1F18BE6C}"/>
              </a:ext>
            </a:extLst>
          </p:cNvPr>
          <p:cNvSpPr/>
          <p:nvPr/>
        </p:nvSpPr>
        <p:spPr bwMode="auto">
          <a:xfrm>
            <a:off x="9149950" y="3605746"/>
            <a:ext cx="1116789" cy="34791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Endpoint</a:t>
            </a:r>
          </a:p>
        </p:txBody>
      </p:sp>
      <p:sp>
        <p:nvSpPr>
          <p:cNvPr id="79" name="Rectangle 78">
            <a:extLst>
              <a:ext uri="{FF2B5EF4-FFF2-40B4-BE49-F238E27FC236}">
                <a16:creationId xmlns:a16="http://schemas.microsoft.com/office/drawing/2014/main" id="{322F3598-FCE6-4A4D-8C01-C12CB7CA2684}"/>
              </a:ext>
            </a:extLst>
          </p:cNvPr>
          <p:cNvSpPr/>
          <p:nvPr/>
        </p:nvSpPr>
        <p:spPr bwMode="auto">
          <a:xfrm>
            <a:off x="10324800" y="3601197"/>
            <a:ext cx="719437" cy="34791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MIP</a:t>
            </a:r>
          </a:p>
        </p:txBody>
      </p:sp>
      <p:sp>
        <p:nvSpPr>
          <p:cNvPr id="87" name="Rectangle 86">
            <a:extLst>
              <a:ext uri="{FF2B5EF4-FFF2-40B4-BE49-F238E27FC236}">
                <a16:creationId xmlns:a16="http://schemas.microsoft.com/office/drawing/2014/main" id="{33C993E5-A787-4EF8-9D25-28709D74B20A}"/>
              </a:ext>
            </a:extLst>
          </p:cNvPr>
          <p:cNvSpPr/>
          <p:nvPr/>
        </p:nvSpPr>
        <p:spPr bwMode="auto">
          <a:xfrm>
            <a:off x="4206564" y="1482253"/>
            <a:ext cx="3069491" cy="79561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Initial Monitoring Tools</a:t>
            </a:r>
            <a:br>
              <a:rPr kumimoji="0" lang="en-US" sz="16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br>
            <a:r>
              <a:rPr kumimoji="0" lang="en-US" sz="16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 for Breadth Investigation</a:t>
            </a:r>
          </a:p>
        </p:txBody>
      </p:sp>
      <p:sp>
        <p:nvSpPr>
          <p:cNvPr id="89" name="Rectangle 88">
            <a:extLst>
              <a:ext uri="{FF2B5EF4-FFF2-40B4-BE49-F238E27FC236}">
                <a16:creationId xmlns:a16="http://schemas.microsoft.com/office/drawing/2014/main" id="{6359DB9D-EB16-42DE-86C9-3497D4FB2688}"/>
              </a:ext>
            </a:extLst>
          </p:cNvPr>
          <p:cNvSpPr/>
          <p:nvPr/>
        </p:nvSpPr>
        <p:spPr bwMode="auto">
          <a:xfrm>
            <a:off x="9149951" y="4247891"/>
            <a:ext cx="1702325" cy="244381"/>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Portal.Azure.Com</a:t>
            </a: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5CB0E759-EABE-49BA-B448-1FC2C0906C70}"/>
              </a:ext>
            </a:extLst>
          </p:cNvPr>
          <p:cNvSpPr/>
          <p:nvPr/>
        </p:nvSpPr>
        <p:spPr bwMode="auto">
          <a:xfrm>
            <a:off x="4833896" y="3927717"/>
            <a:ext cx="1823410"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Cross-workspace Incident View</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0AC9EE4C-5826-4CE7-B917-1C53762CC9B0}"/>
              </a:ext>
            </a:extLst>
          </p:cNvPr>
          <p:cNvSpPr/>
          <p:nvPr/>
        </p:nvSpPr>
        <p:spPr bwMode="auto">
          <a:xfrm>
            <a:off x="8969543" y="1494686"/>
            <a:ext cx="3069491" cy="79561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Investigation and Response</a:t>
            </a:r>
            <a:br>
              <a:rPr kumimoji="0" lang="en-US" sz="16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br>
            <a:r>
              <a:rPr kumimoji="0" lang="en-US" sz="16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for Depth Investigation</a:t>
            </a:r>
          </a:p>
        </p:txBody>
      </p:sp>
      <p:sp>
        <p:nvSpPr>
          <p:cNvPr id="22" name="Rectangle 21">
            <a:extLst>
              <a:ext uri="{FF2B5EF4-FFF2-40B4-BE49-F238E27FC236}">
                <a16:creationId xmlns:a16="http://schemas.microsoft.com/office/drawing/2014/main" id="{CB5E3B2E-02B2-4EDE-A0DD-4935FDF09ABA}"/>
              </a:ext>
            </a:extLst>
          </p:cNvPr>
          <p:cNvSpPr/>
          <p:nvPr/>
        </p:nvSpPr>
        <p:spPr bwMode="auto">
          <a:xfrm>
            <a:off x="7201955" y="3332487"/>
            <a:ext cx="1415772" cy="46815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Single Workspace</a:t>
            </a:r>
          </a:p>
        </p:txBody>
      </p:sp>
      <p:sp>
        <p:nvSpPr>
          <p:cNvPr id="23" name="Rectangle 22">
            <a:hlinkClick r:id="rId3"/>
            <a:extLst>
              <a:ext uri="{FF2B5EF4-FFF2-40B4-BE49-F238E27FC236}">
                <a16:creationId xmlns:a16="http://schemas.microsoft.com/office/drawing/2014/main" id="{B9E93362-9AEF-4AED-8A61-06CA16A985DB}"/>
              </a:ext>
            </a:extLst>
          </p:cNvPr>
          <p:cNvSpPr/>
          <p:nvPr/>
        </p:nvSpPr>
        <p:spPr bwMode="auto">
          <a:xfrm>
            <a:off x="4833896" y="4516141"/>
            <a:ext cx="1823410"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Azure Lighthouse</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539B353F-2313-48BA-9949-3A66BE16DE37}"/>
              </a:ext>
            </a:extLst>
          </p:cNvPr>
          <p:cNvSpPr/>
          <p:nvPr/>
        </p:nvSpPr>
        <p:spPr bwMode="auto">
          <a:xfrm>
            <a:off x="4833896" y="5692989"/>
            <a:ext cx="1823410"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PowerBI</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B1322A00-7677-4994-8BA1-744C27FC107D}"/>
              </a:ext>
            </a:extLst>
          </p:cNvPr>
          <p:cNvSpPr/>
          <p:nvPr/>
        </p:nvSpPr>
        <p:spPr bwMode="auto">
          <a:xfrm>
            <a:off x="7201955" y="4504154"/>
            <a:ext cx="1415772" cy="46815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Multiple Workspaces</a:t>
            </a:r>
          </a:p>
        </p:txBody>
      </p:sp>
      <p:cxnSp>
        <p:nvCxnSpPr>
          <p:cNvPr id="26" name="Straight Arrow Connector 26">
            <a:extLst>
              <a:ext uri="{FF2B5EF4-FFF2-40B4-BE49-F238E27FC236}">
                <a16:creationId xmlns:a16="http://schemas.microsoft.com/office/drawing/2014/main" id="{BBF78920-EAD0-4A94-BFFD-2B22683FC657}"/>
              </a:ext>
            </a:extLst>
          </p:cNvPr>
          <p:cNvCxnSpPr>
            <a:cxnSpLocks/>
            <a:stCxn id="23" idx="3"/>
            <a:endCxn id="25" idx="1"/>
          </p:cNvCxnSpPr>
          <p:nvPr/>
        </p:nvCxnSpPr>
        <p:spPr>
          <a:xfrm flipV="1">
            <a:off x="6657306" y="4738234"/>
            <a:ext cx="544649" cy="93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6">
            <a:extLst>
              <a:ext uri="{FF2B5EF4-FFF2-40B4-BE49-F238E27FC236}">
                <a16:creationId xmlns:a16="http://schemas.microsoft.com/office/drawing/2014/main" id="{76554CEC-1D3A-4205-946B-87B0B2CF48B2}"/>
              </a:ext>
            </a:extLst>
          </p:cNvPr>
          <p:cNvCxnSpPr>
            <a:cxnSpLocks/>
            <a:stCxn id="19" idx="3"/>
            <a:endCxn id="25" idx="1"/>
          </p:cNvCxnSpPr>
          <p:nvPr/>
        </p:nvCxnSpPr>
        <p:spPr>
          <a:xfrm>
            <a:off x="6657306" y="4150748"/>
            <a:ext cx="544649" cy="58748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26">
            <a:extLst>
              <a:ext uri="{FF2B5EF4-FFF2-40B4-BE49-F238E27FC236}">
                <a16:creationId xmlns:a16="http://schemas.microsoft.com/office/drawing/2014/main" id="{5D6FFECE-7A91-464A-B93B-7F9AAA8119CF}"/>
              </a:ext>
            </a:extLst>
          </p:cNvPr>
          <p:cNvCxnSpPr>
            <a:cxnSpLocks/>
            <a:stCxn id="44" idx="3"/>
            <a:endCxn id="22" idx="1"/>
          </p:cNvCxnSpPr>
          <p:nvPr/>
        </p:nvCxnSpPr>
        <p:spPr>
          <a:xfrm>
            <a:off x="6657306" y="3562324"/>
            <a:ext cx="544649" cy="42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26">
            <a:extLst>
              <a:ext uri="{FF2B5EF4-FFF2-40B4-BE49-F238E27FC236}">
                <a16:creationId xmlns:a16="http://schemas.microsoft.com/office/drawing/2014/main" id="{B5FABB48-A323-45DB-A2E9-1EC931A06E6C}"/>
              </a:ext>
            </a:extLst>
          </p:cNvPr>
          <p:cNvCxnSpPr>
            <a:cxnSpLocks/>
            <a:stCxn id="18" idx="3"/>
            <a:endCxn id="25" idx="1"/>
          </p:cNvCxnSpPr>
          <p:nvPr/>
        </p:nvCxnSpPr>
        <p:spPr>
          <a:xfrm flipV="1">
            <a:off x="6657306" y="4738234"/>
            <a:ext cx="544649" cy="58936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6">
            <a:extLst>
              <a:ext uri="{FF2B5EF4-FFF2-40B4-BE49-F238E27FC236}">
                <a16:creationId xmlns:a16="http://schemas.microsoft.com/office/drawing/2014/main" id="{F1B7C2C0-CF1D-4E56-AC6A-6B7555B236E3}"/>
              </a:ext>
            </a:extLst>
          </p:cNvPr>
          <p:cNvCxnSpPr>
            <a:cxnSpLocks/>
            <a:stCxn id="24" idx="3"/>
            <a:endCxn id="38" idx="1"/>
          </p:cNvCxnSpPr>
          <p:nvPr/>
        </p:nvCxnSpPr>
        <p:spPr>
          <a:xfrm>
            <a:off x="6657306" y="5916020"/>
            <a:ext cx="544649" cy="17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26">
            <a:extLst>
              <a:ext uri="{FF2B5EF4-FFF2-40B4-BE49-F238E27FC236}">
                <a16:creationId xmlns:a16="http://schemas.microsoft.com/office/drawing/2014/main" id="{17823666-FC99-4D22-BF9A-61D21C96FA76}"/>
              </a:ext>
            </a:extLst>
          </p:cNvPr>
          <p:cNvCxnSpPr>
            <a:cxnSpLocks/>
            <a:stCxn id="18" idx="2"/>
            <a:endCxn id="24" idx="0"/>
          </p:cNvCxnSpPr>
          <p:nvPr/>
        </p:nvCxnSpPr>
        <p:spPr>
          <a:xfrm>
            <a:off x="5745601" y="5550626"/>
            <a:ext cx="0" cy="142363"/>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26">
            <a:extLst>
              <a:ext uri="{FF2B5EF4-FFF2-40B4-BE49-F238E27FC236}">
                <a16:creationId xmlns:a16="http://schemas.microsoft.com/office/drawing/2014/main" id="{94B62FE0-3C9B-4318-8E87-2C61CBBB9558}"/>
              </a:ext>
            </a:extLst>
          </p:cNvPr>
          <p:cNvCxnSpPr>
            <a:cxnSpLocks/>
          </p:cNvCxnSpPr>
          <p:nvPr/>
        </p:nvCxnSpPr>
        <p:spPr>
          <a:xfrm>
            <a:off x="6577253" y="5418530"/>
            <a:ext cx="1163511" cy="356854"/>
          </a:xfrm>
          <a:prstGeom prst="bentConnector3">
            <a:avLst>
              <a:gd name="adj1" fmla="val 28213"/>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A4FE493-81BE-4E39-9798-B2B8DE72496F}"/>
              </a:ext>
            </a:extLst>
          </p:cNvPr>
          <p:cNvSpPr/>
          <p:nvPr/>
        </p:nvSpPr>
        <p:spPr bwMode="auto">
          <a:xfrm>
            <a:off x="4833896" y="5104565"/>
            <a:ext cx="1823410"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Workbooks</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3C139F5B-AC22-4137-B491-02EF327453F8}"/>
              </a:ext>
            </a:extLst>
          </p:cNvPr>
          <p:cNvSpPr/>
          <p:nvPr/>
        </p:nvSpPr>
        <p:spPr bwMode="auto">
          <a:xfrm>
            <a:off x="7201955" y="5683667"/>
            <a:ext cx="1415772" cy="46815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External Sources</a:t>
            </a:r>
          </a:p>
        </p:txBody>
      </p:sp>
      <p:sp>
        <p:nvSpPr>
          <p:cNvPr id="49" name="Rectangle 48">
            <a:extLst>
              <a:ext uri="{FF2B5EF4-FFF2-40B4-BE49-F238E27FC236}">
                <a16:creationId xmlns:a16="http://schemas.microsoft.com/office/drawing/2014/main" id="{6E8E643A-92BD-4A71-A4CD-74808AE4DB07}"/>
              </a:ext>
            </a:extLst>
          </p:cNvPr>
          <p:cNvSpPr/>
          <p:nvPr/>
        </p:nvSpPr>
        <p:spPr bwMode="auto">
          <a:xfrm>
            <a:off x="3150295" y="4738324"/>
            <a:ext cx="1252678" cy="513058"/>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Restricted View/Actions</a:t>
            </a:r>
          </a:p>
        </p:txBody>
      </p:sp>
      <p:cxnSp>
        <p:nvCxnSpPr>
          <p:cNvPr id="51" name="Straight Arrow Connector 26">
            <a:extLst>
              <a:ext uri="{FF2B5EF4-FFF2-40B4-BE49-F238E27FC236}">
                <a16:creationId xmlns:a16="http://schemas.microsoft.com/office/drawing/2014/main" id="{4ECE07B2-004C-419F-8E84-ED955F2A9D30}"/>
              </a:ext>
            </a:extLst>
          </p:cNvPr>
          <p:cNvCxnSpPr>
            <a:cxnSpLocks/>
            <a:stCxn id="50" idx="3"/>
            <a:endCxn id="44" idx="1"/>
          </p:cNvCxnSpPr>
          <p:nvPr/>
        </p:nvCxnSpPr>
        <p:spPr>
          <a:xfrm>
            <a:off x="4402973" y="3560669"/>
            <a:ext cx="430923" cy="1655"/>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26">
            <a:extLst>
              <a:ext uri="{FF2B5EF4-FFF2-40B4-BE49-F238E27FC236}">
                <a16:creationId xmlns:a16="http://schemas.microsoft.com/office/drawing/2014/main" id="{8CF70190-4C11-4F8E-8B0C-6DB847F8B83D}"/>
              </a:ext>
            </a:extLst>
          </p:cNvPr>
          <p:cNvCxnSpPr>
            <a:cxnSpLocks/>
            <a:stCxn id="49" idx="3"/>
            <a:endCxn id="24" idx="1"/>
          </p:cNvCxnSpPr>
          <p:nvPr/>
        </p:nvCxnSpPr>
        <p:spPr>
          <a:xfrm>
            <a:off x="4402973" y="4994853"/>
            <a:ext cx="430923" cy="921167"/>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8CB3A74B-83CD-4ACB-B64A-C46A6DBB2A49}"/>
              </a:ext>
            </a:extLst>
          </p:cNvPr>
          <p:cNvSpPr/>
          <p:nvPr/>
        </p:nvSpPr>
        <p:spPr bwMode="auto">
          <a:xfrm>
            <a:off x="3150295" y="3304140"/>
            <a:ext cx="1252678" cy="513058"/>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Full Control</a:t>
            </a:r>
          </a:p>
        </p:txBody>
      </p:sp>
      <p:cxnSp>
        <p:nvCxnSpPr>
          <p:cNvPr id="68" name="Straight Arrow Connector 26">
            <a:extLst>
              <a:ext uri="{FF2B5EF4-FFF2-40B4-BE49-F238E27FC236}">
                <a16:creationId xmlns:a16="http://schemas.microsoft.com/office/drawing/2014/main" id="{F3C686A9-5B8C-4263-B860-19985F62F199}"/>
              </a:ext>
            </a:extLst>
          </p:cNvPr>
          <p:cNvCxnSpPr>
            <a:cxnSpLocks/>
            <a:stCxn id="49" idx="3"/>
            <a:endCxn id="18" idx="1"/>
          </p:cNvCxnSpPr>
          <p:nvPr/>
        </p:nvCxnSpPr>
        <p:spPr>
          <a:xfrm>
            <a:off x="4402973" y="4994853"/>
            <a:ext cx="430923" cy="332743"/>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26">
            <a:extLst>
              <a:ext uri="{FF2B5EF4-FFF2-40B4-BE49-F238E27FC236}">
                <a16:creationId xmlns:a16="http://schemas.microsoft.com/office/drawing/2014/main" id="{D4157D07-8794-4E5E-9B21-856C2DBF5D02}"/>
              </a:ext>
            </a:extLst>
          </p:cNvPr>
          <p:cNvCxnSpPr>
            <a:cxnSpLocks/>
            <a:stCxn id="49" idx="3"/>
            <a:endCxn id="23" idx="1"/>
          </p:cNvCxnSpPr>
          <p:nvPr/>
        </p:nvCxnSpPr>
        <p:spPr>
          <a:xfrm flipV="1">
            <a:off x="4402973" y="4739172"/>
            <a:ext cx="430923" cy="255681"/>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26">
            <a:extLst>
              <a:ext uri="{FF2B5EF4-FFF2-40B4-BE49-F238E27FC236}">
                <a16:creationId xmlns:a16="http://schemas.microsoft.com/office/drawing/2014/main" id="{BF71502B-F2E0-44CB-94AA-519774C3E526}"/>
              </a:ext>
            </a:extLst>
          </p:cNvPr>
          <p:cNvCxnSpPr>
            <a:cxnSpLocks/>
            <a:stCxn id="49" idx="3"/>
            <a:endCxn id="19" idx="1"/>
          </p:cNvCxnSpPr>
          <p:nvPr/>
        </p:nvCxnSpPr>
        <p:spPr>
          <a:xfrm flipV="1">
            <a:off x="4402973" y="4150748"/>
            <a:ext cx="430923" cy="84410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8299234-DF44-441F-8CF9-7C24542E9ED7}"/>
              </a:ext>
            </a:extLst>
          </p:cNvPr>
          <p:cNvSpPr/>
          <p:nvPr/>
        </p:nvSpPr>
        <p:spPr bwMode="auto">
          <a:xfrm>
            <a:off x="9149951" y="4922514"/>
            <a:ext cx="936736"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OT / IoT</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E8CD4ABC-1445-4063-BE6B-93314728D2F1}"/>
              </a:ext>
            </a:extLst>
          </p:cNvPr>
          <p:cNvSpPr/>
          <p:nvPr/>
        </p:nvSpPr>
        <p:spPr bwMode="auto">
          <a:xfrm>
            <a:off x="10165561" y="4922514"/>
            <a:ext cx="2073398"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Azure Firewall Manager</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cxnSp>
        <p:nvCxnSpPr>
          <p:cNvPr id="41" name="Straight Arrow Connector 26">
            <a:extLst>
              <a:ext uri="{FF2B5EF4-FFF2-40B4-BE49-F238E27FC236}">
                <a16:creationId xmlns:a16="http://schemas.microsoft.com/office/drawing/2014/main" id="{71BCB357-AEAA-4881-80E6-FEB0EFEC09CB}"/>
              </a:ext>
            </a:extLst>
          </p:cNvPr>
          <p:cNvCxnSpPr>
            <a:cxnSpLocks/>
          </p:cNvCxnSpPr>
          <p:nvPr/>
        </p:nvCxnSpPr>
        <p:spPr>
          <a:xfrm rot="16200000" flipV="1">
            <a:off x="6118576" y="3975960"/>
            <a:ext cx="5448752" cy="3"/>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0CB8958-1B69-4135-829D-0E6F224E8645}"/>
              </a:ext>
            </a:extLst>
          </p:cNvPr>
          <p:cNvSpPr/>
          <p:nvPr/>
        </p:nvSpPr>
        <p:spPr bwMode="auto">
          <a:xfrm>
            <a:off x="226032" y="1494686"/>
            <a:ext cx="2182170" cy="79561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Security Operations &amp; MSSP Tools</a:t>
            </a:r>
          </a:p>
        </p:txBody>
      </p:sp>
      <p:cxnSp>
        <p:nvCxnSpPr>
          <p:cNvPr id="47" name="Straight Arrow Connector 26">
            <a:extLst>
              <a:ext uri="{FF2B5EF4-FFF2-40B4-BE49-F238E27FC236}">
                <a16:creationId xmlns:a16="http://schemas.microsoft.com/office/drawing/2014/main" id="{B1C4919D-DBE9-4D1D-AA7A-108411E326F3}"/>
              </a:ext>
            </a:extLst>
          </p:cNvPr>
          <p:cNvCxnSpPr>
            <a:cxnSpLocks/>
          </p:cNvCxnSpPr>
          <p:nvPr/>
        </p:nvCxnSpPr>
        <p:spPr>
          <a:xfrm rot="16200000" flipV="1">
            <a:off x="141496" y="3982498"/>
            <a:ext cx="5448752" cy="3"/>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08BDECD-71F6-43FC-9376-C8DEE3666E7B}"/>
              </a:ext>
            </a:extLst>
          </p:cNvPr>
          <p:cNvSpPr/>
          <p:nvPr/>
        </p:nvSpPr>
        <p:spPr bwMode="auto">
          <a:xfrm>
            <a:off x="560370" y="5303745"/>
            <a:ext cx="1480667" cy="39615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Reporting</a:t>
            </a:r>
          </a:p>
        </p:txBody>
      </p:sp>
      <p:sp>
        <p:nvSpPr>
          <p:cNvPr id="48" name="Rectangle 47">
            <a:extLst>
              <a:ext uri="{FF2B5EF4-FFF2-40B4-BE49-F238E27FC236}">
                <a16:creationId xmlns:a16="http://schemas.microsoft.com/office/drawing/2014/main" id="{3B23DC40-BF65-4ADD-92D6-240F5BB84CCA}"/>
              </a:ext>
            </a:extLst>
          </p:cNvPr>
          <p:cNvSpPr/>
          <p:nvPr/>
        </p:nvSpPr>
        <p:spPr bwMode="auto">
          <a:xfrm>
            <a:off x="9169181" y="5858390"/>
            <a:ext cx="1894286"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Networking</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A3817DAE-ACE0-4AEE-ACD9-6FEC0E3E3643}"/>
              </a:ext>
            </a:extLst>
          </p:cNvPr>
          <p:cNvSpPr/>
          <p:nvPr/>
        </p:nvSpPr>
        <p:spPr bwMode="auto">
          <a:xfrm>
            <a:off x="11121527" y="5858390"/>
            <a:ext cx="1136662"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Containers</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CE3EFCD9-0087-4C23-8262-679D20B2985F}"/>
              </a:ext>
            </a:extLst>
          </p:cNvPr>
          <p:cNvSpPr/>
          <p:nvPr/>
        </p:nvSpPr>
        <p:spPr bwMode="auto">
          <a:xfrm>
            <a:off x="9169181" y="5565784"/>
            <a:ext cx="1702325" cy="244381"/>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r>
              <a:rPr kumimoji="0" lang="en-US" sz="1050" b="0" i="0" u="none" strike="noStrike" kern="1200" cap="none" spc="0" normalizeH="0" baseline="3000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rd</a:t>
            </a: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Party Tools</a:t>
            </a:r>
          </a:p>
        </p:txBody>
      </p:sp>
      <p:sp>
        <p:nvSpPr>
          <p:cNvPr id="54" name="Rectangle 53">
            <a:extLst>
              <a:ext uri="{FF2B5EF4-FFF2-40B4-BE49-F238E27FC236}">
                <a16:creationId xmlns:a16="http://schemas.microsoft.com/office/drawing/2014/main" id="{60F09C8A-9069-40BD-B0A9-44ED2C5F7DC4}"/>
              </a:ext>
            </a:extLst>
          </p:cNvPr>
          <p:cNvSpPr/>
          <p:nvPr/>
        </p:nvSpPr>
        <p:spPr bwMode="auto">
          <a:xfrm>
            <a:off x="9169181" y="6240407"/>
            <a:ext cx="936736"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AI / ML</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991671C1-5D77-4A29-85C6-6E1FDD001B13}"/>
              </a:ext>
            </a:extLst>
          </p:cNvPr>
          <p:cNvSpPr/>
          <p:nvPr/>
        </p:nvSpPr>
        <p:spPr bwMode="auto">
          <a:xfrm>
            <a:off x="10184791" y="6240407"/>
            <a:ext cx="2073398"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CI / CD Pipeline</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7" name="Title 1">
            <a:extLst>
              <a:ext uri="{FF2B5EF4-FFF2-40B4-BE49-F238E27FC236}">
                <a16:creationId xmlns:a16="http://schemas.microsoft.com/office/drawing/2014/main" id="{0F6C5CB5-8F44-4F8C-9303-A1FC1C478767}"/>
              </a:ext>
            </a:extLst>
          </p:cNvPr>
          <p:cNvSpPr txBox="1">
            <a:spLocks/>
          </p:cNvSpPr>
          <p:nvPr/>
        </p:nvSpPr>
        <p:spPr>
          <a:xfrm>
            <a:off x="226032" y="2412505"/>
            <a:ext cx="2182143" cy="461665"/>
          </a:xfrm>
          <a:prstGeom prst="rect">
            <a:avLst/>
          </a:prstGeom>
        </p:spPr>
        <p:txBody>
          <a:bodyPr wrap="square" anchor="t">
            <a:spAutoFit/>
          </a:bodyPr>
          <a:lstStyle>
            <a:defPPr>
              <a:defRPr lang="en-US"/>
            </a:defPPr>
            <a:lvl1pPr algn="ctr"/>
          </a:lstStyle>
          <a:p>
            <a:pPr marL="0" marR="0" lvl="0" indent="0" algn="l" defTabSz="857523"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B2B2B2"/>
                </a:solidFill>
                <a:effectLst/>
                <a:uLnTx/>
                <a:uFillTx/>
                <a:latin typeface="Segoe UI Semilight" panose="020B0402040204020203" pitchFamily="34" charset="0"/>
                <a:ea typeface="+mn-ea"/>
                <a:cs typeface="Segoe UI Semilight" panose="020B0402040204020203" pitchFamily="34" charset="0"/>
              </a:rPr>
              <a:t>High level view across all IT, OT, Security, and Compliance</a:t>
            </a:r>
          </a:p>
        </p:txBody>
      </p:sp>
      <p:sp>
        <p:nvSpPr>
          <p:cNvPr id="8" name="Title 1">
            <a:extLst>
              <a:ext uri="{FF2B5EF4-FFF2-40B4-BE49-F238E27FC236}">
                <a16:creationId xmlns:a16="http://schemas.microsoft.com/office/drawing/2014/main" id="{9CBE0C70-120C-4B3E-9C5F-0680ACECFD73}"/>
              </a:ext>
            </a:extLst>
          </p:cNvPr>
          <p:cNvSpPr txBox="1">
            <a:spLocks/>
          </p:cNvSpPr>
          <p:nvPr/>
        </p:nvSpPr>
        <p:spPr>
          <a:xfrm>
            <a:off x="4398265" y="2367539"/>
            <a:ext cx="2843282" cy="461665"/>
          </a:xfrm>
          <a:prstGeom prst="rect">
            <a:avLst/>
          </a:prstGeom>
        </p:spPr>
        <p:txBody>
          <a:bodyPr wrap="square" anchor="t">
            <a:spAutoFit/>
          </a:bodyPr>
          <a:lstStyle>
            <a:defPPr>
              <a:defRPr lang="en-US"/>
            </a:defPPr>
            <a:lvl1pPr algn="ctr"/>
          </a:lstStyle>
          <a:p>
            <a:pPr marL="0" marR="0" lvl="0" indent="0" algn="l" defTabSz="857523"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B2B2B2"/>
                </a:solidFill>
                <a:effectLst/>
                <a:uLnTx/>
                <a:uFillTx/>
                <a:latin typeface="Segoe UI Semilight" panose="020B0402040204020203" pitchFamily="34" charset="0"/>
                <a:ea typeface="+mn-ea"/>
                <a:cs typeface="Segoe UI Semilight" panose="020B0402040204020203" pitchFamily="34" charset="0"/>
              </a:rPr>
              <a:t>Security Operations central console for proactive and reactive threat response</a:t>
            </a:r>
          </a:p>
        </p:txBody>
      </p:sp>
      <p:sp>
        <p:nvSpPr>
          <p:cNvPr id="9" name="Title 1">
            <a:extLst>
              <a:ext uri="{FF2B5EF4-FFF2-40B4-BE49-F238E27FC236}">
                <a16:creationId xmlns:a16="http://schemas.microsoft.com/office/drawing/2014/main" id="{F226CE88-1787-4434-A69D-2FBEF08F1EE6}"/>
              </a:ext>
            </a:extLst>
          </p:cNvPr>
          <p:cNvSpPr txBox="1">
            <a:spLocks/>
          </p:cNvSpPr>
          <p:nvPr/>
        </p:nvSpPr>
        <p:spPr>
          <a:xfrm>
            <a:off x="9479731" y="2370885"/>
            <a:ext cx="2183173" cy="461665"/>
          </a:xfrm>
          <a:prstGeom prst="rect">
            <a:avLst/>
          </a:prstGeom>
        </p:spPr>
        <p:txBody>
          <a:bodyPr wrap="square" anchor="t">
            <a:spAutoFit/>
          </a:bodyPr>
          <a:lstStyle>
            <a:defPPr>
              <a:defRPr lang="en-US"/>
            </a:defPPr>
            <a:lvl1pPr algn="ctr"/>
          </a:lstStyle>
          <a:p>
            <a:pPr marL="0" marR="0" lvl="0" indent="0" algn="l" defTabSz="857523"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B2B2B2"/>
                </a:solidFill>
                <a:effectLst/>
                <a:uLnTx/>
                <a:uFillTx/>
                <a:latin typeface="Segoe UI Semilight" panose="020B0402040204020203" pitchFamily="34" charset="0"/>
                <a:ea typeface="+mn-ea"/>
                <a:cs typeface="Segoe UI Semilight" panose="020B0402040204020203" pitchFamily="34" charset="0"/>
              </a:rPr>
              <a:t>Expert solutions for deep analysis and configuration</a:t>
            </a:r>
          </a:p>
        </p:txBody>
      </p:sp>
      <p:sp>
        <p:nvSpPr>
          <p:cNvPr id="56" name="Rectangle 55">
            <a:extLst>
              <a:ext uri="{FF2B5EF4-FFF2-40B4-BE49-F238E27FC236}">
                <a16:creationId xmlns:a16="http://schemas.microsoft.com/office/drawing/2014/main" id="{9606AE4B-CB80-4367-86DE-341D4E35D422}"/>
              </a:ext>
            </a:extLst>
          </p:cNvPr>
          <p:cNvSpPr/>
          <p:nvPr/>
        </p:nvSpPr>
        <p:spPr bwMode="auto">
          <a:xfrm>
            <a:off x="564058" y="3248587"/>
            <a:ext cx="1492474" cy="4843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Custom TDR Platform </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A6EBD2E6-075D-4652-88B6-4D6E1040378E}"/>
              </a:ext>
            </a:extLst>
          </p:cNvPr>
          <p:cNvSpPr/>
          <p:nvPr/>
        </p:nvSpPr>
        <p:spPr bwMode="auto">
          <a:xfrm>
            <a:off x="4829604" y="6362081"/>
            <a:ext cx="1823410"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Azure Data Explorer</a:t>
            </a:r>
            <a:endParaRPr kumimoji="0" lang="en-US" sz="1200" b="0" i="0" u="none" strike="noStrike" kern="120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1EA6DC09-4B16-42B8-88CE-8AD4B2105BBF}"/>
              </a:ext>
            </a:extLst>
          </p:cNvPr>
          <p:cNvSpPr/>
          <p:nvPr/>
        </p:nvSpPr>
        <p:spPr bwMode="auto">
          <a:xfrm>
            <a:off x="7172341" y="6348925"/>
            <a:ext cx="1415772" cy="46815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Historic and Extended Data</a:t>
            </a:r>
          </a:p>
        </p:txBody>
      </p:sp>
      <p:sp>
        <p:nvSpPr>
          <p:cNvPr id="60" name="Rectangle 59">
            <a:extLst>
              <a:ext uri="{FF2B5EF4-FFF2-40B4-BE49-F238E27FC236}">
                <a16:creationId xmlns:a16="http://schemas.microsoft.com/office/drawing/2014/main" id="{7D9574E5-621B-4F3B-9B57-FFD70B380199}"/>
              </a:ext>
            </a:extLst>
          </p:cNvPr>
          <p:cNvSpPr/>
          <p:nvPr/>
        </p:nvSpPr>
        <p:spPr bwMode="auto">
          <a:xfrm>
            <a:off x="3180091" y="6326475"/>
            <a:ext cx="1252678" cy="513058"/>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Full Control</a:t>
            </a:r>
          </a:p>
        </p:txBody>
      </p:sp>
      <p:cxnSp>
        <p:nvCxnSpPr>
          <p:cNvPr id="61" name="Straight Arrow Connector 26">
            <a:extLst>
              <a:ext uri="{FF2B5EF4-FFF2-40B4-BE49-F238E27FC236}">
                <a16:creationId xmlns:a16="http://schemas.microsoft.com/office/drawing/2014/main" id="{5CB60DAA-6A08-4CCD-9792-526323384BDB}"/>
              </a:ext>
            </a:extLst>
          </p:cNvPr>
          <p:cNvCxnSpPr>
            <a:cxnSpLocks/>
            <a:stCxn id="60" idx="3"/>
            <a:endCxn id="57" idx="1"/>
          </p:cNvCxnSpPr>
          <p:nvPr/>
        </p:nvCxnSpPr>
        <p:spPr>
          <a:xfrm>
            <a:off x="4432769" y="6583004"/>
            <a:ext cx="396835" cy="2108"/>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26">
            <a:extLst>
              <a:ext uri="{FF2B5EF4-FFF2-40B4-BE49-F238E27FC236}">
                <a16:creationId xmlns:a16="http://schemas.microsoft.com/office/drawing/2014/main" id="{1C68F8D0-483F-4D82-A5F3-B33221841735}"/>
              </a:ext>
            </a:extLst>
          </p:cNvPr>
          <p:cNvCxnSpPr>
            <a:cxnSpLocks/>
            <a:stCxn id="57" idx="3"/>
            <a:endCxn id="58" idx="1"/>
          </p:cNvCxnSpPr>
          <p:nvPr/>
        </p:nvCxnSpPr>
        <p:spPr>
          <a:xfrm flipV="1">
            <a:off x="6653014" y="6583005"/>
            <a:ext cx="519327" cy="21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9C9BE96-EE32-4D5D-9B6B-F91E4954A4B2}"/>
              </a:ext>
            </a:extLst>
          </p:cNvPr>
          <p:cNvSpPr/>
          <p:nvPr/>
        </p:nvSpPr>
        <p:spPr bwMode="auto">
          <a:xfrm>
            <a:off x="571885" y="3817198"/>
            <a:ext cx="1492496" cy="440662"/>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Central Management</a:t>
            </a:r>
            <a:endParaRPr kumimoji="0" lang="en-US" sz="1050"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1D855BD5-C58A-43DE-BFB1-26818BB794B0}"/>
              </a:ext>
            </a:extLst>
          </p:cNvPr>
          <p:cNvSpPr/>
          <p:nvPr/>
        </p:nvSpPr>
        <p:spPr bwMode="auto">
          <a:xfrm>
            <a:off x="564036" y="4342083"/>
            <a:ext cx="1492496" cy="396150"/>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Dashboards</a:t>
            </a:r>
            <a:endParaRPr kumimoji="0" lang="en-US" sz="1050"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C21BFDB8-EC94-46D0-9F9A-13A561982392}"/>
              </a:ext>
            </a:extLst>
          </p:cNvPr>
          <p:cNvSpPr/>
          <p:nvPr/>
        </p:nvSpPr>
        <p:spPr bwMode="auto">
          <a:xfrm>
            <a:off x="552877" y="4822914"/>
            <a:ext cx="1492496" cy="396150"/>
          </a:xfrm>
          <a:prstGeom prst="rect">
            <a:avLst/>
          </a:prstGeom>
          <a:solidFill>
            <a:srgbClr val="525252"/>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Ticketing</a:t>
            </a:r>
            <a:endParaRPr kumimoji="0" lang="en-US" sz="1050" b="0" i="0" u="none" strike="noStrike" kern="0" cap="none" spc="0" normalizeH="0" baseline="0" noProof="0">
              <a:ln>
                <a:noFill/>
              </a:ln>
              <a:solidFill>
                <a:srgbClr val="FFFFFF">
                  <a:lumMod val="50000"/>
                </a:srgbClr>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99BC57-1409-4D93-8899-B538047128D5}"/>
              </a:ext>
            </a:extLst>
          </p:cNvPr>
          <p:cNvSpPr/>
          <p:nvPr/>
        </p:nvSpPr>
        <p:spPr bwMode="auto">
          <a:xfrm>
            <a:off x="560370" y="5784576"/>
            <a:ext cx="1480667" cy="39615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CI/CD Pipeline</a:t>
            </a:r>
          </a:p>
        </p:txBody>
      </p:sp>
    </p:spTree>
    <p:extLst>
      <p:ext uri="{BB962C8B-B14F-4D97-AF65-F5344CB8AC3E}">
        <p14:creationId xmlns:p14="http://schemas.microsoft.com/office/powerpoint/2010/main" val="1864357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fade">
                                      <p:cBhvr>
                                        <p:cTn id="66" dur="500"/>
                                        <p:tgtEl>
                                          <p:spTgt spid="6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fade">
                                      <p:cBhvr>
                                        <p:cTn id="69" dur="500"/>
                                        <p:tgtEl>
                                          <p:spTgt spid="8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par>
                                <p:cTn id="85" presetID="10" presetClass="entr" presetSubtype="0"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0"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fade">
                                      <p:cBhvr>
                                        <p:cTn id="99" dur="500"/>
                                        <p:tgtEl>
                                          <p:spTgt spid="39"/>
                                        </p:tgtEl>
                                      </p:cBhvr>
                                    </p:animEffect>
                                  </p:childTnLst>
                                </p:cTn>
                              </p:par>
                              <p:par>
                                <p:cTn id="100" presetID="10" presetClass="entr" presetSubtype="0" fill="hold" nodeType="with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par>
                                <p:cTn id="103" presetID="10" presetClass="entr" presetSubtype="0" fill="hold" nodeType="withEffect">
                                  <p:stCondLst>
                                    <p:cond delay="0"/>
                                  </p:stCondLst>
                                  <p:childTnLst>
                                    <p:set>
                                      <p:cBhvr>
                                        <p:cTn id="104" dur="1" fill="hold">
                                          <p:stCondLst>
                                            <p:cond delay="0"/>
                                          </p:stCondLst>
                                        </p:cTn>
                                        <p:tgtEl>
                                          <p:spTgt spid="46"/>
                                        </p:tgtEl>
                                        <p:attrNameLst>
                                          <p:attrName>style.visibility</p:attrName>
                                        </p:attrNameLst>
                                      </p:cBhvr>
                                      <p:to>
                                        <p:strVal val="visible"/>
                                      </p:to>
                                    </p:set>
                                    <p:animEffect transition="in" filter="fade">
                                      <p:cBhvr>
                                        <p:cTn id="105" dur="500"/>
                                        <p:tgtEl>
                                          <p:spTgt spid="4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500"/>
                                        <p:tgtEl>
                                          <p:spTgt spid="1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9"/>
                                        </p:tgtEl>
                                        <p:attrNameLst>
                                          <p:attrName>style.visibility</p:attrName>
                                        </p:attrNameLst>
                                      </p:cBhvr>
                                      <p:to>
                                        <p:strVal val="visible"/>
                                      </p:to>
                                    </p:set>
                                    <p:animEffect transition="in" filter="fade">
                                      <p:cBhvr>
                                        <p:cTn id="114" dur="500"/>
                                        <p:tgtEl>
                                          <p:spTgt spid="49"/>
                                        </p:tgtEl>
                                      </p:cBhvr>
                                    </p:animEffect>
                                  </p:childTnLst>
                                </p:cTn>
                              </p:par>
                              <p:par>
                                <p:cTn id="115" presetID="10" presetClass="entr" presetSubtype="0" fill="hold" nodeType="with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500"/>
                                        <p:tgtEl>
                                          <p:spTgt spid="51"/>
                                        </p:tgtEl>
                                      </p:cBhvr>
                                    </p:animEffect>
                                  </p:childTnLst>
                                </p:cTn>
                              </p:par>
                              <p:par>
                                <p:cTn id="118" presetID="10" presetClass="entr" presetSubtype="0" fill="hold" nodeType="withEffect">
                                  <p:stCondLst>
                                    <p:cond delay="0"/>
                                  </p:stCondLst>
                                  <p:childTnLst>
                                    <p:set>
                                      <p:cBhvr>
                                        <p:cTn id="119" dur="1" fill="hold">
                                          <p:stCondLst>
                                            <p:cond delay="0"/>
                                          </p:stCondLst>
                                        </p:cTn>
                                        <p:tgtEl>
                                          <p:spTgt spid="66"/>
                                        </p:tgtEl>
                                        <p:attrNameLst>
                                          <p:attrName>style.visibility</p:attrName>
                                        </p:attrNameLst>
                                      </p:cBhvr>
                                      <p:to>
                                        <p:strVal val="visible"/>
                                      </p:to>
                                    </p:set>
                                    <p:animEffect transition="in" filter="fade">
                                      <p:cBhvr>
                                        <p:cTn id="120" dur="500"/>
                                        <p:tgtEl>
                                          <p:spTgt spid="6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0"/>
                                        </p:tgtEl>
                                        <p:attrNameLst>
                                          <p:attrName>style.visibility</p:attrName>
                                        </p:attrNameLst>
                                      </p:cBhvr>
                                      <p:to>
                                        <p:strVal val="visible"/>
                                      </p:to>
                                    </p:set>
                                    <p:animEffect transition="in" filter="fade">
                                      <p:cBhvr>
                                        <p:cTn id="123" dur="500"/>
                                        <p:tgtEl>
                                          <p:spTgt spid="50"/>
                                        </p:tgtEl>
                                      </p:cBhvr>
                                    </p:animEffect>
                                  </p:childTnLst>
                                </p:cTn>
                              </p:par>
                              <p:par>
                                <p:cTn id="124" presetID="10" presetClass="entr" presetSubtype="0" fill="hold" nodeType="withEffect">
                                  <p:stCondLst>
                                    <p:cond delay="0"/>
                                  </p:stCondLst>
                                  <p:childTnLst>
                                    <p:set>
                                      <p:cBhvr>
                                        <p:cTn id="125" dur="1" fill="hold">
                                          <p:stCondLst>
                                            <p:cond delay="0"/>
                                          </p:stCondLst>
                                        </p:cTn>
                                        <p:tgtEl>
                                          <p:spTgt spid="68"/>
                                        </p:tgtEl>
                                        <p:attrNameLst>
                                          <p:attrName>style.visibility</p:attrName>
                                        </p:attrNameLst>
                                      </p:cBhvr>
                                      <p:to>
                                        <p:strVal val="visible"/>
                                      </p:to>
                                    </p:set>
                                    <p:animEffect transition="in" filter="fade">
                                      <p:cBhvr>
                                        <p:cTn id="126" dur="500"/>
                                        <p:tgtEl>
                                          <p:spTgt spid="68"/>
                                        </p:tgtEl>
                                      </p:cBhvr>
                                    </p:animEffect>
                                  </p:childTnLst>
                                </p:cTn>
                              </p:par>
                              <p:par>
                                <p:cTn id="127" presetID="10" presetClass="entr" presetSubtype="0" fill="hold" nodeType="withEffect">
                                  <p:stCondLst>
                                    <p:cond delay="0"/>
                                  </p:stCondLst>
                                  <p:childTnLst>
                                    <p:set>
                                      <p:cBhvr>
                                        <p:cTn id="128" dur="1" fill="hold">
                                          <p:stCondLst>
                                            <p:cond delay="0"/>
                                          </p:stCondLst>
                                        </p:cTn>
                                        <p:tgtEl>
                                          <p:spTgt spid="72"/>
                                        </p:tgtEl>
                                        <p:attrNameLst>
                                          <p:attrName>style.visibility</p:attrName>
                                        </p:attrNameLst>
                                      </p:cBhvr>
                                      <p:to>
                                        <p:strVal val="visible"/>
                                      </p:to>
                                    </p:set>
                                    <p:animEffect transition="in" filter="fade">
                                      <p:cBhvr>
                                        <p:cTn id="129" dur="500"/>
                                        <p:tgtEl>
                                          <p:spTgt spid="72"/>
                                        </p:tgtEl>
                                      </p:cBhvr>
                                    </p:animEffect>
                                  </p:childTnLst>
                                </p:cTn>
                              </p:par>
                              <p:par>
                                <p:cTn id="130" presetID="10" presetClass="entr" presetSubtype="0" fill="hold" nodeType="with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0" presetClass="entr" presetSubtype="0" fill="hold" nodeType="withEffect">
                                  <p:stCondLst>
                                    <p:cond delay="0"/>
                                  </p:stCondLst>
                                  <p:childTnLst>
                                    <p:set>
                                      <p:cBhvr>
                                        <p:cTn id="134" dur="1" fill="hold">
                                          <p:stCondLst>
                                            <p:cond delay="0"/>
                                          </p:stCondLst>
                                        </p:cTn>
                                        <p:tgtEl>
                                          <p:spTgt spid="47"/>
                                        </p:tgtEl>
                                        <p:attrNameLst>
                                          <p:attrName>style.visibility</p:attrName>
                                        </p:attrNameLst>
                                      </p:cBhvr>
                                      <p:to>
                                        <p:strVal val="visible"/>
                                      </p:to>
                                    </p:set>
                                    <p:animEffect transition="in" filter="fade">
                                      <p:cBhvr>
                                        <p:cTn id="135" dur="500"/>
                                        <p:tgtEl>
                                          <p:spTgt spid="4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8"/>
                                        </p:tgtEl>
                                        <p:attrNameLst>
                                          <p:attrName>style.visibility</p:attrName>
                                        </p:attrNameLst>
                                      </p:cBhvr>
                                      <p:to>
                                        <p:strVal val="visible"/>
                                      </p:to>
                                    </p:set>
                                    <p:animEffect transition="in" filter="fade">
                                      <p:cBhvr>
                                        <p:cTn id="138" dur="500"/>
                                        <p:tgtEl>
                                          <p:spTgt spid="8"/>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7"/>
                                        </p:tgtEl>
                                        <p:attrNameLst>
                                          <p:attrName>style.visibility</p:attrName>
                                        </p:attrNameLst>
                                      </p:cBhvr>
                                      <p:to>
                                        <p:strVal val="visible"/>
                                      </p:to>
                                    </p:set>
                                    <p:animEffect transition="in" filter="fade">
                                      <p:cBhvr>
                                        <p:cTn id="141" dur="500"/>
                                        <p:tgtEl>
                                          <p:spTgt spid="5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500"/>
                                        <p:tgtEl>
                                          <p:spTgt spid="58"/>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0"/>
                                        </p:tgtEl>
                                        <p:attrNameLst>
                                          <p:attrName>style.visibility</p:attrName>
                                        </p:attrNameLst>
                                      </p:cBhvr>
                                      <p:to>
                                        <p:strVal val="visible"/>
                                      </p:to>
                                    </p:set>
                                    <p:animEffect transition="in" filter="fade">
                                      <p:cBhvr>
                                        <p:cTn id="147" dur="500"/>
                                        <p:tgtEl>
                                          <p:spTgt spid="60"/>
                                        </p:tgtEl>
                                      </p:cBhvr>
                                    </p:animEffect>
                                  </p:childTnLst>
                                </p:cTn>
                              </p:par>
                              <p:par>
                                <p:cTn id="148" presetID="10" presetClass="entr" presetSubtype="0" fill="hold" nodeType="withEffect">
                                  <p:stCondLst>
                                    <p:cond delay="0"/>
                                  </p:stCondLst>
                                  <p:childTnLst>
                                    <p:set>
                                      <p:cBhvr>
                                        <p:cTn id="149" dur="1" fill="hold">
                                          <p:stCondLst>
                                            <p:cond delay="0"/>
                                          </p:stCondLst>
                                        </p:cTn>
                                        <p:tgtEl>
                                          <p:spTgt spid="61"/>
                                        </p:tgtEl>
                                        <p:attrNameLst>
                                          <p:attrName>style.visibility</p:attrName>
                                        </p:attrNameLst>
                                      </p:cBhvr>
                                      <p:to>
                                        <p:strVal val="visible"/>
                                      </p:to>
                                    </p:set>
                                    <p:animEffect transition="in" filter="fade">
                                      <p:cBhvr>
                                        <p:cTn id="150" dur="500"/>
                                        <p:tgtEl>
                                          <p:spTgt spid="61"/>
                                        </p:tgtEl>
                                      </p:cBhvr>
                                    </p:animEffect>
                                  </p:childTnLst>
                                </p:cTn>
                              </p:par>
                              <p:par>
                                <p:cTn id="151" presetID="10" presetClass="entr" presetSubtype="0" fill="hold" nodeType="withEffect">
                                  <p:stCondLst>
                                    <p:cond delay="0"/>
                                  </p:stCondLst>
                                  <p:childTnLst>
                                    <p:set>
                                      <p:cBhvr>
                                        <p:cTn id="152" dur="1" fill="hold">
                                          <p:stCondLst>
                                            <p:cond delay="0"/>
                                          </p:stCondLst>
                                        </p:cTn>
                                        <p:tgtEl>
                                          <p:spTgt spid="74"/>
                                        </p:tgtEl>
                                        <p:attrNameLst>
                                          <p:attrName>style.visibility</p:attrName>
                                        </p:attrNameLst>
                                      </p:cBhvr>
                                      <p:to>
                                        <p:strVal val="visible"/>
                                      </p:to>
                                    </p:set>
                                    <p:animEffect transition="in" filter="fade">
                                      <p:cBhvr>
                                        <p:cTn id="153" dur="500"/>
                                        <p:tgtEl>
                                          <p:spTgt spid="74"/>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
                                        </p:tgtEl>
                                        <p:attrNameLst>
                                          <p:attrName>style.visibility</p:attrName>
                                        </p:attrNameLst>
                                      </p:cBhvr>
                                      <p:to>
                                        <p:strVal val="visible"/>
                                      </p:to>
                                    </p:set>
                                    <p:animEffect transition="in" filter="fade">
                                      <p:cBhvr>
                                        <p:cTn id="158" dur="500"/>
                                        <p:tgtEl>
                                          <p:spTgt spid="7"/>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5"/>
                                        </p:tgtEl>
                                        <p:attrNameLst>
                                          <p:attrName>style.visibility</p:attrName>
                                        </p:attrNameLst>
                                      </p:cBhvr>
                                      <p:to>
                                        <p:strVal val="visible"/>
                                      </p:to>
                                    </p:set>
                                    <p:animEffect transition="in" filter="fade">
                                      <p:cBhvr>
                                        <p:cTn id="161" dur="500"/>
                                        <p:tgtEl>
                                          <p:spTgt spid="5"/>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6"/>
                                        </p:tgtEl>
                                        <p:attrNameLst>
                                          <p:attrName>style.visibility</p:attrName>
                                        </p:attrNameLst>
                                      </p:cBhvr>
                                      <p:to>
                                        <p:strVal val="visible"/>
                                      </p:to>
                                    </p:set>
                                    <p:animEffect transition="in" filter="fade">
                                      <p:cBhvr>
                                        <p:cTn id="164" dur="500"/>
                                        <p:tgtEl>
                                          <p:spTgt spid="6"/>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fade">
                                      <p:cBhvr>
                                        <p:cTn id="167" dur="500"/>
                                        <p:tgtEl>
                                          <p:spTgt spid="56"/>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32"/>
                                        </p:tgtEl>
                                        <p:attrNameLst>
                                          <p:attrName>style.visibility</p:attrName>
                                        </p:attrNameLst>
                                      </p:cBhvr>
                                      <p:to>
                                        <p:strVal val="visible"/>
                                      </p:to>
                                    </p:set>
                                    <p:animEffect transition="in" filter="fade">
                                      <p:cBhvr>
                                        <p:cTn id="170" dur="500"/>
                                        <p:tgtEl>
                                          <p:spTgt spid="32"/>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33"/>
                                        </p:tgtEl>
                                        <p:attrNameLst>
                                          <p:attrName>style.visibility</p:attrName>
                                        </p:attrNameLst>
                                      </p:cBhvr>
                                      <p:to>
                                        <p:strVal val="visible"/>
                                      </p:to>
                                    </p:set>
                                    <p:animEffect transition="in" filter="fade">
                                      <p:cBhvr>
                                        <p:cTn id="173" dur="500"/>
                                        <p:tgtEl>
                                          <p:spTgt spid="33"/>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34"/>
                                        </p:tgtEl>
                                        <p:attrNameLst>
                                          <p:attrName>style.visibility</p:attrName>
                                        </p:attrNameLst>
                                      </p:cBhvr>
                                      <p:to>
                                        <p:strVal val="visible"/>
                                      </p:to>
                                    </p:set>
                                    <p:animEffect transition="in" filter="fade">
                                      <p:cBhvr>
                                        <p:cTn id="176" dur="500"/>
                                        <p:tgtEl>
                                          <p:spTgt spid="34"/>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fade">
                                      <p:cBhvr>
                                        <p:cTn id="17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64" grpId="0" animBg="1"/>
      <p:bldP spid="65" grpId="0" animBg="1"/>
      <p:bldP spid="67" grpId="0" animBg="1"/>
      <p:bldP spid="69" grpId="0" animBg="1"/>
      <p:bldP spid="70" grpId="0" animBg="1"/>
      <p:bldP spid="71" grpId="0" animBg="1"/>
      <p:bldP spid="79" grpId="0" animBg="1"/>
      <p:bldP spid="87" grpId="0" animBg="1"/>
      <p:bldP spid="89" grpId="0" animBg="1"/>
      <p:bldP spid="19" grpId="0" animBg="1"/>
      <p:bldP spid="21" grpId="0" animBg="1"/>
      <p:bldP spid="22" grpId="0" animBg="1"/>
      <p:bldP spid="23" grpId="0" animBg="1"/>
      <p:bldP spid="24" grpId="0" animBg="1"/>
      <p:bldP spid="25" grpId="0" animBg="1"/>
      <p:bldP spid="18" grpId="0" animBg="1"/>
      <p:bldP spid="38" grpId="0" animBg="1"/>
      <p:bldP spid="49" grpId="0" animBg="1"/>
      <p:bldP spid="50" grpId="0" animBg="1"/>
      <p:bldP spid="3" grpId="0" animBg="1"/>
      <p:bldP spid="4" grpId="0" animBg="1"/>
      <p:bldP spid="5" grpId="0" animBg="1"/>
      <p:bldP spid="6" grpId="0" animBg="1"/>
      <p:bldP spid="48" grpId="0" animBg="1"/>
      <p:bldP spid="52" grpId="0" animBg="1"/>
      <p:bldP spid="53" grpId="0" animBg="1"/>
      <p:bldP spid="54" grpId="0" animBg="1"/>
      <p:bldP spid="55" grpId="0" animBg="1"/>
      <p:bldP spid="7" grpId="0"/>
      <p:bldP spid="8" grpId="0"/>
      <p:bldP spid="9" grpId="0"/>
      <p:bldP spid="56" grpId="0" animBg="1"/>
      <p:bldP spid="57" grpId="0" animBg="1"/>
      <p:bldP spid="58" grpId="0" animBg="1"/>
      <p:bldP spid="60" grpId="0" animBg="1"/>
      <p:bldP spid="32" grpId="0" animBg="1"/>
      <p:bldP spid="33" grpId="0" animBg="1"/>
      <p:bldP spid="34"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4685" y="-21987"/>
            <a:ext cx="5518782" cy="773112"/>
          </a:xfrm>
        </p:spPr>
        <p:txBody>
          <a:bodyPr/>
          <a:lstStyle/>
          <a:p>
            <a:r>
              <a:rPr lang="en-US"/>
              <a:t>Microsoft 365 Lighthouse</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8973" y="540565"/>
            <a:ext cx="2997400"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How it works</a:t>
            </a:r>
          </a:p>
        </p:txBody>
      </p:sp>
      <p:sp>
        <p:nvSpPr>
          <p:cNvPr id="5" name="TextBox 4">
            <a:extLst>
              <a:ext uri="{FF2B5EF4-FFF2-40B4-BE49-F238E27FC236}">
                <a16:creationId xmlns:a16="http://schemas.microsoft.com/office/drawing/2014/main" id="{F44FACE4-362F-49BC-B478-7C1C2865B271}"/>
              </a:ext>
            </a:extLst>
          </p:cNvPr>
          <p:cNvSpPr txBox="1"/>
          <p:nvPr/>
        </p:nvSpPr>
        <p:spPr>
          <a:xfrm>
            <a:off x="335445" y="1234625"/>
            <a:ext cx="9394964" cy="1504899"/>
          </a:xfrm>
          <a:prstGeom prst="rect">
            <a:avLst/>
          </a:prstGeom>
          <a:noFill/>
        </p:spPr>
        <p:txBody>
          <a:bodyPr wrap="square">
            <a:spAutoFit/>
          </a:bodyPr>
          <a:lstStyle/>
          <a:p>
            <a:r>
              <a:rPr lang="en-US"/>
              <a:t>Announcements:</a:t>
            </a:r>
            <a:br>
              <a:rPr lang="en-US"/>
            </a:br>
            <a:r>
              <a:rPr lang="en-US">
                <a:hlinkClick r:id="rId3"/>
              </a:rPr>
              <a:t>https://techcommunity.microsoft.com/t5/small-and-medium-business-blog/announcing-microsoft-365-lighthouse-for-managed-service/ba-p/1698181</a:t>
            </a:r>
            <a:endParaRPr lang="en-US"/>
          </a:p>
          <a:p>
            <a:endParaRPr lang="en-US"/>
          </a:p>
          <a:p>
            <a:endParaRPr lang="en-US"/>
          </a:p>
        </p:txBody>
      </p:sp>
      <p:sp>
        <p:nvSpPr>
          <p:cNvPr id="7" name="TextBox 6">
            <a:extLst>
              <a:ext uri="{FF2B5EF4-FFF2-40B4-BE49-F238E27FC236}">
                <a16:creationId xmlns:a16="http://schemas.microsoft.com/office/drawing/2014/main" id="{D239FFCB-9B24-4243-8A09-CAF05909618E}"/>
              </a:ext>
            </a:extLst>
          </p:cNvPr>
          <p:cNvSpPr txBox="1"/>
          <p:nvPr/>
        </p:nvSpPr>
        <p:spPr>
          <a:xfrm>
            <a:off x="335445" y="2557389"/>
            <a:ext cx="9525724" cy="939873"/>
          </a:xfrm>
          <a:prstGeom prst="rect">
            <a:avLst/>
          </a:prstGeom>
          <a:noFill/>
        </p:spPr>
        <p:txBody>
          <a:bodyPr wrap="square">
            <a:spAutoFit/>
          </a:bodyPr>
          <a:lstStyle/>
          <a:p>
            <a:r>
              <a:rPr lang="en-US"/>
              <a:t>Also see Microsoft 365 All Tenants list:</a:t>
            </a:r>
            <a:br>
              <a:rPr lang="en-US"/>
            </a:br>
            <a:r>
              <a:rPr lang="en-US">
                <a:hlinkClick r:id="rId4"/>
              </a:rPr>
              <a:t>https://techcommunity.microsoft.com/t5/microsoft-365-blog/microsoft-365-all-tenants-list-is-rolling-out/ba-p/1749967</a:t>
            </a:r>
            <a:endParaRPr lang="en-US"/>
          </a:p>
        </p:txBody>
      </p:sp>
    </p:spTree>
    <p:extLst>
      <p:ext uri="{BB962C8B-B14F-4D97-AF65-F5344CB8AC3E}">
        <p14:creationId xmlns:p14="http://schemas.microsoft.com/office/powerpoint/2010/main" val="887400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a:xfrm>
            <a:off x="438161" y="3090313"/>
            <a:ext cx="9590081" cy="2616803"/>
          </a:xfrm>
        </p:spPr>
        <p:txBody>
          <a:bodyPr/>
          <a:lstStyle/>
          <a:p>
            <a:r>
              <a:rPr lang="en-US" sz="4399"/>
              <a:t>Microsoft Sentinel </a:t>
            </a:r>
            <a:br>
              <a:rPr lang="en-US" sz="4399"/>
            </a:br>
            <a:r>
              <a:rPr lang="en-US" sz="4080"/>
              <a:t>Long term retention options</a:t>
            </a:r>
            <a:br>
              <a:rPr lang="en-US" sz="4080"/>
            </a:br>
            <a:br>
              <a:rPr lang="en-US" sz="2400">
                <a:latin typeface="+mn-lt"/>
              </a:rPr>
            </a:br>
            <a:r>
              <a:rPr lang="en-US" sz="2400">
                <a:latin typeface="+mn-lt"/>
              </a:rPr>
              <a:t>Please review </a:t>
            </a:r>
            <a:r>
              <a:rPr lang="en-US" sz="2400">
                <a:solidFill>
                  <a:schemeClr val="bg1"/>
                </a:solidFill>
                <a:latin typeface="+mn-lt"/>
                <a:hlinkClick r:id="rId3">
                  <a:extLst>
                    <a:ext uri="{A12FA001-AC4F-418D-AE19-62706E023703}">
                      <ahyp:hlinkClr xmlns:ahyp="http://schemas.microsoft.com/office/drawing/2018/hyperlinkcolor" val="tx"/>
                    </a:ext>
                  </a:extLst>
                </a:hlinkClick>
              </a:rPr>
              <a:t>this slide deck </a:t>
            </a:r>
            <a:r>
              <a:rPr lang="en-US" sz="2400">
                <a:latin typeface="+mn-lt"/>
              </a:rPr>
              <a:t>for a more in-depth look at this topic, </a:t>
            </a:r>
            <a:br>
              <a:rPr lang="en-US" sz="2400">
                <a:latin typeface="+mn-lt"/>
              </a:rPr>
            </a:br>
            <a:r>
              <a:rPr lang="en-US" sz="2400">
                <a:latin typeface="+mn-lt"/>
              </a:rPr>
              <a:t>created by </a:t>
            </a:r>
            <a:r>
              <a:rPr lang="en-US" sz="2400" i="1">
                <a:latin typeface="+mn-lt"/>
              </a:rPr>
              <a:t>Younes Khaldi</a:t>
            </a:r>
            <a:endParaRPr lang="en-US" sz="4399" i="1">
              <a:latin typeface="+mn-lt"/>
            </a:endParaRPr>
          </a:p>
        </p:txBody>
      </p:sp>
      <p:sp>
        <p:nvSpPr>
          <p:cNvPr id="16" name="TextBox 15">
            <a:extLst>
              <a:ext uri="{FF2B5EF4-FFF2-40B4-BE49-F238E27FC236}">
                <a16:creationId xmlns:a16="http://schemas.microsoft.com/office/drawing/2014/main" id="{FA1E03D8-A339-46F3-8B0A-1D682B68E574}"/>
              </a:ext>
            </a:extLst>
          </p:cNvPr>
          <p:cNvSpPr txBox="1"/>
          <p:nvPr/>
        </p:nvSpPr>
        <p:spPr>
          <a:xfrm>
            <a:off x="-56858" y="6615043"/>
            <a:ext cx="4036829" cy="420055"/>
          </a:xfrm>
          <a:prstGeom prst="rect">
            <a:avLst/>
          </a:prstGeom>
          <a:noFill/>
        </p:spPr>
        <p:txBody>
          <a:bodyPr wrap="square" lIns="182854" tIns="146283" rIns="182854" bIns="146283" rtlCol="0">
            <a:spAutoFit/>
          </a:bodyPr>
          <a:lstStyle/>
          <a:p>
            <a:pPr defTabSz="932509">
              <a:lnSpc>
                <a:spcPct val="90000"/>
              </a:lnSpc>
              <a:spcAft>
                <a:spcPts val="600"/>
              </a:spcAft>
            </a:pPr>
            <a:r>
              <a:rPr lang="en-US" sz="900">
                <a:solidFill>
                  <a:srgbClr val="FFFFFF"/>
                </a:solidFill>
                <a:latin typeface="Segoe UI"/>
              </a:rPr>
              <a:t>Microsoft Internal Use and Microsoft Partners Only</a:t>
            </a:r>
          </a:p>
        </p:txBody>
      </p:sp>
    </p:spTree>
    <p:extLst>
      <p:ext uri="{BB962C8B-B14F-4D97-AF65-F5344CB8AC3E}">
        <p14:creationId xmlns:p14="http://schemas.microsoft.com/office/powerpoint/2010/main" val="181996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4546830" cy="563343"/>
          </a:xfrm>
        </p:spPr>
        <p:txBody>
          <a:bodyPr anchor="t"/>
          <a:lstStyle/>
          <a:p>
            <a:r>
              <a:rPr lang="en-US" sz="2800"/>
              <a:t>Advanced Data Management</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4685469"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Data Management and Alternative Analysis</a:t>
            </a:r>
          </a:p>
        </p:txBody>
      </p:sp>
      <p:sp>
        <p:nvSpPr>
          <p:cNvPr id="114" name="Rectangle 113">
            <a:extLst>
              <a:ext uri="{FF2B5EF4-FFF2-40B4-BE49-F238E27FC236}">
                <a16:creationId xmlns:a16="http://schemas.microsoft.com/office/drawing/2014/main" id="{84699153-04E4-45F8-9092-9317DC0E57D8}"/>
              </a:ext>
            </a:extLst>
          </p:cNvPr>
          <p:cNvSpPr/>
          <p:nvPr/>
        </p:nvSpPr>
        <p:spPr bwMode="auto">
          <a:xfrm>
            <a:off x="469133" y="1238871"/>
            <a:ext cx="1570018" cy="22612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Microsoft Sentinel</a:t>
            </a:r>
          </a:p>
        </p:txBody>
      </p:sp>
      <p:sp>
        <p:nvSpPr>
          <p:cNvPr id="117" name="Rectangle 116">
            <a:extLst>
              <a:ext uri="{FF2B5EF4-FFF2-40B4-BE49-F238E27FC236}">
                <a16:creationId xmlns:a16="http://schemas.microsoft.com/office/drawing/2014/main" id="{0DDB1AF1-80A9-4D63-916B-56B300B33214}"/>
              </a:ext>
            </a:extLst>
          </p:cNvPr>
          <p:cNvSpPr/>
          <p:nvPr/>
        </p:nvSpPr>
        <p:spPr bwMode="auto">
          <a:xfrm>
            <a:off x="469136" y="1466224"/>
            <a:ext cx="157001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Log Analytics</a:t>
            </a:r>
            <a:endParaRPr lang="en-US" sz="800">
              <a:solidFill>
                <a:schemeClr val="bg1">
                  <a:lumMod val="50000"/>
                </a:schemeClr>
              </a:soli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5A2E3475-23DA-4AE2-B1CF-0116479A67D7}"/>
              </a:ext>
            </a:extLst>
          </p:cNvPr>
          <p:cNvSpPr/>
          <p:nvPr/>
        </p:nvSpPr>
        <p:spPr bwMode="auto">
          <a:xfrm>
            <a:off x="7214525" y="7074023"/>
            <a:ext cx="683424"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bg1"/>
                </a:solidFill>
                <a:cs typeface="Segoe UI" pitchFamily="34" charset="0"/>
              </a:rPr>
              <a:t>Tags</a:t>
            </a:r>
          </a:p>
        </p:txBody>
      </p:sp>
      <p:sp>
        <p:nvSpPr>
          <p:cNvPr id="493" name="Rectangle 492">
            <a:extLst>
              <a:ext uri="{FF2B5EF4-FFF2-40B4-BE49-F238E27FC236}">
                <a16:creationId xmlns:a16="http://schemas.microsoft.com/office/drawing/2014/main" id="{23823BAC-AFE4-4DBD-9476-FFCF836BF46D}"/>
              </a:ext>
            </a:extLst>
          </p:cNvPr>
          <p:cNvSpPr/>
          <p:nvPr/>
        </p:nvSpPr>
        <p:spPr bwMode="auto">
          <a:xfrm>
            <a:off x="8035903" y="7065893"/>
            <a:ext cx="1467973"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Functions</a:t>
            </a:r>
          </a:p>
        </p:txBody>
      </p:sp>
      <p:sp>
        <p:nvSpPr>
          <p:cNvPr id="192" name="Rectangle 191">
            <a:hlinkClick r:id="rId3"/>
            <a:extLst>
              <a:ext uri="{FF2B5EF4-FFF2-40B4-BE49-F238E27FC236}">
                <a16:creationId xmlns:a16="http://schemas.microsoft.com/office/drawing/2014/main" id="{47561537-29E1-4201-A3A3-2663D3AAC359}"/>
              </a:ext>
            </a:extLst>
          </p:cNvPr>
          <p:cNvSpPr/>
          <p:nvPr/>
        </p:nvSpPr>
        <p:spPr bwMode="auto">
          <a:xfrm>
            <a:off x="9817271" y="1501103"/>
            <a:ext cx="1773050"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EventHub</a:t>
            </a:r>
          </a:p>
        </p:txBody>
      </p:sp>
      <p:sp>
        <p:nvSpPr>
          <p:cNvPr id="52" name="Rectangle 51">
            <a:extLst>
              <a:ext uri="{FF2B5EF4-FFF2-40B4-BE49-F238E27FC236}">
                <a16:creationId xmlns:a16="http://schemas.microsoft.com/office/drawing/2014/main" id="{E5C0F078-1244-4B10-9087-0BC18465FA7A}"/>
              </a:ext>
            </a:extLst>
          </p:cNvPr>
          <p:cNvSpPr/>
          <p:nvPr/>
        </p:nvSpPr>
        <p:spPr bwMode="auto">
          <a:xfrm>
            <a:off x="3664800" y="2475975"/>
            <a:ext cx="2868735" cy="102233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HDFS structured file system</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Petabyte scale, throughput for hundreds of Gigabytes</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Query using Hadoop and Data Science techniques</a:t>
            </a:r>
          </a:p>
        </p:txBody>
      </p:sp>
      <p:sp>
        <p:nvSpPr>
          <p:cNvPr id="54" name="Rectangle 53">
            <a:extLst>
              <a:ext uri="{FF2B5EF4-FFF2-40B4-BE49-F238E27FC236}">
                <a16:creationId xmlns:a16="http://schemas.microsoft.com/office/drawing/2014/main" id="{2DDDB20C-8E5D-4965-901E-215D9C658333}"/>
              </a:ext>
            </a:extLst>
          </p:cNvPr>
          <p:cNvSpPr/>
          <p:nvPr/>
        </p:nvSpPr>
        <p:spPr bwMode="auto">
          <a:xfrm>
            <a:off x="3667981" y="1386694"/>
            <a:ext cx="2868735" cy="44972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Unstructured file system</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Query using KQL (in Microsoft Sentinel)</a:t>
            </a:r>
          </a:p>
        </p:txBody>
      </p:sp>
      <p:sp>
        <p:nvSpPr>
          <p:cNvPr id="187" name="Rectangle 186">
            <a:extLst>
              <a:ext uri="{FF2B5EF4-FFF2-40B4-BE49-F238E27FC236}">
                <a16:creationId xmlns:a16="http://schemas.microsoft.com/office/drawing/2014/main" id="{C3DFD456-ED87-4646-ACF3-036BFF72150A}"/>
              </a:ext>
            </a:extLst>
          </p:cNvPr>
          <p:cNvSpPr/>
          <p:nvPr/>
        </p:nvSpPr>
        <p:spPr bwMode="auto">
          <a:xfrm>
            <a:off x="3667981" y="928181"/>
            <a:ext cx="2868735" cy="226124"/>
          </a:xfrm>
          <a:prstGeom prst="rect">
            <a:avLst/>
          </a:prstGeom>
          <a:solidFill>
            <a:srgbClr val="00827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Azure Storage</a:t>
            </a:r>
          </a:p>
        </p:txBody>
      </p:sp>
      <p:sp>
        <p:nvSpPr>
          <p:cNvPr id="188" name="Rectangle 187">
            <a:extLst>
              <a:ext uri="{FF2B5EF4-FFF2-40B4-BE49-F238E27FC236}">
                <a16:creationId xmlns:a16="http://schemas.microsoft.com/office/drawing/2014/main" id="{4D71710E-EB90-45E1-9F72-6D944F2187C1}"/>
              </a:ext>
            </a:extLst>
          </p:cNvPr>
          <p:cNvSpPr/>
          <p:nvPr/>
        </p:nvSpPr>
        <p:spPr bwMode="auto">
          <a:xfrm>
            <a:off x="3667981" y="1153728"/>
            <a:ext cx="2868735" cy="245421"/>
          </a:xfrm>
          <a:prstGeom prst="rect">
            <a:avLst/>
          </a:prstGeom>
          <a:solidFill>
            <a:srgbClr val="52525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Blob Storage</a:t>
            </a:r>
            <a:endParaRPr lang="en-US" sz="800">
              <a:solidFill>
                <a:schemeClr val="bg1">
                  <a:lumMod val="50000"/>
                </a:schemeClr>
              </a:soli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F4C7B4EB-5B46-4E9C-88CA-9358F7121AF7}"/>
              </a:ext>
            </a:extLst>
          </p:cNvPr>
          <p:cNvSpPr/>
          <p:nvPr/>
        </p:nvSpPr>
        <p:spPr bwMode="auto">
          <a:xfrm>
            <a:off x="3668067" y="2022702"/>
            <a:ext cx="2868735" cy="226124"/>
          </a:xfrm>
          <a:prstGeom prst="rect">
            <a:avLst/>
          </a:prstGeom>
          <a:solidFill>
            <a:srgbClr val="00827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Azure Storage</a:t>
            </a:r>
          </a:p>
        </p:txBody>
      </p:sp>
      <p:sp>
        <p:nvSpPr>
          <p:cNvPr id="137" name="Rectangle 136">
            <a:extLst>
              <a:ext uri="{FF2B5EF4-FFF2-40B4-BE49-F238E27FC236}">
                <a16:creationId xmlns:a16="http://schemas.microsoft.com/office/drawing/2014/main" id="{A66D4A07-347F-471A-92F7-3AE0EE7F4FC3}"/>
              </a:ext>
            </a:extLst>
          </p:cNvPr>
          <p:cNvSpPr/>
          <p:nvPr/>
        </p:nvSpPr>
        <p:spPr bwMode="auto">
          <a:xfrm>
            <a:off x="3668423" y="2242640"/>
            <a:ext cx="2868735" cy="245421"/>
          </a:xfrm>
          <a:prstGeom prst="rect">
            <a:avLst/>
          </a:prstGeom>
          <a:solidFill>
            <a:srgbClr val="52525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Data Lake Storage</a:t>
            </a:r>
            <a:endParaRPr lang="en-US" sz="800">
              <a:solidFill>
                <a:schemeClr val="bg1">
                  <a:lumMod val="50000"/>
                </a:schemeClr>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85C6E8F4-707A-473E-9960-B98DD57B59B0}"/>
              </a:ext>
            </a:extLst>
          </p:cNvPr>
          <p:cNvSpPr/>
          <p:nvPr/>
        </p:nvSpPr>
        <p:spPr bwMode="auto">
          <a:xfrm>
            <a:off x="237187" y="2589985"/>
            <a:ext cx="2036963" cy="690483"/>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Centralized storage for solution-based analysis</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Query using KQL (in Microsoft Sentinel)</a:t>
            </a:r>
          </a:p>
        </p:txBody>
      </p:sp>
      <p:sp>
        <p:nvSpPr>
          <p:cNvPr id="46" name="Rectangle 45">
            <a:extLst>
              <a:ext uri="{FF2B5EF4-FFF2-40B4-BE49-F238E27FC236}">
                <a16:creationId xmlns:a16="http://schemas.microsoft.com/office/drawing/2014/main" id="{C9BD862D-D0C8-4B27-AFA7-1F196F4D9271}"/>
              </a:ext>
            </a:extLst>
          </p:cNvPr>
          <p:cNvSpPr/>
          <p:nvPr/>
        </p:nvSpPr>
        <p:spPr bwMode="auto">
          <a:xfrm>
            <a:off x="237187" y="2131472"/>
            <a:ext cx="2036963" cy="226124"/>
          </a:xfrm>
          <a:prstGeom prst="rect">
            <a:avLst/>
          </a:prstGeom>
          <a:solidFill>
            <a:srgbClr val="00827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Azure Log Analytics</a:t>
            </a:r>
          </a:p>
        </p:txBody>
      </p:sp>
      <p:sp>
        <p:nvSpPr>
          <p:cNvPr id="47" name="Rectangle 46">
            <a:extLst>
              <a:ext uri="{FF2B5EF4-FFF2-40B4-BE49-F238E27FC236}">
                <a16:creationId xmlns:a16="http://schemas.microsoft.com/office/drawing/2014/main" id="{3CEEBD83-C4C6-4E7B-95F7-D43782656FA4}"/>
              </a:ext>
            </a:extLst>
          </p:cNvPr>
          <p:cNvSpPr/>
          <p:nvPr/>
        </p:nvSpPr>
        <p:spPr bwMode="auto">
          <a:xfrm>
            <a:off x="237187" y="2357019"/>
            <a:ext cx="2036963" cy="245421"/>
          </a:xfrm>
          <a:prstGeom prst="rect">
            <a:avLst/>
          </a:prstGeom>
          <a:solidFill>
            <a:srgbClr val="52525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Log Analytics Workspace</a:t>
            </a:r>
            <a:endParaRPr lang="en-US" sz="800">
              <a:solidFill>
                <a:schemeClr val="bg1">
                  <a:lumMod val="50000"/>
                </a:schemeClr>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ACDB8CC2-7A78-44E6-8EC8-B98B0B9B567D}"/>
              </a:ext>
            </a:extLst>
          </p:cNvPr>
          <p:cNvSpPr/>
          <p:nvPr/>
        </p:nvSpPr>
        <p:spPr bwMode="auto">
          <a:xfrm>
            <a:off x="2194560" y="5408256"/>
            <a:ext cx="3609729" cy="1189923"/>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Fully managed integration service</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Data driven workflows for orchestration and automation of data movement and transformation</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Transforms and enriches data for insights</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Can be one-time, periodic, or event triggered</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Can copy data from one store to another</a:t>
            </a:r>
          </a:p>
        </p:txBody>
      </p:sp>
      <p:sp>
        <p:nvSpPr>
          <p:cNvPr id="50" name="Rectangle 49">
            <a:extLst>
              <a:ext uri="{FF2B5EF4-FFF2-40B4-BE49-F238E27FC236}">
                <a16:creationId xmlns:a16="http://schemas.microsoft.com/office/drawing/2014/main" id="{9182599E-C3C4-47C9-BF47-3D900A72D997}"/>
              </a:ext>
            </a:extLst>
          </p:cNvPr>
          <p:cNvSpPr/>
          <p:nvPr/>
        </p:nvSpPr>
        <p:spPr bwMode="auto">
          <a:xfrm>
            <a:off x="2197827" y="4954984"/>
            <a:ext cx="3609729" cy="226124"/>
          </a:xfrm>
          <a:prstGeom prst="rect">
            <a:avLst/>
          </a:prstGeom>
          <a:solidFill>
            <a:srgbClr val="00827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Azure Data Factory</a:t>
            </a:r>
          </a:p>
        </p:txBody>
      </p:sp>
      <p:sp>
        <p:nvSpPr>
          <p:cNvPr id="51" name="Rectangle 50">
            <a:extLst>
              <a:ext uri="{FF2B5EF4-FFF2-40B4-BE49-F238E27FC236}">
                <a16:creationId xmlns:a16="http://schemas.microsoft.com/office/drawing/2014/main" id="{846FCFB9-987C-4642-8B9B-D093D39B3C60}"/>
              </a:ext>
            </a:extLst>
          </p:cNvPr>
          <p:cNvSpPr/>
          <p:nvPr/>
        </p:nvSpPr>
        <p:spPr bwMode="auto">
          <a:xfrm>
            <a:off x="2198183" y="5174922"/>
            <a:ext cx="3609729" cy="245421"/>
          </a:xfrm>
          <a:prstGeom prst="rect">
            <a:avLst/>
          </a:prstGeom>
          <a:solidFill>
            <a:srgbClr val="52525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Data Integration &amp; Transformation Service</a:t>
            </a:r>
            <a:endParaRPr lang="en-US" sz="800">
              <a:solidFill>
                <a:schemeClr val="bg1">
                  <a:lumMod val="50000"/>
                </a:schemeClr>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EED8383F-6A6F-4652-A449-F46140AD7776}"/>
              </a:ext>
            </a:extLst>
          </p:cNvPr>
          <p:cNvSpPr/>
          <p:nvPr/>
        </p:nvSpPr>
        <p:spPr bwMode="auto">
          <a:xfrm>
            <a:off x="8666949" y="3844651"/>
            <a:ext cx="2937581" cy="850129"/>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Collect, store, and analyze data</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Ideal for large volumes of diverse data</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Used for diagnostics, monitoring, reporting and machine learning</a:t>
            </a:r>
          </a:p>
        </p:txBody>
      </p:sp>
      <p:sp>
        <p:nvSpPr>
          <p:cNvPr id="55" name="Rectangle 54">
            <a:extLst>
              <a:ext uri="{FF2B5EF4-FFF2-40B4-BE49-F238E27FC236}">
                <a16:creationId xmlns:a16="http://schemas.microsoft.com/office/drawing/2014/main" id="{0DDAFDA6-686B-4227-929D-14B0B21E6E85}"/>
              </a:ext>
            </a:extLst>
          </p:cNvPr>
          <p:cNvSpPr/>
          <p:nvPr/>
        </p:nvSpPr>
        <p:spPr bwMode="auto">
          <a:xfrm>
            <a:off x="8670216" y="3391378"/>
            <a:ext cx="2937581" cy="226124"/>
          </a:xfrm>
          <a:prstGeom prst="rect">
            <a:avLst/>
          </a:prstGeom>
          <a:solidFill>
            <a:srgbClr val="00827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Azure Data Explorer</a:t>
            </a:r>
          </a:p>
        </p:txBody>
      </p:sp>
      <p:sp>
        <p:nvSpPr>
          <p:cNvPr id="56" name="Rectangle 55">
            <a:extLst>
              <a:ext uri="{FF2B5EF4-FFF2-40B4-BE49-F238E27FC236}">
                <a16:creationId xmlns:a16="http://schemas.microsoft.com/office/drawing/2014/main" id="{C9ED810F-5DD6-4151-86A9-2B05B0C438AC}"/>
              </a:ext>
            </a:extLst>
          </p:cNvPr>
          <p:cNvSpPr/>
          <p:nvPr/>
        </p:nvSpPr>
        <p:spPr bwMode="auto">
          <a:xfrm>
            <a:off x="8670572" y="3611316"/>
            <a:ext cx="2937581" cy="245421"/>
          </a:xfrm>
          <a:prstGeom prst="rect">
            <a:avLst/>
          </a:prstGeom>
          <a:solidFill>
            <a:srgbClr val="52525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Data Exploration &amp; Presentation</a:t>
            </a:r>
            <a:endParaRPr lang="en-US" sz="800">
              <a:solidFill>
                <a:schemeClr val="bg1">
                  <a:lumMod val="50000"/>
                </a:schemeClr>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8292DD18-A387-4E0E-B2EE-FAAED74F1000}"/>
              </a:ext>
            </a:extLst>
          </p:cNvPr>
          <p:cNvSpPr/>
          <p:nvPr/>
        </p:nvSpPr>
        <p:spPr bwMode="auto">
          <a:xfrm>
            <a:off x="7242209" y="1744815"/>
            <a:ext cx="2036963" cy="576669"/>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Listens to Azure Storage, updates Azure Data Explorer to pull new data</a:t>
            </a:r>
          </a:p>
        </p:txBody>
      </p:sp>
      <p:sp>
        <p:nvSpPr>
          <p:cNvPr id="57" name="Rectangle 56">
            <a:hlinkClick r:id="rId4"/>
            <a:extLst>
              <a:ext uri="{FF2B5EF4-FFF2-40B4-BE49-F238E27FC236}">
                <a16:creationId xmlns:a16="http://schemas.microsoft.com/office/drawing/2014/main" id="{2BE6449C-71C3-44F5-8FA3-876031B4B456}"/>
              </a:ext>
            </a:extLst>
          </p:cNvPr>
          <p:cNvSpPr/>
          <p:nvPr/>
        </p:nvSpPr>
        <p:spPr bwMode="auto">
          <a:xfrm>
            <a:off x="7232821" y="1501103"/>
            <a:ext cx="2046351"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Event Grid</a:t>
            </a:r>
          </a:p>
        </p:txBody>
      </p:sp>
      <p:cxnSp>
        <p:nvCxnSpPr>
          <p:cNvPr id="59" name="Straight Arrow Connector 26">
            <a:extLst>
              <a:ext uri="{FF2B5EF4-FFF2-40B4-BE49-F238E27FC236}">
                <a16:creationId xmlns:a16="http://schemas.microsoft.com/office/drawing/2014/main" id="{5AD86366-6681-44EC-82AA-26FB9766FDDE}"/>
              </a:ext>
            </a:extLst>
          </p:cNvPr>
          <p:cNvCxnSpPr>
            <a:cxnSpLocks/>
            <a:stCxn id="58" idx="2"/>
            <a:endCxn id="55" idx="1"/>
          </p:cNvCxnSpPr>
          <p:nvPr/>
        </p:nvCxnSpPr>
        <p:spPr>
          <a:xfrm rot="16200000" flipH="1">
            <a:off x="7873975" y="2708199"/>
            <a:ext cx="1182956" cy="40952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26">
            <a:extLst>
              <a:ext uri="{FF2B5EF4-FFF2-40B4-BE49-F238E27FC236}">
                <a16:creationId xmlns:a16="http://schemas.microsoft.com/office/drawing/2014/main" id="{0D6342B8-3FFB-4F2C-B6EC-0FEAF0E5616F}"/>
              </a:ext>
            </a:extLst>
          </p:cNvPr>
          <p:cNvCxnSpPr>
            <a:cxnSpLocks/>
            <a:stCxn id="57" idx="1"/>
            <a:endCxn id="188" idx="3"/>
          </p:cNvCxnSpPr>
          <p:nvPr/>
        </p:nvCxnSpPr>
        <p:spPr>
          <a:xfrm rot="10800000">
            <a:off x="6536717" y="1276440"/>
            <a:ext cx="696105" cy="34391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5A0694F-5014-497C-B3E2-A6799DEC514B}"/>
              </a:ext>
            </a:extLst>
          </p:cNvPr>
          <p:cNvSpPr/>
          <p:nvPr/>
        </p:nvSpPr>
        <p:spPr bwMode="auto">
          <a:xfrm>
            <a:off x="9813293" y="1744815"/>
            <a:ext cx="1773050" cy="576669"/>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Transfers data from other services into Azure Data Explorer</a:t>
            </a:r>
          </a:p>
        </p:txBody>
      </p:sp>
      <p:cxnSp>
        <p:nvCxnSpPr>
          <p:cNvPr id="65" name="Straight Arrow Connector 26">
            <a:extLst>
              <a:ext uri="{FF2B5EF4-FFF2-40B4-BE49-F238E27FC236}">
                <a16:creationId xmlns:a16="http://schemas.microsoft.com/office/drawing/2014/main" id="{A60ABE38-4536-46EA-BAC7-EA4C093EA9DA}"/>
              </a:ext>
            </a:extLst>
          </p:cNvPr>
          <p:cNvCxnSpPr>
            <a:cxnSpLocks/>
            <a:stCxn id="64" idx="3"/>
            <a:endCxn id="55" idx="3"/>
          </p:cNvCxnSpPr>
          <p:nvPr/>
        </p:nvCxnSpPr>
        <p:spPr>
          <a:xfrm>
            <a:off x="11586343" y="2033150"/>
            <a:ext cx="21454" cy="1471290"/>
          </a:xfrm>
          <a:prstGeom prst="bentConnector3">
            <a:avLst>
              <a:gd name="adj1" fmla="val 116553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Rectangle 67">
            <a:hlinkClick r:id="rId5"/>
            <a:extLst>
              <a:ext uri="{FF2B5EF4-FFF2-40B4-BE49-F238E27FC236}">
                <a16:creationId xmlns:a16="http://schemas.microsoft.com/office/drawing/2014/main" id="{2CFFAC36-F54C-4E6F-B891-4911BF9D26DD}"/>
              </a:ext>
            </a:extLst>
          </p:cNvPr>
          <p:cNvSpPr/>
          <p:nvPr/>
        </p:nvSpPr>
        <p:spPr bwMode="auto">
          <a:xfrm>
            <a:off x="9613128" y="5741852"/>
            <a:ext cx="1999003"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IoT Hub</a:t>
            </a:r>
          </a:p>
        </p:txBody>
      </p:sp>
      <p:sp>
        <p:nvSpPr>
          <p:cNvPr id="69" name="Rectangle 68">
            <a:extLst>
              <a:ext uri="{FF2B5EF4-FFF2-40B4-BE49-F238E27FC236}">
                <a16:creationId xmlns:a16="http://schemas.microsoft.com/office/drawing/2014/main" id="{8CD2C087-319D-463B-9D19-39D3425CDC33}"/>
              </a:ext>
            </a:extLst>
          </p:cNvPr>
          <p:cNvSpPr/>
          <p:nvPr/>
        </p:nvSpPr>
        <p:spPr bwMode="auto">
          <a:xfrm>
            <a:off x="9613128" y="5985564"/>
            <a:ext cx="1995025" cy="576669"/>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Transfers data from supported IoT devices into Azure Data Explorer</a:t>
            </a:r>
          </a:p>
        </p:txBody>
      </p:sp>
      <p:cxnSp>
        <p:nvCxnSpPr>
          <p:cNvPr id="70" name="Straight Arrow Connector 26">
            <a:extLst>
              <a:ext uri="{FF2B5EF4-FFF2-40B4-BE49-F238E27FC236}">
                <a16:creationId xmlns:a16="http://schemas.microsoft.com/office/drawing/2014/main" id="{8396575F-1BF7-43D3-AA8C-4A94254C84CF}"/>
              </a:ext>
            </a:extLst>
          </p:cNvPr>
          <p:cNvCxnSpPr>
            <a:cxnSpLocks/>
            <a:stCxn id="69" idx="3"/>
            <a:endCxn id="53" idx="3"/>
          </p:cNvCxnSpPr>
          <p:nvPr/>
        </p:nvCxnSpPr>
        <p:spPr>
          <a:xfrm flipH="1" flipV="1">
            <a:off x="11604530" y="4269716"/>
            <a:ext cx="3623" cy="2004183"/>
          </a:xfrm>
          <a:prstGeom prst="bentConnector3">
            <a:avLst>
              <a:gd name="adj1" fmla="val -630968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8C646DB3-D71C-413A-83FA-651A506D9EC3}"/>
              </a:ext>
            </a:extLst>
          </p:cNvPr>
          <p:cNvSpPr/>
          <p:nvPr/>
        </p:nvSpPr>
        <p:spPr bwMode="auto">
          <a:xfrm>
            <a:off x="7235577" y="5993830"/>
            <a:ext cx="1995025" cy="82338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Logstash plugin</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Kafka connector</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Power Automate</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Apache Spark connector</a:t>
            </a:r>
          </a:p>
        </p:txBody>
      </p:sp>
      <p:cxnSp>
        <p:nvCxnSpPr>
          <p:cNvPr id="75" name="Straight Arrow Connector 26">
            <a:extLst>
              <a:ext uri="{FF2B5EF4-FFF2-40B4-BE49-F238E27FC236}">
                <a16:creationId xmlns:a16="http://schemas.microsoft.com/office/drawing/2014/main" id="{68541E55-8CAA-4AAC-BB62-A253646C210A}"/>
              </a:ext>
            </a:extLst>
          </p:cNvPr>
          <p:cNvCxnSpPr>
            <a:cxnSpLocks/>
            <a:stCxn id="73" idx="0"/>
            <a:endCxn id="53" idx="1"/>
          </p:cNvCxnSpPr>
          <p:nvPr/>
        </p:nvCxnSpPr>
        <p:spPr>
          <a:xfrm rot="5400000" flipH="1" flipV="1">
            <a:off x="7709818" y="4792988"/>
            <a:ext cx="1480402" cy="43385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26">
            <a:extLst>
              <a:ext uri="{FF2B5EF4-FFF2-40B4-BE49-F238E27FC236}">
                <a16:creationId xmlns:a16="http://schemas.microsoft.com/office/drawing/2014/main" id="{B447DE5A-E92C-46D6-B63C-1E3E892C1F1A}"/>
              </a:ext>
            </a:extLst>
          </p:cNvPr>
          <p:cNvCxnSpPr>
            <a:cxnSpLocks/>
            <a:stCxn id="51" idx="3"/>
            <a:endCxn id="56" idx="1"/>
          </p:cNvCxnSpPr>
          <p:nvPr/>
        </p:nvCxnSpPr>
        <p:spPr>
          <a:xfrm flipV="1">
            <a:off x="5807912" y="3734027"/>
            <a:ext cx="2862660" cy="1563606"/>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Rectangle 95">
            <a:hlinkClick r:id="rId4"/>
            <a:extLst>
              <a:ext uri="{FF2B5EF4-FFF2-40B4-BE49-F238E27FC236}">
                <a16:creationId xmlns:a16="http://schemas.microsoft.com/office/drawing/2014/main" id="{3861DC9A-866C-4960-A617-FDBCF4E4E3D7}"/>
              </a:ext>
            </a:extLst>
          </p:cNvPr>
          <p:cNvSpPr/>
          <p:nvPr/>
        </p:nvSpPr>
        <p:spPr bwMode="auto">
          <a:xfrm>
            <a:off x="312383" y="5018685"/>
            <a:ext cx="1145700"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Ingest Pipeline</a:t>
            </a:r>
          </a:p>
        </p:txBody>
      </p:sp>
      <p:sp>
        <p:nvSpPr>
          <p:cNvPr id="97" name="Rectangle 96">
            <a:hlinkClick r:id="rId4"/>
            <a:extLst>
              <a:ext uri="{FF2B5EF4-FFF2-40B4-BE49-F238E27FC236}">
                <a16:creationId xmlns:a16="http://schemas.microsoft.com/office/drawing/2014/main" id="{FC78EBF8-B8B7-4172-A447-5AD47C41434A}"/>
              </a:ext>
            </a:extLst>
          </p:cNvPr>
          <p:cNvSpPr/>
          <p:nvPr/>
        </p:nvSpPr>
        <p:spPr bwMode="auto">
          <a:xfrm>
            <a:off x="309044" y="5599127"/>
            <a:ext cx="1145700"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Data Flow</a:t>
            </a:r>
          </a:p>
        </p:txBody>
      </p:sp>
      <p:sp>
        <p:nvSpPr>
          <p:cNvPr id="98" name="Rectangle 97">
            <a:hlinkClick r:id="rId4"/>
            <a:extLst>
              <a:ext uri="{FF2B5EF4-FFF2-40B4-BE49-F238E27FC236}">
                <a16:creationId xmlns:a16="http://schemas.microsoft.com/office/drawing/2014/main" id="{8F893105-8572-488C-A4E3-1C201C131C30}"/>
              </a:ext>
            </a:extLst>
          </p:cNvPr>
          <p:cNvSpPr/>
          <p:nvPr/>
        </p:nvSpPr>
        <p:spPr bwMode="auto">
          <a:xfrm>
            <a:off x="309044" y="5308906"/>
            <a:ext cx="1145700"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Control Flow</a:t>
            </a:r>
          </a:p>
        </p:txBody>
      </p:sp>
      <p:sp>
        <p:nvSpPr>
          <p:cNvPr id="99" name="Rectangle 98">
            <a:hlinkClick r:id="rId4"/>
            <a:extLst>
              <a:ext uri="{FF2B5EF4-FFF2-40B4-BE49-F238E27FC236}">
                <a16:creationId xmlns:a16="http://schemas.microsoft.com/office/drawing/2014/main" id="{5E2A676D-E977-4952-A971-19CBF8BAE55F}"/>
              </a:ext>
            </a:extLst>
          </p:cNvPr>
          <p:cNvSpPr/>
          <p:nvPr/>
        </p:nvSpPr>
        <p:spPr bwMode="auto">
          <a:xfrm>
            <a:off x="309044" y="5888991"/>
            <a:ext cx="1145700"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Schedule</a:t>
            </a:r>
          </a:p>
        </p:txBody>
      </p:sp>
      <p:sp>
        <p:nvSpPr>
          <p:cNvPr id="101" name="Rectangle 100">
            <a:hlinkClick r:id="rId4"/>
            <a:extLst>
              <a:ext uri="{FF2B5EF4-FFF2-40B4-BE49-F238E27FC236}">
                <a16:creationId xmlns:a16="http://schemas.microsoft.com/office/drawing/2014/main" id="{B1BC4A50-884C-4C37-AED4-8913012EE73B}"/>
              </a:ext>
            </a:extLst>
          </p:cNvPr>
          <p:cNvSpPr/>
          <p:nvPr/>
        </p:nvSpPr>
        <p:spPr bwMode="auto">
          <a:xfrm>
            <a:off x="311073" y="6193022"/>
            <a:ext cx="1145700"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Monitor</a:t>
            </a:r>
          </a:p>
        </p:txBody>
      </p:sp>
      <p:cxnSp>
        <p:nvCxnSpPr>
          <p:cNvPr id="102" name="Connector: Elbow 101">
            <a:extLst>
              <a:ext uri="{FF2B5EF4-FFF2-40B4-BE49-F238E27FC236}">
                <a16:creationId xmlns:a16="http://schemas.microsoft.com/office/drawing/2014/main" id="{E0060FA5-936C-4AF8-8B5E-F3BBFAFF621D}"/>
              </a:ext>
            </a:extLst>
          </p:cNvPr>
          <p:cNvCxnSpPr>
            <a:cxnSpLocks/>
            <a:stCxn id="96" idx="3"/>
            <a:endCxn id="51" idx="1"/>
          </p:cNvCxnSpPr>
          <p:nvPr/>
        </p:nvCxnSpPr>
        <p:spPr>
          <a:xfrm>
            <a:off x="1458083" y="5137934"/>
            <a:ext cx="740100" cy="159699"/>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8427D07C-2BD4-4750-A496-BCC8C93FDEFE}"/>
              </a:ext>
            </a:extLst>
          </p:cNvPr>
          <p:cNvCxnSpPr>
            <a:cxnSpLocks/>
            <a:stCxn id="98" idx="3"/>
            <a:endCxn id="51" idx="1"/>
          </p:cNvCxnSpPr>
          <p:nvPr/>
        </p:nvCxnSpPr>
        <p:spPr>
          <a:xfrm flipV="1">
            <a:off x="1454744" y="5297633"/>
            <a:ext cx="743439" cy="130522"/>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6D37C259-96D2-4B8E-8781-98A0795AB5B7}"/>
              </a:ext>
            </a:extLst>
          </p:cNvPr>
          <p:cNvCxnSpPr>
            <a:cxnSpLocks/>
            <a:stCxn id="97" idx="3"/>
            <a:endCxn id="51" idx="1"/>
          </p:cNvCxnSpPr>
          <p:nvPr/>
        </p:nvCxnSpPr>
        <p:spPr>
          <a:xfrm flipV="1">
            <a:off x="1454744" y="5297633"/>
            <a:ext cx="743439" cy="420743"/>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28FD6B29-A154-45D9-A0DA-7925E0B85CF4}"/>
              </a:ext>
            </a:extLst>
          </p:cNvPr>
          <p:cNvCxnSpPr>
            <a:cxnSpLocks/>
            <a:stCxn id="99" idx="3"/>
            <a:endCxn id="51" idx="1"/>
          </p:cNvCxnSpPr>
          <p:nvPr/>
        </p:nvCxnSpPr>
        <p:spPr>
          <a:xfrm flipV="1">
            <a:off x="1454744" y="5297633"/>
            <a:ext cx="743439" cy="710607"/>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1AC4C4EE-E386-4EE4-B9C3-B4A818F54CC6}"/>
              </a:ext>
            </a:extLst>
          </p:cNvPr>
          <p:cNvCxnSpPr>
            <a:cxnSpLocks/>
            <a:stCxn id="101" idx="3"/>
            <a:endCxn id="51" idx="1"/>
          </p:cNvCxnSpPr>
          <p:nvPr/>
        </p:nvCxnSpPr>
        <p:spPr>
          <a:xfrm flipV="1">
            <a:off x="1456773" y="5297633"/>
            <a:ext cx="741410" cy="1014638"/>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52002F17-CD22-43FA-934B-60AC3D37569D}"/>
              </a:ext>
            </a:extLst>
          </p:cNvPr>
          <p:cNvCxnSpPr>
            <a:cxnSpLocks/>
            <a:stCxn id="117" idx="2"/>
            <a:endCxn id="46" idx="0"/>
          </p:cNvCxnSpPr>
          <p:nvPr/>
        </p:nvCxnSpPr>
        <p:spPr>
          <a:xfrm rot="16200000" flipH="1">
            <a:off x="1044993" y="1920795"/>
            <a:ext cx="419827" cy="1525"/>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hlinkClick r:id="rId6"/>
            <a:extLst>
              <a:ext uri="{FF2B5EF4-FFF2-40B4-BE49-F238E27FC236}">
                <a16:creationId xmlns:a16="http://schemas.microsoft.com/office/drawing/2014/main" id="{5D3B11B0-2D1D-4915-87CA-67E64ADE1D55}"/>
              </a:ext>
            </a:extLst>
          </p:cNvPr>
          <p:cNvSpPr/>
          <p:nvPr/>
        </p:nvSpPr>
        <p:spPr bwMode="auto">
          <a:xfrm>
            <a:off x="7231599" y="5750118"/>
            <a:ext cx="2002981"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Other Connectors</a:t>
            </a:r>
          </a:p>
        </p:txBody>
      </p:sp>
      <p:cxnSp>
        <p:nvCxnSpPr>
          <p:cNvPr id="76" name="Connector: Elbow 75">
            <a:extLst>
              <a:ext uri="{FF2B5EF4-FFF2-40B4-BE49-F238E27FC236}">
                <a16:creationId xmlns:a16="http://schemas.microsoft.com/office/drawing/2014/main" id="{48452EA2-C4DB-4CE9-A2FB-0CE4B0945E55}"/>
              </a:ext>
            </a:extLst>
          </p:cNvPr>
          <p:cNvCxnSpPr>
            <a:cxnSpLocks/>
            <a:stCxn id="188" idx="1"/>
            <a:endCxn id="47" idx="3"/>
          </p:cNvCxnSpPr>
          <p:nvPr/>
        </p:nvCxnSpPr>
        <p:spPr>
          <a:xfrm rot="10800000" flipV="1">
            <a:off x="2274151" y="1276438"/>
            <a:ext cx="1393831" cy="1203291"/>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6192D89C-1D3B-48DB-85A6-B3EC44438F47}"/>
              </a:ext>
            </a:extLst>
          </p:cNvPr>
          <p:cNvCxnSpPr>
            <a:cxnSpLocks/>
            <a:stCxn id="136" idx="1"/>
            <a:endCxn id="47" idx="3"/>
          </p:cNvCxnSpPr>
          <p:nvPr/>
        </p:nvCxnSpPr>
        <p:spPr>
          <a:xfrm rot="10800000" flipV="1">
            <a:off x="2274151" y="2135764"/>
            <a:ext cx="1393917" cy="343966"/>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26">
            <a:extLst>
              <a:ext uri="{FF2B5EF4-FFF2-40B4-BE49-F238E27FC236}">
                <a16:creationId xmlns:a16="http://schemas.microsoft.com/office/drawing/2014/main" id="{D5095B6F-FB5A-47A3-B264-EEB2C5393AC7}"/>
              </a:ext>
            </a:extLst>
          </p:cNvPr>
          <p:cNvCxnSpPr>
            <a:cxnSpLocks/>
            <a:stCxn id="57" idx="1"/>
            <a:endCxn id="137" idx="3"/>
          </p:cNvCxnSpPr>
          <p:nvPr/>
        </p:nvCxnSpPr>
        <p:spPr>
          <a:xfrm rot="10800000" flipV="1">
            <a:off x="6537159" y="1620351"/>
            <a:ext cx="695663" cy="7449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5E824D6-211A-4824-A17F-E77DD14F2D20}"/>
              </a:ext>
            </a:extLst>
          </p:cNvPr>
          <p:cNvSpPr/>
          <p:nvPr/>
        </p:nvSpPr>
        <p:spPr bwMode="auto">
          <a:xfrm>
            <a:off x="3661177" y="4474585"/>
            <a:ext cx="2868735" cy="289338"/>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a:t>
            </a:r>
          </a:p>
        </p:txBody>
      </p:sp>
      <p:sp>
        <p:nvSpPr>
          <p:cNvPr id="3" name="Rectangle 2">
            <a:extLst>
              <a:ext uri="{FF2B5EF4-FFF2-40B4-BE49-F238E27FC236}">
                <a16:creationId xmlns:a16="http://schemas.microsoft.com/office/drawing/2014/main" id="{950904D1-4940-4625-A3AB-27FF8D106E64}"/>
              </a:ext>
            </a:extLst>
          </p:cNvPr>
          <p:cNvSpPr/>
          <p:nvPr/>
        </p:nvSpPr>
        <p:spPr bwMode="auto">
          <a:xfrm>
            <a:off x="3664444" y="4021312"/>
            <a:ext cx="2868735" cy="226124"/>
          </a:xfrm>
          <a:prstGeom prst="rect">
            <a:avLst/>
          </a:prstGeom>
          <a:solidFill>
            <a:srgbClr val="00827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Cosmos DB</a:t>
            </a:r>
          </a:p>
        </p:txBody>
      </p:sp>
      <p:sp>
        <p:nvSpPr>
          <p:cNvPr id="4" name="Rectangle 3">
            <a:extLst>
              <a:ext uri="{FF2B5EF4-FFF2-40B4-BE49-F238E27FC236}">
                <a16:creationId xmlns:a16="http://schemas.microsoft.com/office/drawing/2014/main" id="{93B49020-48EB-4C69-AD06-AF294C955429}"/>
              </a:ext>
            </a:extLst>
          </p:cNvPr>
          <p:cNvSpPr/>
          <p:nvPr/>
        </p:nvSpPr>
        <p:spPr bwMode="auto">
          <a:xfrm>
            <a:off x="3664800" y="4241250"/>
            <a:ext cx="2868735" cy="245421"/>
          </a:xfrm>
          <a:prstGeom prst="rect">
            <a:avLst/>
          </a:prstGeom>
          <a:solidFill>
            <a:srgbClr val="52525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t>
            </a:r>
            <a:endParaRPr lang="en-US" sz="800">
              <a:solidFill>
                <a:schemeClr val="bg1">
                  <a:lumMod val="50000"/>
                </a:schemeClr>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B89F6EBE-767C-46B3-8889-7735027105B1}"/>
              </a:ext>
            </a:extLst>
          </p:cNvPr>
          <p:cNvSpPr txBox="1"/>
          <p:nvPr/>
        </p:nvSpPr>
        <p:spPr>
          <a:xfrm>
            <a:off x="5413523" y="124628"/>
            <a:ext cx="4968851" cy="577081"/>
          </a:xfrm>
          <a:prstGeom prst="rect">
            <a:avLst/>
          </a:prstGeom>
          <a:noFill/>
        </p:spPr>
        <p:txBody>
          <a:bodyPr wrap="square">
            <a:spAutoFit/>
          </a:bodyPr>
          <a:lstStyle/>
          <a:p>
            <a:r>
              <a:rPr lang="en-US" sz="1050" b="1"/>
              <a:t>New guidance from Javier: </a:t>
            </a:r>
          </a:p>
          <a:p>
            <a:r>
              <a:rPr lang="en-US" sz="1050">
                <a:hlinkClick r:id="rId7"/>
              </a:rPr>
              <a:t>https://techcommunity.microsoft.com/t5/azure-sentinel/using-azure-data-explorer-for-long-term-retention-of-azure/ba-p/1883947</a:t>
            </a:r>
            <a:r>
              <a:rPr lang="en-US" sz="1050"/>
              <a:t> </a:t>
            </a:r>
          </a:p>
        </p:txBody>
      </p:sp>
      <p:cxnSp>
        <p:nvCxnSpPr>
          <p:cNvPr id="5" name="Straight Arrow Connector 26">
            <a:extLst>
              <a:ext uri="{FF2B5EF4-FFF2-40B4-BE49-F238E27FC236}">
                <a16:creationId xmlns:a16="http://schemas.microsoft.com/office/drawing/2014/main" id="{15F54C01-4D67-4E67-AC03-89DBADEC4C55}"/>
              </a:ext>
            </a:extLst>
          </p:cNvPr>
          <p:cNvCxnSpPr>
            <a:cxnSpLocks/>
            <a:stCxn id="45" idx="2"/>
            <a:endCxn id="56" idx="1"/>
          </p:cNvCxnSpPr>
          <p:nvPr/>
        </p:nvCxnSpPr>
        <p:spPr>
          <a:xfrm rot="16200000" flipH="1">
            <a:off x="4736341" y="-200205"/>
            <a:ext cx="453559" cy="7414903"/>
          </a:xfrm>
          <a:prstGeom prst="bentConnector2">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1351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4546830" cy="563343"/>
          </a:xfrm>
        </p:spPr>
        <p:txBody>
          <a:bodyPr anchor="t"/>
          <a:lstStyle/>
          <a:p>
            <a:r>
              <a:rPr lang="en-US" sz="2800"/>
              <a:t>Advanced Data Management</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4685469"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Data Management and Alternative Analysis</a:t>
            </a:r>
          </a:p>
        </p:txBody>
      </p:sp>
      <p:grpSp>
        <p:nvGrpSpPr>
          <p:cNvPr id="481" name="Group 480">
            <a:extLst>
              <a:ext uri="{FF2B5EF4-FFF2-40B4-BE49-F238E27FC236}">
                <a16:creationId xmlns:a16="http://schemas.microsoft.com/office/drawing/2014/main" id="{DE159F4C-0228-4047-9264-3B33CE1DAA9B}"/>
              </a:ext>
            </a:extLst>
          </p:cNvPr>
          <p:cNvGrpSpPr/>
          <p:nvPr/>
        </p:nvGrpSpPr>
        <p:grpSpPr>
          <a:xfrm>
            <a:off x="535637" y="1421755"/>
            <a:ext cx="1570018" cy="472774"/>
            <a:chOff x="535637" y="1421755"/>
            <a:chExt cx="1570018" cy="472774"/>
          </a:xfrm>
        </p:grpSpPr>
        <p:sp>
          <p:nvSpPr>
            <p:cNvPr id="114" name="Rectangle 113">
              <a:extLst>
                <a:ext uri="{FF2B5EF4-FFF2-40B4-BE49-F238E27FC236}">
                  <a16:creationId xmlns:a16="http://schemas.microsoft.com/office/drawing/2014/main" id="{84699153-04E4-45F8-9092-9317DC0E57D8}"/>
                </a:ext>
              </a:extLst>
            </p:cNvPr>
            <p:cNvSpPr/>
            <p:nvPr/>
          </p:nvSpPr>
          <p:spPr bwMode="auto">
            <a:xfrm>
              <a:off x="535637" y="1421755"/>
              <a:ext cx="1570018" cy="22612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Microsoft Sentinel</a:t>
              </a:r>
            </a:p>
          </p:txBody>
        </p:sp>
        <p:sp>
          <p:nvSpPr>
            <p:cNvPr id="117" name="Rectangle 116">
              <a:extLst>
                <a:ext uri="{FF2B5EF4-FFF2-40B4-BE49-F238E27FC236}">
                  <a16:creationId xmlns:a16="http://schemas.microsoft.com/office/drawing/2014/main" id="{0DDB1AF1-80A9-4D63-916B-56B300B33214}"/>
                </a:ext>
              </a:extLst>
            </p:cNvPr>
            <p:cNvSpPr/>
            <p:nvPr/>
          </p:nvSpPr>
          <p:spPr bwMode="auto">
            <a:xfrm>
              <a:off x="535640" y="1649108"/>
              <a:ext cx="157001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Log Analytics</a:t>
              </a:r>
              <a:endParaRPr lang="en-US" sz="800">
                <a:solidFill>
                  <a:schemeClr val="bg1">
                    <a:lumMod val="50000"/>
                  </a:schemeClr>
                </a:solidFill>
                <a:ea typeface="Segoe UI" pitchFamily="34" charset="0"/>
                <a:cs typeface="Segoe UI" pitchFamily="34" charset="0"/>
              </a:endParaRPr>
            </a:p>
          </p:txBody>
        </p:sp>
      </p:grpSp>
      <p:grpSp>
        <p:nvGrpSpPr>
          <p:cNvPr id="482" name="Group 481">
            <a:extLst>
              <a:ext uri="{FF2B5EF4-FFF2-40B4-BE49-F238E27FC236}">
                <a16:creationId xmlns:a16="http://schemas.microsoft.com/office/drawing/2014/main" id="{22DE450A-8976-443A-83A1-135A53D8FF35}"/>
              </a:ext>
            </a:extLst>
          </p:cNvPr>
          <p:cNvGrpSpPr/>
          <p:nvPr/>
        </p:nvGrpSpPr>
        <p:grpSpPr>
          <a:xfrm>
            <a:off x="296491" y="2314356"/>
            <a:ext cx="2036963" cy="1148996"/>
            <a:chOff x="296491" y="2314356"/>
            <a:chExt cx="2036963" cy="1148996"/>
          </a:xfrm>
        </p:grpSpPr>
        <p:sp>
          <p:nvSpPr>
            <p:cNvPr id="45" name="Rectangle 44">
              <a:extLst>
                <a:ext uri="{FF2B5EF4-FFF2-40B4-BE49-F238E27FC236}">
                  <a16:creationId xmlns:a16="http://schemas.microsoft.com/office/drawing/2014/main" id="{85C6E8F4-707A-473E-9960-B98DD57B59B0}"/>
                </a:ext>
              </a:extLst>
            </p:cNvPr>
            <p:cNvSpPr/>
            <p:nvPr/>
          </p:nvSpPr>
          <p:spPr bwMode="auto">
            <a:xfrm>
              <a:off x="296491" y="2772869"/>
              <a:ext cx="2036963" cy="690483"/>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Centralized storage for solution-based analysis</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Query using KQL (in Microsoft Sentinel)</a:t>
              </a:r>
            </a:p>
          </p:txBody>
        </p:sp>
        <p:sp>
          <p:nvSpPr>
            <p:cNvPr id="46" name="Rectangle 45">
              <a:extLst>
                <a:ext uri="{FF2B5EF4-FFF2-40B4-BE49-F238E27FC236}">
                  <a16:creationId xmlns:a16="http://schemas.microsoft.com/office/drawing/2014/main" id="{C9BD862D-D0C8-4B27-AFA7-1F196F4D9271}"/>
                </a:ext>
              </a:extLst>
            </p:cNvPr>
            <p:cNvSpPr/>
            <p:nvPr/>
          </p:nvSpPr>
          <p:spPr bwMode="auto">
            <a:xfrm>
              <a:off x="296491" y="2314356"/>
              <a:ext cx="2036963" cy="226124"/>
            </a:xfrm>
            <a:prstGeom prst="rect">
              <a:avLst/>
            </a:prstGeom>
            <a:solidFill>
              <a:srgbClr val="00827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Azure Log Analytics</a:t>
              </a:r>
            </a:p>
          </p:txBody>
        </p:sp>
        <p:sp>
          <p:nvSpPr>
            <p:cNvPr id="47" name="Rectangle 46">
              <a:extLst>
                <a:ext uri="{FF2B5EF4-FFF2-40B4-BE49-F238E27FC236}">
                  <a16:creationId xmlns:a16="http://schemas.microsoft.com/office/drawing/2014/main" id="{3CEEBD83-C4C6-4E7B-95F7-D43782656FA4}"/>
                </a:ext>
              </a:extLst>
            </p:cNvPr>
            <p:cNvSpPr/>
            <p:nvPr/>
          </p:nvSpPr>
          <p:spPr bwMode="auto">
            <a:xfrm>
              <a:off x="296491" y="2539903"/>
              <a:ext cx="2036963" cy="245421"/>
            </a:xfrm>
            <a:prstGeom prst="rect">
              <a:avLst/>
            </a:prstGeom>
            <a:solidFill>
              <a:srgbClr val="52525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Log Analytics Workspace</a:t>
              </a:r>
              <a:endParaRPr lang="en-US" sz="800">
                <a:solidFill>
                  <a:schemeClr val="bg1">
                    <a:lumMod val="50000"/>
                  </a:schemeClr>
                </a:solidFill>
                <a:ea typeface="Segoe UI" pitchFamily="34" charset="0"/>
                <a:cs typeface="Segoe UI" pitchFamily="34" charset="0"/>
              </a:endParaRPr>
            </a:p>
          </p:txBody>
        </p:sp>
      </p:grpSp>
      <p:sp>
        <p:nvSpPr>
          <p:cNvPr id="53" name="Rectangle 52">
            <a:extLst>
              <a:ext uri="{FF2B5EF4-FFF2-40B4-BE49-F238E27FC236}">
                <a16:creationId xmlns:a16="http://schemas.microsoft.com/office/drawing/2014/main" id="{EED8383F-6A6F-4652-A449-F46140AD7776}"/>
              </a:ext>
            </a:extLst>
          </p:cNvPr>
          <p:cNvSpPr/>
          <p:nvPr/>
        </p:nvSpPr>
        <p:spPr bwMode="auto">
          <a:xfrm>
            <a:off x="9074275" y="3786465"/>
            <a:ext cx="2937581" cy="850129"/>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Collect, store, and analyze data</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Ideal for large volumes of diverse data</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Used for diagnostics, monitoring, reporting and machine learning</a:t>
            </a:r>
          </a:p>
        </p:txBody>
      </p:sp>
      <p:sp>
        <p:nvSpPr>
          <p:cNvPr id="55" name="Rectangle 54">
            <a:extLst>
              <a:ext uri="{FF2B5EF4-FFF2-40B4-BE49-F238E27FC236}">
                <a16:creationId xmlns:a16="http://schemas.microsoft.com/office/drawing/2014/main" id="{0DDAFDA6-686B-4227-929D-14B0B21E6E85}"/>
              </a:ext>
            </a:extLst>
          </p:cNvPr>
          <p:cNvSpPr/>
          <p:nvPr/>
        </p:nvSpPr>
        <p:spPr bwMode="auto">
          <a:xfrm>
            <a:off x="9077542" y="3333192"/>
            <a:ext cx="2937581" cy="226124"/>
          </a:xfrm>
          <a:prstGeom prst="rect">
            <a:avLst/>
          </a:prstGeom>
          <a:solidFill>
            <a:srgbClr val="00827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Azure Data Explorer</a:t>
            </a:r>
          </a:p>
        </p:txBody>
      </p:sp>
      <p:sp>
        <p:nvSpPr>
          <p:cNvPr id="56" name="Rectangle 55">
            <a:extLst>
              <a:ext uri="{FF2B5EF4-FFF2-40B4-BE49-F238E27FC236}">
                <a16:creationId xmlns:a16="http://schemas.microsoft.com/office/drawing/2014/main" id="{C9ED810F-5DD6-4151-86A9-2B05B0C438AC}"/>
              </a:ext>
            </a:extLst>
          </p:cNvPr>
          <p:cNvSpPr/>
          <p:nvPr/>
        </p:nvSpPr>
        <p:spPr bwMode="auto">
          <a:xfrm>
            <a:off x="9077898" y="3553130"/>
            <a:ext cx="2937581" cy="245421"/>
          </a:xfrm>
          <a:prstGeom prst="rect">
            <a:avLst/>
          </a:prstGeom>
          <a:solidFill>
            <a:srgbClr val="52525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Data Exploration &amp; Presentation</a:t>
            </a:r>
            <a:endParaRPr lang="en-US" sz="800">
              <a:solidFill>
                <a:schemeClr val="bg1">
                  <a:lumMod val="50000"/>
                </a:schemeClr>
              </a:solidFill>
              <a:ea typeface="Segoe UI" pitchFamily="34" charset="0"/>
              <a:cs typeface="Segoe UI" pitchFamily="34" charset="0"/>
            </a:endParaRPr>
          </a:p>
        </p:txBody>
      </p:sp>
      <p:cxnSp>
        <p:nvCxnSpPr>
          <p:cNvPr id="124" name="Connector: Elbow 123">
            <a:extLst>
              <a:ext uri="{FF2B5EF4-FFF2-40B4-BE49-F238E27FC236}">
                <a16:creationId xmlns:a16="http://schemas.microsoft.com/office/drawing/2014/main" id="{52002F17-CD22-43FA-934B-60AC3D37569D}"/>
              </a:ext>
            </a:extLst>
          </p:cNvPr>
          <p:cNvCxnSpPr>
            <a:cxnSpLocks/>
            <a:stCxn id="117" idx="2"/>
            <a:endCxn id="46" idx="0"/>
          </p:cNvCxnSpPr>
          <p:nvPr/>
        </p:nvCxnSpPr>
        <p:spPr>
          <a:xfrm flipH="1">
            <a:off x="1314973" y="1894529"/>
            <a:ext cx="5675" cy="419827"/>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26">
            <a:extLst>
              <a:ext uri="{FF2B5EF4-FFF2-40B4-BE49-F238E27FC236}">
                <a16:creationId xmlns:a16="http://schemas.microsoft.com/office/drawing/2014/main" id="{15F54C01-4D67-4E67-AC03-89DBADEC4C55}"/>
              </a:ext>
            </a:extLst>
          </p:cNvPr>
          <p:cNvCxnSpPr>
            <a:cxnSpLocks/>
            <a:stCxn id="494" idx="3"/>
            <a:endCxn id="17" idx="1"/>
          </p:cNvCxnSpPr>
          <p:nvPr/>
        </p:nvCxnSpPr>
        <p:spPr>
          <a:xfrm flipV="1">
            <a:off x="4006731" y="3904471"/>
            <a:ext cx="790045" cy="2587"/>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0E17362-F48E-42F3-8690-4078EABC4281}"/>
              </a:ext>
            </a:extLst>
          </p:cNvPr>
          <p:cNvSpPr/>
          <p:nvPr/>
        </p:nvSpPr>
        <p:spPr bwMode="auto">
          <a:xfrm>
            <a:off x="616561" y="5539033"/>
            <a:ext cx="1396822" cy="863482"/>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Original Log Source(s)</a:t>
            </a:r>
            <a:endParaRPr lang="en-US" sz="900">
              <a:solidFill>
                <a:schemeClr val="bg1">
                  <a:lumMod val="50000"/>
                </a:schemeClr>
              </a:solidFill>
              <a:ea typeface="Segoe UI" pitchFamily="34" charset="0"/>
              <a:cs typeface="Segoe UI" pitchFamily="34" charset="0"/>
            </a:endParaRPr>
          </a:p>
        </p:txBody>
      </p:sp>
      <p:cxnSp>
        <p:nvCxnSpPr>
          <p:cNvPr id="8" name="Straight Arrow Connector 26">
            <a:extLst>
              <a:ext uri="{FF2B5EF4-FFF2-40B4-BE49-F238E27FC236}">
                <a16:creationId xmlns:a16="http://schemas.microsoft.com/office/drawing/2014/main" id="{7E3BA245-8D0F-4A54-AAC0-618AB1570104}"/>
              </a:ext>
            </a:extLst>
          </p:cNvPr>
          <p:cNvCxnSpPr>
            <a:cxnSpLocks/>
            <a:stCxn id="7" idx="3"/>
            <a:endCxn id="15" idx="1"/>
          </p:cNvCxnSpPr>
          <p:nvPr/>
        </p:nvCxnSpPr>
        <p:spPr>
          <a:xfrm flipV="1">
            <a:off x="2013383" y="5970768"/>
            <a:ext cx="2770043" cy="6"/>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26">
            <a:extLst>
              <a:ext uri="{FF2B5EF4-FFF2-40B4-BE49-F238E27FC236}">
                <a16:creationId xmlns:a16="http://schemas.microsoft.com/office/drawing/2014/main" id="{267A23C6-BBC9-4BC8-8111-E795A1DF4EA5}"/>
              </a:ext>
            </a:extLst>
          </p:cNvPr>
          <p:cNvCxnSpPr>
            <a:cxnSpLocks/>
            <a:stCxn id="7" idx="0"/>
            <a:endCxn id="45" idx="2"/>
          </p:cNvCxnSpPr>
          <p:nvPr/>
        </p:nvCxnSpPr>
        <p:spPr>
          <a:xfrm rot="5400000" flipH="1" flipV="1">
            <a:off x="277132" y="4501193"/>
            <a:ext cx="2075681" cy="1"/>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110AD5A-AF32-480B-B028-E2DDE14520FE}"/>
              </a:ext>
            </a:extLst>
          </p:cNvPr>
          <p:cNvSpPr/>
          <p:nvPr/>
        </p:nvSpPr>
        <p:spPr bwMode="auto">
          <a:xfrm>
            <a:off x="4783426" y="5584980"/>
            <a:ext cx="3429765" cy="77157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Send directly from the source to event hub. </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In the case of some sources like the ones based on diagnostics settings, you can send directly to EH (also when using </a:t>
            </a:r>
            <a:r>
              <a:rPr lang="en-US" sz="1050" err="1">
                <a:solidFill>
                  <a:schemeClr val="tx1"/>
                </a:solidFill>
                <a:cs typeface="Segoe UI" pitchFamily="34" charset="0"/>
              </a:rPr>
              <a:t>logstash</a:t>
            </a:r>
            <a:r>
              <a:rPr lang="en-US" sz="1050">
                <a:solidFill>
                  <a:schemeClr val="tx1"/>
                </a:solidFill>
                <a:cs typeface="Segoe UI" pitchFamily="34" charset="0"/>
              </a:rPr>
              <a:t>).</a:t>
            </a:r>
          </a:p>
        </p:txBody>
      </p:sp>
      <p:sp>
        <p:nvSpPr>
          <p:cNvPr id="16" name="Rectangle 15">
            <a:extLst>
              <a:ext uri="{FF2B5EF4-FFF2-40B4-BE49-F238E27FC236}">
                <a16:creationId xmlns:a16="http://schemas.microsoft.com/office/drawing/2014/main" id="{96DA1FA7-28F5-4630-97AA-6141FC3AEDEF}"/>
              </a:ext>
            </a:extLst>
          </p:cNvPr>
          <p:cNvSpPr/>
          <p:nvPr/>
        </p:nvSpPr>
        <p:spPr bwMode="auto">
          <a:xfrm>
            <a:off x="4795362" y="4414667"/>
            <a:ext cx="3416219" cy="77157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Use the logic app by Matthew Lowe to send to storage</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Then use an </a:t>
            </a:r>
            <a:r>
              <a:rPr lang="en-US" sz="1050">
                <a:solidFill>
                  <a:schemeClr val="tx1"/>
                </a:solidFill>
                <a:cs typeface="Segoe UI" pitchFamily="34" charset="0"/>
                <a:hlinkClick r:id="rId3"/>
              </a:rPr>
              <a:t>external table in ADX </a:t>
            </a:r>
            <a:r>
              <a:rPr lang="en-US" sz="1050">
                <a:solidFill>
                  <a:schemeClr val="tx1"/>
                </a:solidFill>
                <a:cs typeface="Segoe UI" pitchFamily="34" charset="0"/>
              </a:rPr>
              <a:t>to query the data</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Still, the same logic app connector limits apply</a:t>
            </a:r>
          </a:p>
        </p:txBody>
      </p:sp>
      <p:sp>
        <p:nvSpPr>
          <p:cNvPr id="17" name="Rectangle 16">
            <a:extLst>
              <a:ext uri="{FF2B5EF4-FFF2-40B4-BE49-F238E27FC236}">
                <a16:creationId xmlns:a16="http://schemas.microsoft.com/office/drawing/2014/main" id="{A17963EC-CC02-48A7-92F4-F962C660FC94}"/>
              </a:ext>
            </a:extLst>
          </p:cNvPr>
          <p:cNvSpPr/>
          <p:nvPr/>
        </p:nvSpPr>
        <p:spPr bwMode="auto">
          <a:xfrm>
            <a:off x="4796776" y="3518683"/>
            <a:ext cx="3425928" cy="77157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Build an Azure Function that does the same as the Logic App. </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In this case, still most of the limits from the previous one apply</a:t>
            </a:r>
          </a:p>
        </p:txBody>
      </p:sp>
      <p:sp>
        <p:nvSpPr>
          <p:cNvPr id="18" name="Rectangle 17">
            <a:extLst>
              <a:ext uri="{FF2B5EF4-FFF2-40B4-BE49-F238E27FC236}">
                <a16:creationId xmlns:a16="http://schemas.microsoft.com/office/drawing/2014/main" id="{1796258D-2B5E-463D-9A83-19FB0385F8D2}"/>
              </a:ext>
            </a:extLst>
          </p:cNvPr>
          <p:cNvSpPr/>
          <p:nvPr/>
        </p:nvSpPr>
        <p:spPr bwMode="auto">
          <a:xfrm>
            <a:off x="4795363" y="2629177"/>
            <a:ext cx="3425928" cy="77157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Use Logic App to query Log Analytics and copy to EventHub.</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Here the main issue are the logic app connector limits, which are documented </a:t>
            </a:r>
            <a:r>
              <a:rPr lang="en-US" sz="1050">
                <a:solidFill>
                  <a:schemeClr val="tx1"/>
                </a:solidFill>
                <a:cs typeface="Segoe UI" pitchFamily="34" charset="0"/>
                <a:hlinkClick r:id="rId4"/>
              </a:rPr>
              <a:t>here</a:t>
            </a:r>
            <a:endParaRPr lang="en-US" sz="1050">
              <a:solidFill>
                <a:schemeClr val="tx1"/>
              </a:solidFill>
              <a:cs typeface="Segoe UI" pitchFamily="34" charset="0"/>
            </a:endParaRPr>
          </a:p>
          <a:p>
            <a:pPr marL="171450" indent="-171450" defTabSz="932472" fontAlgn="base">
              <a:lnSpc>
                <a:spcPct val="90000"/>
              </a:lnSpc>
              <a:spcBef>
                <a:spcPct val="0"/>
              </a:spcBef>
              <a:spcAft>
                <a:spcPct val="0"/>
              </a:spcAft>
              <a:buFont typeface="Arial" panose="020B0604020202020204" pitchFamily="34" charset="0"/>
              <a:buChar char="•"/>
            </a:pPr>
            <a:endParaRPr lang="en-US" sz="1050">
              <a:solidFill>
                <a:schemeClr val="tx1"/>
              </a:solidFill>
              <a:cs typeface="Segoe UI" pitchFamily="34" charset="0"/>
            </a:endParaRPr>
          </a:p>
        </p:txBody>
      </p:sp>
      <p:cxnSp>
        <p:nvCxnSpPr>
          <p:cNvPr id="22" name="Straight Arrow Connector 26">
            <a:extLst>
              <a:ext uri="{FF2B5EF4-FFF2-40B4-BE49-F238E27FC236}">
                <a16:creationId xmlns:a16="http://schemas.microsoft.com/office/drawing/2014/main" id="{C823DEAC-800F-4924-83F1-DD49FE5C44C7}"/>
              </a:ext>
            </a:extLst>
          </p:cNvPr>
          <p:cNvCxnSpPr>
            <a:cxnSpLocks/>
            <a:stCxn id="15" idx="3"/>
            <a:endCxn id="53" idx="1"/>
          </p:cNvCxnSpPr>
          <p:nvPr/>
        </p:nvCxnSpPr>
        <p:spPr>
          <a:xfrm flipV="1">
            <a:off x="8213191" y="4211530"/>
            <a:ext cx="861084" cy="1759238"/>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6">
            <a:extLst>
              <a:ext uri="{FF2B5EF4-FFF2-40B4-BE49-F238E27FC236}">
                <a16:creationId xmlns:a16="http://schemas.microsoft.com/office/drawing/2014/main" id="{EAE42208-C8B3-4442-BABF-E8C056FD6E73}"/>
              </a:ext>
            </a:extLst>
          </p:cNvPr>
          <p:cNvCxnSpPr>
            <a:cxnSpLocks/>
            <a:stCxn id="17" idx="3"/>
            <a:endCxn id="53" idx="1"/>
          </p:cNvCxnSpPr>
          <p:nvPr/>
        </p:nvCxnSpPr>
        <p:spPr>
          <a:xfrm>
            <a:off x="8222704" y="3904471"/>
            <a:ext cx="851571" cy="307059"/>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26">
            <a:extLst>
              <a:ext uri="{FF2B5EF4-FFF2-40B4-BE49-F238E27FC236}">
                <a16:creationId xmlns:a16="http://schemas.microsoft.com/office/drawing/2014/main" id="{7D49CC5B-12B4-4053-BA53-277E9F3C4EDF}"/>
              </a:ext>
            </a:extLst>
          </p:cNvPr>
          <p:cNvCxnSpPr>
            <a:cxnSpLocks/>
            <a:stCxn id="494" idx="3"/>
            <a:endCxn id="18" idx="1"/>
          </p:cNvCxnSpPr>
          <p:nvPr/>
        </p:nvCxnSpPr>
        <p:spPr>
          <a:xfrm flipV="1">
            <a:off x="4006731" y="3014965"/>
            <a:ext cx="788632" cy="892093"/>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9" name="Straight Arrow Connector 26">
            <a:extLst>
              <a:ext uri="{FF2B5EF4-FFF2-40B4-BE49-F238E27FC236}">
                <a16:creationId xmlns:a16="http://schemas.microsoft.com/office/drawing/2014/main" id="{2313B4B6-5B6C-4305-8ACE-6A9E2E805EA4}"/>
              </a:ext>
            </a:extLst>
          </p:cNvPr>
          <p:cNvCxnSpPr>
            <a:cxnSpLocks/>
            <a:stCxn id="18" idx="3"/>
            <a:endCxn id="53" idx="1"/>
          </p:cNvCxnSpPr>
          <p:nvPr/>
        </p:nvCxnSpPr>
        <p:spPr>
          <a:xfrm>
            <a:off x="8221291" y="3014965"/>
            <a:ext cx="852984" cy="1196565"/>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8" name="Straight Arrow Connector 26">
            <a:extLst>
              <a:ext uri="{FF2B5EF4-FFF2-40B4-BE49-F238E27FC236}">
                <a16:creationId xmlns:a16="http://schemas.microsoft.com/office/drawing/2014/main" id="{667051F0-4CB6-4047-B215-E48625410716}"/>
              </a:ext>
            </a:extLst>
          </p:cNvPr>
          <p:cNvCxnSpPr>
            <a:cxnSpLocks/>
            <a:stCxn id="494" idx="3"/>
            <a:endCxn id="16" idx="1"/>
          </p:cNvCxnSpPr>
          <p:nvPr/>
        </p:nvCxnSpPr>
        <p:spPr>
          <a:xfrm>
            <a:off x="4006731" y="3907058"/>
            <a:ext cx="788631" cy="893397"/>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2" name="Straight Arrow Connector 26">
            <a:extLst>
              <a:ext uri="{FF2B5EF4-FFF2-40B4-BE49-F238E27FC236}">
                <a16:creationId xmlns:a16="http://schemas.microsoft.com/office/drawing/2014/main" id="{5CC07CDB-3E2C-4909-BB06-62D6982616D7}"/>
              </a:ext>
            </a:extLst>
          </p:cNvPr>
          <p:cNvCxnSpPr>
            <a:cxnSpLocks/>
            <a:stCxn id="16" idx="3"/>
            <a:endCxn id="53" idx="1"/>
          </p:cNvCxnSpPr>
          <p:nvPr/>
        </p:nvCxnSpPr>
        <p:spPr>
          <a:xfrm flipV="1">
            <a:off x="8211581" y="4211530"/>
            <a:ext cx="862694" cy="588925"/>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3" name="Rectangle 482">
            <a:extLst>
              <a:ext uri="{FF2B5EF4-FFF2-40B4-BE49-F238E27FC236}">
                <a16:creationId xmlns:a16="http://schemas.microsoft.com/office/drawing/2014/main" id="{DD644574-E654-4851-AF5D-51666B16BFFE}"/>
              </a:ext>
            </a:extLst>
          </p:cNvPr>
          <p:cNvSpPr/>
          <p:nvPr/>
        </p:nvSpPr>
        <p:spPr bwMode="auto">
          <a:xfrm>
            <a:off x="4776286" y="1471810"/>
            <a:ext cx="3425928" cy="77157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Use Data Export + Event Hub</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A list of supported tables </a:t>
            </a:r>
            <a:r>
              <a:rPr lang="en-US" sz="1050">
                <a:solidFill>
                  <a:schemeClr val="tx1"/>
                </a:solidFill>
                <a:cs typeface="Segoe UI" pitchFamily="34" charset="0"/>
                <a:hlinkClick r:id="rId5"/>
              </a:rPr>
              <a:t>here</a:t>
            </a:r>
            <a:endParaRPr lang="en-US" sz="1050">
              <a:solidFill>
                <a:schemeClr val="tx1"/>
              </a:solidFill>
              <a:cs typeface="Segoe UI" pitchFamily="34" charset="0"/>
            </a:endParaRPr>
          </a:p>
          <a:p>
            <a:pPr marL="171450" indent="-171450" defTabSz="932472" fontAlgn="base">
              <a:lnSpc>
                <a:spcPct val="90000"/>
              </a:lnSpc>
              <a:spcBef>
                <a:spcPct val="0"/>
              </a:spcBef>
              <a:spcAft>
                <a:spcPct val="0"/>
              </a:spcAft>
              <a:buFont typeface="Arial" panose="020B0604020202020204" pitchFamily="34" charset="0"/>
              <a:buChar char="•"/>
            </a:pPr>
            <a:r>
              <a:rPr lang="en-US" sz="1000" b="0" i="0">
                <a:solidFill>
                  <a:srgbClr val="333333"/>
                </a:solidFill>
                <a:effectLst/>
                <a:latin typeface="SegoeUI"/>
              </a:rPr>
              <a:t>Configure Data Export </a:t>
            </a:r>
            <a:r>
              <a:rPr lang="en-US" sz="1000" b="0" i="0">
                <a:solidFill>
                  <a:srgbClr val="333333"/>
                </a:solidFill>
                <a:effectLst/>
                <a:latin typeface="SegoeUI"/>
                <a:hlinkClick r:id="rId6"/>
              </a:rPr>
              <a:t>here</a:t>
            </a:r>
            <a:endParaRPr lang="en-US" sz="1000" b="0" i="0">
              <a:solidFill>
                <a:srgbClr val="333333"/>
              </a:solidFill>
              <a:effectLst/>
              <a:latin typeface="SegoeUI"/>
            </a:endParaRPr>
          </a:p>
          <a:p>
            <a:pPr marL="171450" indent="-171450" defTabSz="932472" fontAlgn="base">
              <a:lnSpc>
                <a:spcPct val="90000"/>
              </a:lnSpc>
              <a:spcBef>
                <a:spcPct val="0"/>
              </a:spcBef>
              <a:spcAft>
                <a:spcPct val="0"/>
              </a:spcAft>
              <a:buFont typeface="Arial" panose="020B0604020202020204" pitchFamily="34" charset="0"/>
              <a:buChar char="•"/>
            </a:pPr>
            <a:r>
              <a:rPr lang="en-US" sz="1000" b="0" i="0">
                <a:solidFill>
                  <a:srgbClr val="333333"/>
                </a:solidFill>
                <a:effectLst/>
                <a:latin typeface="SegoeUI"/>
              </a:rPr>
              <a:t>Full documentation on this feature </a:t>
            </a:r>
            <a:r>
              <a:rPr lang="en-US" sz="1000" b="0" i="0" u="sng">
                <a:solidFill>
                  <a:srgbClr val="146CAC"/>
                </a:solidFill>
                <a:effectLst/>
                <a:latin typeface="SegoeUI"/>
                <a:hlinkClick r:id="rId7"/>
              </a:rPr>
              <a:t>here</a:t>
            </a:r>
            <a:endParaRPr lang="en-US" sz="1050">
              <a:solidFill>
                <a:schemeClr val="tx1"/>
              </a:solidFill>
              <a:cs typeface="Segoe UI" pitchFamily="34" charset="0"/>
            </a:endParaRPr>
          </a:p>
        </p:txBody>
      </p:sp>
      <p:cxnSp>
        <p:nvCxnSpPr>
          <p:cNvPr id="484" name="Straight Arrow Connector 26">
            <a:extLst>
              <a:ext uri="{FF2B5EF4-FFF2-40B4-BE49-F238E27FC236}">
                <a16:creationId xmlns:a16="http://schemas.microsoft.com/office/drawing/2014/main" id="{A7F1040D-0263-42F0-A639-8F4AD5BEA3D2}"/>
              </a:ext>
            </a:extLst>
          </p:cNvPr>
          <p:cNvCxnSpPr>
            <a:cxnSpLocks/>
            <a:stCxn id="490" idx="3"/>
            <a:endCxn id="483" idx="1"/>
          </p:cNvCxnSpPr>
          <p:nvPr/>
        </p:nvCxnSpPr>
        <p:spPr>
          <a:xfrm flipV="1">
            <a:off x="4008291" y="1857598"/>
            <a:ext cx="767995" cy="1392"/>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7" name="Straight Arrow Connector 26">
            <a:extLst>
              <a:ext uri="{FF2B5EF4-FFF2-40B4-BE49-F238E27FC236}">
                <a16:creationId xmlns:a16="http://schemas.microsoft.com/office/drawing/2014/main" id="{7F2F1E07-DE2A-4C71-9C27-FC8AD78DE040}"/>
              </a:ext>
            </a:extLst>
          </p:cNvPr>
          <p:cNvCxnSpPr>
            <a:cxnSpLocks/>
            <a:stCxn id="483" idx="3"/>
            <a:endCxn id="53" idx="1"/>
          </p:cNvCxnSpPr>
          <p:nvPr/>
        </p:nvCxnSpPr>
        <p:spPr>
          <a:xfrm>
            <a:off x="8202214" y="1857598"/>
            <a:ext cx="872061" cy="2353932"/>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0" name="Rectangle 489">
            <a:extLst>
              <a:ext uri="{FF2B5EF4-FFF2-40B4-BE49-F238E27FC236}">
                <a16:creationId xmlns:a16="http://schemas.microsoft.com/office/drawing/2014/main" id="{B083575B-9C70-4312-B744-4BFFB5445DB4}"/>
              </a:ext>
            </a:extLst>
          </p:cNvPr>
          <p:cNvSpPr/>
          <p:nvPr/>
        </p:nvSpPr>
        <p:spPr bwMode="auto">
          <a:xfrm>
            <a:off x="2973800" y="1593670"/>
            <a:ext cx="1034491" cy="530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Supported Tables</a:t>
            </a:r>
            <a:endParaRPr lang="en-US" sz="900">
              <a:solidFill>
                <a:schemeClr val="bg1">
                  <a:lumMod val="50000"/>
                </a:schemeClr>
              </a:solidFill>
              <a:ea typeface="Segoe UI" pitchFamily="34" charset="0"/>
              <a:cs typeface="Segoe UI" pitchFamily="34" charset="0"/>
            </a:endParaRPr>
          </a:p>
        </p:txBody>
      </p:sp>
      <p:sp>
        <p:nvSpPr>
          <p:cNvPr id="494" name="Rectangle 493">
            <a:extLst>
              <a:ext uri="{FF2B5EF4-FFF2-40B4-BE49-F238E27FC236}">
                <a16:creationId xmlns:a16="http://schemas.microsoft.com/office/drawing/2014/main" id="{2725FAE6-7854-4C85-B660-069C77BD34A2}"/>
              </a:ext>
            </a:extLst>
          </p:cNvPr>
          <p:cNvSpPr/>
          <p:nvPr/>
        </p:nvSpPr>
        <p:spPr bwMode="auto">
          <a:xfrm>
            <a:off x="2972240" y="3641738"/>
            <a:ext cx="1034491" cy="530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Unsupported Tables</a:t>
            </a:r>
            <a:endParaRPr lang="en-US" sz="900">
              <a:solidFill>
                <a:schemeClr val="bg1">
                  <a:lumMod val="50000"/>
                </a:schemeClr>
              </a:solidFill>
              <a:ea typeface="Segoe UI" pitchFamily="34" charset="0"/>
              <a:cs typeface="Segoe UI" pitchFamily="34" charset="0"/>
            </a:endParaRPr>
          </a:p>
        </p:txBody>
      </p:sp>
      <p:cxnSp>
        <p:nvCxnSpPr>
          <p:cNvPr id="496" name="Straight Arrow Connector 26">
            <a:extLst>
              <a:ext uri="{FF2B5EF4-FFF2-40B4-BE49-F238E27FC236}">
                <a16:creationId xmlns:a16="http://schemas.microsoft.com/office/drawing/2014/main" id="{6FBB9302-37D9-4F49-978D-9474EDFFC1CC}"/>
              </a:ext>
            </a:extLst>
          </p:cNvPr>
          <p:cNvCxnSpPr>
            <a:cxnSpLocks/>
            <a:stCxn id="45" idx="3"/>
            <a:endCxn id="494" idx="0"/>
          </p:cNvCxnSpPr>
          <p:nvPr/>
        </p:nvCxnSpPr>
        <p:spPr>
          <a:xfrm>
            <a:off x="2333454" y="3118111"/>
            <a:ext cx="1156032" cy="523627"/>
          </a:xfrm>
          <a:prstGeom prst="bentConnector2">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8" name="Straight Arrow Connector 26">
            <a:extLst>
              <a:ext uri="{FF2B5EF4-FFF2-40B4-BE49-F238E27FC236}">
                <a16:creationId xmlns:a16="http://schemas.microsoft.com/office/drawing/2014/main" id="{9172308B-1F2D-4CA2-A9B2-03F977DDE517}"/>
              </a:ext>
            </a:extLst>
          </p:cNvPr>
          <p:cNvCxnSpPr>
            <a:cxnSpLocks/>
            <a:stCxn id="45" idx="3"/>
            <a:endCxn id="490" idx="2"/>
          </p:cNvCxnSpPr>
          <p:nvPr/>
        </p:nvCxnSpPr>
        <p:spPr>
          <a:xfrm flipV="1">
            <a:off x="2333454" y="2124310"/>
            <a:ext cx="1157592" cy="993801"/>
          </a:xfrm>
          <a:prstGeom prst="bentConnector2">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90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2" y="3101"/>
            <a:ext cx="6238632" cy="563343"/>
          </a:xfrm>
        </p:spPr>
        <p:txBody>
          <a:bodyPr anchor="t"/>
          <a:lstStyle/>
          <a:p>
            <a:r>
              <a:rPr lang="en-US" sz="2800"/>
              <a:t>Advanced Log Management (Preview)</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4685469"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Long term storage for Microsoft Sentinel data</a:t>
            </a:r>
          </a:p>
        </p:txBody>
      </p:sp>
      <p:sp>
        <p:nvSpPr>
          <p:cNvPr id="7" name="Rectangle 6">
            <a:extLst>
              <a:ext uri="{FF2B5EF4-FFF2-40B4-BE49-F238E27FC236}">
                <a16:creationId xmlns:a16="http://schemas.microsoft.com/office/drawing/2014/main" id="{70E17362-F48E-42F3-8690-4078EABC4281}"/>
              </a:ext>
            </a:extLst>
          </p:cNvPr>
          <p:cNvSpPr/>
          <p:nvPr/>
        </p:nvSpPr>
        <p:spPr bwMode="auto">
          <a:xfrm>
            <a:off x="7382053" y="181405"/>
            <a:ext cx="3047049" cy="79477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Details in these screenshots are not final, team is looking for feedback before final release</a:t>
            </a:r>
          </a:p>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(see Pablo Chacón and Julian Gonzalez)</a:t>
            </a:r>
          </a:p>
          <a:p>
            <a:pPr algn="ctr" defTabSz="932472" fontAlgn="base">
              <a:lnSpc>
                <a:spcPct val="90000"/>
              </a:lnSpc>
              <a:spcBef>
                <a:spcPct val="0"/>
              </a:spcBef>
              <a:spcAft>
                <a:spcPct val="0"/>
              </a:spcAft>
            </a:pPr>
            <a:br>
              <a:rPr lang="en-US" sz="900">
                <a:solidFill>
                  <a:schemeClr val="bg1"/>
                </a:solidFill>
                <a:ea typeface="Segoe UI" pitchFamily="34" charset="0"/>
                <a:cs typeface="Segoe UI" pitchFamily="34" charset="0"/>
              </a:rPr>
            </a:br>
            <a:r>
              <a:rPr lang="en-US" sz="900">
                <a:solidFill>
                  <a:schemeClr val="bg1"/>
                </a:solidFill>
                <a:ea typeface="Segoe UI" pitchFamily="34" charset="0"/>
                <a:cs typeface="Segoe UI" pitchFamily="34" charset="0"/>
              </a:rPr>
              <a:t>https://aka.ms/SearchRestoreArchPreview</a:t>
            </a:r>
            <a:endParaRPr lang="en-US" sz="900">
              <a:solidFill>
                <a:schemeClr val="bg1">
                  <a:lumMod val="50000"/>
                </a:schemeClr>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8FC2CAAC-36ED-4F4A-8AC6-DF2763E5139E}"/>
              </a:ext>
            </a:extLst>
          </p:cNvPr>
          <p:cNvPicPr>
            <a:picLocks noChangeAspect="1"/>
          </p:cNvPicPr>
          <p:nvPr/>
        </p:nvPicPr>
        <p:blipFill>
          <a:blip r:embed="rId3"/>
          <a:stretch>
            <a:fillRect/>
          </a:stretch>
        </p:blipFill>
        <p:spPr>
          <a:xfrm>
            <a:off x="342619" y="1513648"/>
            <a:ext cx="8514924" cy="4605955"/>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9A31B3FF-A804-4AE9-B2A2-23F7481250CB}"/>
              </a:ext>
            </a:extLst>
          </p:cNvPr>
          <p:cNvSpPr/>
          <p:nvPr/>
        </p:nvSpPr>
        <p:spPr bwMode="auto">
          <a:xfrm>
            <a:off x="9627326" y="4152224"/>
            <a:ext cx="2371467" cy="116077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Collect, store, and analyze data</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Ideal for large volumes of diverse data</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cs typeface="Segoe UI" pitchFamily="34" charset="0"/>
              </a:rPr>
              <a:t>Used for diagnostics, monitoring, reporting and machine learning</a:t>
            </a:r>
          </a:p>
        </p:txBody>
      </p:sp>
      <p:sp>
        <p:nvSpPr>
          <p:cNvPr id="4" name="Rectangle 3">
            <a:extLst>
              <a:ext uri="{FF2B5EF4-FFF2-40B4-BE49-F238E27FC236}">
                <a16:creationId xmlns:a16="http://schemas.microsoft.com/office/drawing/2014/main" id="{8A719EA5-2EF9-4F03-AF0B-A85D600AFAC3}"/>
              </a:ext>
            </a:extLst>
          </p:cNvPr>
          <p:cNvSpPr/>
          <p:nvPr/>
        </p:nvSpPr>
        <p:spPr bwMode="auto">
          <a:xfrm>
            <a:off x="9630593" y="3698951"/>
            <a:ext cx="2371467" cy="226124"/>
          </a:xfrm>
          <a:prstGeom prst="rect">
            <a:avLst/>
          </a:prstGeom>
          <a:solidFill>
            <a:srgbClr val="00827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Azure Data Explorer</a:t>
            </a:r>
          </a:p>
        </p:txBody>
      </p:sp>
      <p:sp>
        <p:nvSpPr>
          <p:cNvPr id="5" name="Rectangle 4">
            <a:extLst>
              <a:ext uri="{FF2B5EF4-FFF2-40B4-BE49-F238E27FC236}">
                <a16:creationId xmlns:a16="http://schemas.microsoft.com/office/drawing/2014/main" id="{069383B5-34E8-44EC-9991-38A7F654047D}"/>
              </a:ext>
            </a:extLst>
          </p:cNvPr>
          <p:cNvSpPr/>
          <p:nvPr/>
        </p:nvSpPr>
        <p:spPr bwMode="auto">
          <a:xfrm>
            <a:off x="9630949" y="3918889"/>
            <a:ext cx="2371467" cy="245421"/>
          </a:xfrm>
          <a:prstGeom prst="rect">
            <a:avLst/>
          </a:prstGeom>
          <a:solidFill>
            <a:srgbClr val="52525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Data Exploration &amp; Presentation</a:t>
            </a:r>
            <a:endParaRPr lang="en-US" sz="800">
              <a:solidFill>
                <a:schemeClr val="bg1">
                  <a:lumMod val="50000"/>
                </a:schemeClr>
              </a:solidFill>
              <a:ea typeface="Segoe UI" pitchFamily="34" charset="0"/>
              <a:cs typeface="Segoe UI" pitchFamily="34" charset="0"/>
            </a:endParaRPr>
          </a:p>
        </p:txBody>
      </p:sp>
      <p:cxnSp>
        <p:nvCxnSpPr>
          <p:cNvPr id="9" name="Straight Arrow Connector 26">
            <a:extLst>
              <a:ext uri="{FF2B5EF4-FFF2-40B4-BE49-F238E27FC236}">
                <a16:creationId xmlns:a16="http://schemas.microsoft.com/office/drawing/2014/main" id="{727A321F-9658-47EF-89D1-83F9E07D87D9}"/>
              </a:ext>
            </a:extLst>
          </p:cNvPr>
          <p:cNvCxnSpPr>
            <a:cxnSpLocks/>
            <a:stCxn id="11" idx="2"/>
            <a:endCxn id="4" idx="0"/>
          </p:cNvCxnSpPr>
          <p:nvPr/>
        </p:nvCxnSpPr>
        <p:spPr>
          <a:xfrm rot="5400000">
            <a:off x="10482148" y="3364771"/>
            <a:ext cx="668360" cy="1"/>
          </a:xfrm>
          <a:prstGeom prst="bentConnector3">
            <a:avLst>
              <a:gd name="adj1" fmla="val 50000"/>
            </a:avLst>
          </a:prstGeom>
          <a:ln w="38100">
            <a:solidFill>
              <a:schemeClr val="accent2">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DA90F09-0A32-4228-A9DE-C0B31F930753}"/>
              </a:ext>
            </a:extLst>
          </p:cNvPr>
          <p:cNvSpPr/>
          <p:nvPr/>
        </p:nvSpPr>
        <p:spPr bwMode="auto">
          <a:xfrm>
            <a:off x="9844320" y="2069934"/>
            <a:ext cx="1944016" cy="9606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This is still a viable option, but separate infrastructure, engineering effort, and pricing:</a:t>
            </a:r>
            <a:endParaRPr lang="en-US" sz="90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459533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2" y="3101"/>
            <a:ext cx="6238632" cy="563343"/>
          </a:xfrm>
        </p:spPr>
        <p:txBody>
          <a:bodyPr anchor="t"/>
          <a:lstStyle/>
          <a:p>
            <a:r>
              <a:rPr lang="en-US" sz="2800"/>
              <a:t>Centralizing Audit Logs</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4685469"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10-year retention of all audit logs</a:t>
            </a:r>
          </a:p>
        </p:txBody>
      </p:sp>
      <p:grpSp>
        <p:nvGrpSpPr>
          <p:cNvPr id="14" name="Group 13">
            <a:extLst>
              <a:ext uri="{FF2B5EF4-FFF2-40B4-BE49-F238E27FC236}">
                <a16:creationId xmlns:a16="http://schemas.microsoft.com/office/drawing/2014/main" id="{DDD920F7-EFE2-45C2-8D70-B90FAA8FED8C}"/>
              </a:ext>
            </a:extLst>
          </p:cNvPr>
          <p:cNvGrpSpPr/>
          <p:nvPr/>
        </p:nvGrpSpPr>
        <p:grpSpPr>
          <a:xfrm>
            <a:off x="2873062" y="4651464"/>
            <a:ext cx="1378224" cy="1107834"/>
            <a:chOff x="2511332" y="4322052"/>
            <a:chExt cx="1578669" cy="1271274"/>
          </a:xfrm>
        </p:grpSpPr>
        <p:sp>
          <p:nvSpPr>
            <p:cNvPr id="10" name="Oval 9">
              <a:extLst>
                <a:ext uri="{FF2B5EF4-FFF2-40B4-BE49-F238E27FC236}">
                  <a16:creationId xmlns:a16="http://schemas.microsoft.com/office/drawing/2014/main" id="{E15C24BD-0232-4D06-9554-0D12F5AA0FB3}"/>
                </a:ext>
              </a:extLst>
            </p:cNvPr>
            <p:cNvSpPr/>
            <p:nvPr/>
          </p:nvSpPr>
          <p:spPr bwMode="auto">
            <a:xfrm>
              <a:off x="2669958" y="4322052"/>
              <a:ext cx="1271017" cy="12712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568E2CB8-D2B5-4C5C-B3EC-9F0DBCBD5AC0}"/>
                </a:ext>
              </a:extLst>
            </p:cNvPr>
            <p:cNvSpPr txBox="1"/>
            <p:nvPr/>
          </p:nvSpPr>
          <p:spPr>
            <a:xfrm>
              <a:off x="2511332" y="4667449"/>
              <a:ext cx="157866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bg1"/>
                  </a:solidFill>
                </a:rPr>
                <a:t>NA</a:t>
              </a:r>
            </a:p>
          </p:txBody>
        </p:sp>
      </p:grpSp>
      <p:grpSp>
        <p:nvGrpSpPr>
          <p:cNvPr id="17" name="Group 16">
            <a:extLst>
              <a:ext uri="{FF2B5EF4-FFF2-40B4-BE49-F238E27FC236}">
                <a16:creationId xmlns:a16="http://schemas.microsoft.com/office/drawing/2014/main" id="{7AC47D67-DC5C-47B9-9A81-499F31758316}"/>
              </a:ext>
            </a:extLst>
          </p:cNvPr>
          <p:cNvGrpSpPr/>
          <p:nvPr/>
        </p:nvGrpSpPr>
        <p:grpSpPr>
          <a:xfrm>
            <a:off x="4198518" y="4118312"/>
            <a:ext cx="1378224" cy="1107834"/>
            <a:chOff x="2511332" y="4322052"/>
            <a:chExt cx="1578669" cy="1271274"/>
          </a:xfrm>
        </p:grpSpPr>
        <p:sp>
          <p:nvSpPr>
            <p:cNvPr id="18" name="Oval 17">
              <a:extLst>
                <a:ext uri="{FF2B5EF4-FFF2-40B4-BE49-F238E27FC236}">
                  <a16:creationId xmlns:a16="http://schemas.microsoft.com/office/drawing/2014/main" id="{1C980DF0-AF24-4E74-AB50-DC70AD5D7279}"/>
                </a:ext>
              </a:extLst>
            </p:cNvPr>
            <p:cNvSpPr/>
            <p:nvPr/>
          </p:nvSpPr>
          <p:spPr bwMode="auto">
            <a:xfrm>
              <a:off x="2669958" y="4322052"/>
              <a:ext cx="1271017" cy="12712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F3C9F3E8-1876-4CB1-9CDF-2BB204960BA8}"/>
                </a:ext>
              </a:extLst>
            </p:cNvPr>
            <p:cNvSpPr txBox="1"/>
            <p:nvPr/>
          </p:nvSpPr>
          <p:spPr>
            <a:xfrm>
              <a:off x="2511332" y="4667449"/>
              <a:ext cx="157866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bg1"/>
                  </a:solidFill>
                </a:rPr>
                <a:t>LATAM</a:t>
              </a:r>
            </a:p>
          </p:txBody>
        </p:sp>
      </p:grpSp>
      <p:grpSp>
        <p:nvGrpSpPr>
          <p:cNvPr id="20" name="Group 19">
            <a:extLst>
              <a:ext uri="{FF2B5EF4-FFF2-40B4-BE49-F238E27FC236}">
                <a16:creationId xmlns:a16="http://schemas.microsoft.com/office/drawing/2014/main" id="{54060F48-7590-44E8-857F-C3189D6238DD}"/>
              </a:ext>
            </a:extLst>
          </p:cNvPr>
          <p:cNvGrpSpPr/>
          <p:nvPr/>
        </p:nvGrpSpPr>
        <p:grpSpPr>
          <a:xfrm>
            <a:off x="5607742" y="3906555"/>
            <a:ext cx="1378224" cy="1107834"/>
            <a:chOff x="2511332" y="4322052"/>
            <a:chExt cx="1578669" cy="1271274"/>
          </a:xfrm>
        </p:grpSpPr>
        <p:sp>
          <p:nvSpPr>
            <p:cNvPr id="21" name="Oval 20">
              <a:extLst>
                <a:ext uri="{FF2B5EF4-FFF2-40B4-BE49-F238E27FC236}">
                  <a16:creationId xmlns:a16="http://schemas.microsoft.com/office/drawing/2014/main" id="{A6892BDD-454C-4B3C-8CFD-4AB7BA882A78}"/>
                </a:ext>
              </a:extLst>
            </p:cNvPr>
            <p:cNvSpPr/>
            <p:nvPr/>
          </p:nvSpPr>
          <p:spPr bwMode="auto">
            <a:xfrm>
              <a:off x="2669958" y="4322052"/>
              <a:ext cx="1271017" cy="12712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682CA276-59D1-4061-945A-4CC088A5C05E}"/>
                </a:ext>
              </a:extLst>
            </p:cNvPr>
            <p:cNvSpPr txBox="1"/>
            <p:nvPr/>
          </p:nvSpPr>
          <p:spPr>
            <a:xfrm>
              <a:off x="2511332" y="4667449"/>
              <a:ext cx="157866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bg1"/>
                  </a:solidFill>
                </a:rPr>
                <a:t>EMEA</a:t>
              </a:r>
            </a:p>
          </p:txBody>
        </p:sp>
      </p:grpSp>
      <p:grpSp>
        <p:nvGrpSpPr>
          <p:cNvPr id="23" name="Group 22">
            <a:extLst>
              <a:ext uri="{FF2B5EF4-FFF2-40B4-BE49-F238E27FC236}">
                <a16:creationId xmlns:a16="http://schemas.microsoft.com/office/drawing/2014/main" id="{2E34192D-10AD-4D01-9281-6075930DEF5B}"/>
              </a:ext>
            </a:extLst>
          </p:cNvPr>
          <p:cNvGrpSpPr/>
          <p:nvPr/>
        </p:nvGrpSpPr>
        <p:grpSpPr>
          <a:xfrm>
            <a:off x="7067404" y="4118312"/>
            <a:ext cx="1378224" cy="1107834"/>
            <a:chOff x="2511332" y="4322052"/>
            <a:chExt cx="1578669" cy="1271274"/>
          </a:xfrm>
        </p:grpSpPr>
        <p:sp>
          <p:nvSpPr>
            <p:cNvPr id="24" name="Oval 23">
              <a:extLst>
                <a:ext uri="{FF2B5EF4-FFF2-40B4-BE49-F238E27FC236}">
                  <a16:creationId xmlns:a16="http://schemas.microsoft.com/office/drawing/2014/main" id="{389C920F-7569-4CD7-8708-75468BE28772}"/>
                </a:ext>
              </a:extLst>
            </p:cNvPr>
            <p:cNvSpPr/>
            <p:nvPr/>
          </p:nvSpPr>
          <p:spPr bwMode="auto">
            <a:xfrm>
              <a:off x="2669958" y="4322052"/>
              <a:ext cx="1271017" cy="12712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E4A77E69-1CF4-4F36-BF71-B06DAF2613AD}"/>
                </a:ext>
              </a:extLst>
            </p:cNvPr>
            <p:cNvSpPr txBox="1"/>
            <p:nvPr/>
          </p:nvSpPr>
          <p:spPr>
            <a:xfrm>
              <a:off x="2511332" y="4667449"/>
              <a:ext cx="157866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bg1"/>
                  </a:solidFill>
                </a:rPr>
                <a:t>APAC</a:t>
              </a:r>
            </a:p>
          </p:txBody>
        </p:sp>
      </p:grpSp>
      <p:grpSp>
        <p:nvGrpSpPr>
          <p:cNvPr id="26" name="Group 25">
            <a:extLst>
              <a:ext uri="{FF2B5EF4-FFF2-40B4-BE49-F238E27FC236}">
                <a16:creationId xmlns:a16="http://schemas.microsoft.com/office/drawing/2014/main" id="{3466B186-D0B0-491A-B133-5ABBB18E4045}"/>
              </a:ext>
            </a:extLst>
          </p:cNvPr>
          <p:cNvGrpSpPr/>
          <p:nvPr/>
        </p:nvGrpSpPr>
        <p:grpSpPr>
          <a:xfrm>
            <a:off x="8388581" y="4753949"/>
            <a:ext cx="1378224" cy="1107834"/>
            <a:chOff x="2511332" y="4322052"/>
            <a:chExt cx="1578669" cy="1271274"/>
          </a:xfrm>
        </p:grpSpPr>
        <p:sp>
          <p:nvSpPr>
            <p:cNvPr id="27" name="Oval 26">
              <a:extLst>
                <a:ext uri="{FF2B5EF4-FFF2-40B4-BE49-F238E27FC236}">
                  <a16:creationId xmlns:a16="http://schemas.microsoft.com/office/drawing/2014/main" id="{89AD5C74-F145-472B-AD2B-34C0AFD470B4}"/>
                </a:ext>
              </a:extLst>
            </p:cNvPr>
            <p:cNvSpPr/>
            <p:nvPr/>
          </p:nvSpPr>
          <p:spPr bwMode="auto">
            <a:xfrm>
              <a:off x="2669958" y="4322052"/>
              <a:ext cx="1271017" cy="12712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E9D23187-620B-4965-A407-797534B77E03}"/>
                </a:ext>
              </a:extLst>
            </p:cNvPr>
            <p:cNvSpPr txBox="1"/>
            <p:nvPr/>
          </p:nvSpPr>
          <p:spPr>
            <a:xfrm>
              <a:off x="2511332" y="4667449"/>
              <a:ext cx="157866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a:solidFill>
                    <a:schemeClr val="bg1"/>
                  </a:solidFill>
                </a:rPr>
                <a:t>Others..</a:t>
              </a:r>
            </a:p>
          </p:txBody>
        </p:sp>
      </p:grpSp>
      <p:sp>
        <p:nvSpPr>
          <p:cNvPr id="16" name="Rectangle 15">
            <a:extLst>
              <a:ext uri="{FF2B5EF4-FFF2-40B4-BE49-F238E27FC236}">
                <a16:creationId xmlns:a16="http://schemas.microsoft.com/office/drawing/2014/main" id="{8FF2F434-5434-464C-A812-5BB44BABDD13}"/>
              </a:ext>
            </a:extLst>
          </p:cNvPr>
          <p:cNvSpPr/>
          <p:nvPr/>
        </p:nvSpPr>
        <p:spPr bwMode="auto">
          <a:xfrm>
            <a:off x="1691880" y="1087304"/>
            <a:ext cx="9052713" cy="59438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a:solidFill>
                  <a:schemeClr val="tx1"/>
                </a:solidFill>
                <a:cs typeface="Segoe UI" pitchFamily="34" charset="0"/>
              </a:rPr>
              <a:t>Centralized Visibility and Reporting Capabilities</a:t>
            </a:r>
          </a:p>
        </p:txBody>
      </p:sp>
      <p:grpSp>
        <p:nvGrpSpPr>
          <p:cNvPr id="87" name="Group 86">
            <a:extLst>
              <a:ext uri="{FF2B5EF4-FFF2-40B4-BE49-F238E27FC236}">
                <a16:creationId xmlns:a16="http://schemas.microsoft.com/office/drawing/2014/main" id="{BC24D9D3-7655-4553-A878-D7BF69F3B65B}"/>
              </a:ext>
            </a:extLst>
          </p:cNvPr>
          <p:cNvGrpSpPr/>
          <p:nvPr/>
        </p:nvGrpSpPr>
        <p:grpSpPr>
          <a:xfrm>
            <a:off x="1691880" y="1793570"/>
            <a:ext cx="1462789" cy="1581103"/>
            <a:chOff x="1232034" y="2476791"/>
            <a:chExt cx="1462789" cy="1581103"/>
          </a:xfrm>
        </p:grpSpPr>
        <p:sp>
          <p:nvSpPr>
            <p:cNvPr id="29" name="Rectangle 28">
              <a:extLst>
                <a:ext uri="{FF2B5EF4-FFF2-40B4-BE49-F238E27FC236}">
                  <a16:creationId xmlns:a16="http://schemas.microsoft.com/office/drawing/2014/main" id="{8FB968F6-F488-41D9-8D59-209233DBA9E2}"/>
                </a:ext>
              </a:extLst>
            </p:cNvPr>
            <p:cNvSpPr/>
            <p:nvPr/>
          </p:nvSpPr>
          <p:spPr bwMode="auto">
            <a:xfrm>
              <a:off x="1232034" y="2476791"/>
              <a:ext cx="1462789" cy="1581103"/>
            </a:xfrm>
            <a:prstGeom prst="rect">
              <a:avLst/>
            </a:prstGeom>
            <a:solidFill>
              <a:schemeClr val="accent1">
                <a:lumMod val="20000"/>
                <a:lumOff val="8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800">
                  <a:solidFill>
                    <a:schemeClr val="tx1"/>
                  </a:solidFill>
                  <a:ea typeface="Segoe UI" pitchFamily="34" charset="0"/>
                  <a:cs typeface="Segoe UI" pitchFamily="34" charset="0"/>
                </a:rPr>
                <a:t>NA</a:t>
              </a:r>
            </a:p>
          </p:txBody>
        </p:sp>
        <p:sp>
          <p:nvSpPr>
            <p:cNvPr id="39" name="Rectangle 38">
              <a:extLst>
                <a:ext uri="{FF2B5EF4-FFF2-40B4-BE49-F238E27FC236}">
                  <a16:creationId xmlns:a16="http://schemas.microsoft.com/office/drawing/2014/main" id="{0E2578BE-4048-4C83-9CAE-282607C43562}"/>
                </a:ext>
              </a:extLst>
            </p:cNvPr>
            <p:cNvSpPr/>
            <p:nvPr/>
          </p:nvSpPr>
          <p:spPr bwMode="auto">
            <a:xfrm>
              <a:off x="1314210" y="3497262"/>
              <a:ext cx="595253" cy="4663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ADX</a:t>
              </a:r>
            </a:p>
          </p:txBody>
        </p:sp>
        <p:sp>
          <p:nvSpPr>
            <p:cNvPr id="41" name="Rectangle 40">
              <a:extLst>
                <a:ext uri="{FF2B5EF4-FFF2-40B4-BE49-F238E27FC236}">
                  <a16:creationId xmlns:a16="http://schemas.microsoft.com/office/drawing/2014/main" id="{69EAC476-597A-49AF-A031-E0AF2407F3C2}"/>
                </a:ext>
              </a:extLst>
            </p:cNvPr>
            <p:cNvSpPr/>
            <p:nvPr/>
          </p:nvSpPr>
          <p:spPr bwMode="auto">
            <a:xfrm>
              <a:off x="1998747" y="3497261"/>
              <a:ext cx="595254" cy="4663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Sentinel</a:t>
              </a:r>
            </a:p>
          </p:txBody>
        </p:sp>
        <p:sp>
          <p:nvSpPr>
            <p:cNvPr id="59" name="Rectangle 58">
              <a:extLst>
                <a:ext uri="{FF2B5EF4-FFF2-40B4-BE49-F238E27FC236}">
                  <a16:creationId xmlns:a16="http://schemas.microsoft.com/office/drawing/2014/main" id="{9463098B-0BEC-4652-AA12-B684A2B5A9F3}"/>
                </a:ext>
              </a:extLst>
            </p:cNvPr>
            <p:cNvSpPr/>
            <p:nvPr/>
          </p:nvSpPr>
          <p:spPr bwMode="auto">
            <a:xfrm>
              <a:off x="1321045" y="2883541"/>
              <a:ext cx="581275" cy="46633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Hunting</a:t>
              </a:r>
            </a:p>
          </p:txBody>
        </p:sp>
        <p:sp>
          <p:nvSpPr>
            <p:cNvPr id="69" name="Rectangle 68">
              <a:extLst>
                <a:ext uri="{FF2B5EF4-FFF2-40B4-BE49-F238E27FC236}">
                  <a16:creationId xmlns:a16="http://schemas.microsoft.com/office/drawing/2014/main" id="{F2B8FFAF-745E-45FE-87BE-0B5309E1C905}"/>
                </a:ext>
              </a:extLst>
            </p:cNvPr>
            <p:cNvSpPr/>
            <p:nvPr/>
          </p:nvSpPr>
          <p:spPr bwMode="auto">
            <a:xfrm>
              <a:off x="2005890" y="2880053"/>
              <a:ext cx="581275" cy="46633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Use Cases</a:t>
              </a:r>
            </a:p>
          </p:txBody>
        </p:sp>
      </p:grpSp>
      <p:grpSp>
        <p:nvGrpSpPr>
          <p:cNvPr id="89" name="Group 88">
            <a:extLst>
              <a:ext uri="{FF2B5EF4-FFF2-40B4-BE49-F238E27FC236}">
                <a16:creationId xmlns:a16="http://schemas.microsoft.com/office/drawing/2014/main" id="{6B87941C-0610-41FD-8F27-ED8FEB4982F0}"/>
              </a:ext>
            </a:extLst>
          </p:cNvPr>
          <p:cNvGrpSpPr/>
          <p:nvPr/>
        </p:nvGrpSpPr>
        <p:grpSpPr>
          <a:xfrm>
            <a:off x="3589361" y="1799921"/>
            <a:ext cx="1462789" cy="1581103"/>
            <a:chOff x="3589361" y="2473692"/>
            <a:chExt cx="1462789" cy="1581103"/>
          </a:xfrm>
        </p:grpSpPr>
        <p:sp>
          <p:nvSpPr>
            <p:cNvPr id="31" name="Rectangle 30">
              <a:extLst>
                <a:ext uri="{FF2B5EF4-FFF2-40B4-BE49-F238E27FC236}">
                  <a16:creationId xmlns:a16="http://schemas.microsoft.com/office/drawing/2014/main" id="{9DD82773-D3F3-4B27-A18F-CA629E58192C}"/>
                </a:ext>
              </a:extLst>
            </p:cNvPr>
            <p:cNvSpPr/>
            <p:nvPr/>
          </p:nvSpPr>
          <p:spPr bwMode="auto">
            <a:xfrm>
              <a:off x="3589361" y="2473692"/>
              <a:ext cx="1462789" cy="1581103"/>
            </a:xfrm>
            <a:prstGeom prst="rect">
              <a:avLst/>
            </a:prstGeom>
            <a:solidFill>
              <a:schemeClr val="accent1">
                <a:lumMod val="20000"/>
                <a:lumOff val="8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800">
                  <a:solidFill>
                    <a:schemeClr val="tx1"/>
                  </a:solidFill>
                  <a:ea typeface="Segoe UI" pitchFamily="34" charset="0"/>
                  <a:cs typeface="Segoe UI" pitchFamily="34" charset="0"/>
                </a:rPr>
                <a:t>LATAM</a:t>
              </a:r>
            </a:p>
          </p:txBody>
        </p:sp>
        <p:sp>
          <p:nvSpPr>
            <p:cNvPr id="43" name="Rectangle 42">
              <a:extLst>
                <a:ext uri="{FF2B5EF4-FFF2-40B4-BE49-F238E27FC236}">
                  <a16:creationId xmlns:a16="http://schemas.microsoft.com/office/drawing/2014/main" id="{7B1070AF-9E36-44F5-8687-FF411155D07E}"/>
                </a:ext>
              </a:extLst>
            </p:cNvPr>
            <p:cNvSpPr/>
            <p:nvPr/>
          </p:nvSpPr>
          <p:spPr bwMode="auto">
            <a:xfrm>
              <a:off x="3667301" y="3503581"/>
              <a:ext cx="595253" cy="4663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ADX</a:t>
              </a:r>
            </a:p>
          </p:txBody>
        </p:sp>
        <p:sp>
          <p:nvSpPr>
            <p:cNvPr id="45" name="Rectangle 44">
              <a:extLst>
                <a:ext uri="{FF2B5EF4-FFF2-40B4-BE49-F238E27FC236}">
                  <a16:creationId xmlns:a16="http://schemas.microsoft.com/office/drawing/2014/main" id="{CAE0D11A-83A7-4664-BA5B-121934554F11}"/>
                </a:ext>
              </a:extLst>
            </p:cNvPr>
            <p:cNvSpPr/>
            <p:nvPr/>
          </p:nvSpPr>
          <p:spPr bwMode="auto">
            <a:xfrm>
              <a:off x="4357143" y="3503972"/>
              <a:ext cx="595254" cy="4663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Sentinel</a:t>
              </a:r>
            </a:p>
          </p:txBody>
        </p:sp>
        <p:sp>
          <p:nvSpPr>
            <p:cNvPr id="71" name="Rectangle 70">
              <a:extLst>
                <a:ext uri="{FF2B5EF4-FFF2-40B4-BE49-F238E27FC236}">
                  <a16:creationId xmlns:a16="http://schemas.microsoft.com/office/drawing/2014/main" id="{82B7C5D2-FAB5-4572-BA65-DCA750565F7F}"/>
                </a:ext>
              </a:extLst>
            </p:cNvPr>
            <p:cNvSpPr/>
            <p:nvPr/>
          </p:nvSpPr>
          <p:spPr bwMode="auto">
            <a:xfrm>
              <a:off x="3674679" y="2882196"/>
              <a:ext cx="581275" cy="46633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Hunting</a:t>
              </a:r>
            </a:p>
          </p:txBody>
        </p:sp>
        <p:sp>
          <p:nvSpPr>
            <p:cNvPr id="73" name="Rectangle 72">
              <a:extLst>
                <a:ext uri="{FF2B5EF4-FFF2-40B4-BE49-F238E27FC236}">
                  <a16:creationId xmlns:a16="http://schemas.microsoft.com/office/drawing/2014/main" id="{C9586A0D-6DE8-4CCB-BF2E-D166723DE0B0}"/>
                </a:ext>
              </a:extLst>
            </p:cNvPr>
            <p:cNvSpPr/>
            <p:nvPr/>
          </p:nvSpPr>
          <p:spPr bwMode="auto">
            <a:xfrm>
              <a:off x="4364286" y="2878708"/>
              <a:ext cx="581275" cy="46633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Use Cases</a:t>
              </a:r>
            </a:p>
          </p:txBody>
        </p:sp>
      </p:grpSp>
      <p:grpSp>
        <p:nvGrpSpPr>
          <p:cNvPr id="90" name="Group 89">
            <a:extLst>
              <a:ext uri="{FF2B5EF4-FFF2-40B4-BE49-F238E27FC236}">
                <a16:creationId xmlns:a16="http://schemas.microsoft.com/office/drawing/2014/main" id="{4F485B0D-231D-4193-8E44-2BA1B144B093}"/>
              </a:ext>
            </a:extLst>
          </p:cNvPr>
          <p:cNvGrpSpPr/>
          <p:nvPr/>
        </p:nvGrpSpPr>
        <p:grpSpPr>
          <a:xfrm>
            <a:off x="5486842" y="1793573"/>
            <a:ext cx="1462789" cy="1581103"/>
            <a:chOff x="5946688" y="2473692"/>
            <a:chExt cx="1462789" cy="1581103"/>
          </a:xfrm>
        </p:grpSpPr>
        <p:sp>
          <p:nvSpPr>
            <p:cNvPr id="33" name="Rectangle 32">
              <a:extLst>
                <a:ext uri="{FF2B5EF4-FFF2-40B4-BE49-F238E27FC236}">
                  <a16:creationId xmlns:a16="http://schemas.microsoft.com/office/drawing/2014/main" id="{26D45CE3-C0B7-4929-A2EC-550D8FC4C44C}"/>
                </a:ext>
              </a:extLst>
            </p:cNvPr>
            <p:cNvSpPr/>
            <p:nvPr/>
          </p:nvSpPr>
          <p:spPr bwMode="auto">
            <a:xfrm>
              <a:off x="5946688" y="2473692"/>
              <a:ext cx="1462789" cy="1581103"/>
            </a:xfrm>
            <a:prstGeom prst="rect">
              <a:avLst/>
            </a:prstGeom>
            <a:solidFill>
              <a:schemeClr val="accent1">
                <a:lumMod val="20000"/>
                <a:lumOff val="8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800">
                  <a:solidFill>
                    <a:schemeClr val="tx1"/>
                  </a:solidFill>
                  <a:ea typeface="Segoe UI" pitchFamily="34" charset="0"/>
                  <a:cs typeface="Segoe UI" pitchFamily="34" charset="0"/>
                </a:rPr>
                <a:t>EMEA</a:t>
              </a:r>
            </a:p>
          </p:txBody>
        </p:sp>
        <p:sp>
          <p:nvSpPr>
            <p:cNvPr id="47" name="Rectangle 46">
              <a:extLst>
                <a:ext uri="{FF2B5EF4-FFF2-40B4-BE49-F238E27FC236}">
                  <a16:creationId xmlns:a16="http://schemas.microsoft.com/office/drawing/2014/main" id="{9A6BB413-95F2-4D71-ADE5-0839B4068B4D}"/>
                </a:ext>
              </a:extLst>
            </p:cNvPr>
            <p:cNvSpPr/>
            <p:nvPr/>
          </p:nvSpPr>
          <p:spPr bwMode="auto">
            <a:xfrm>
              <a:off x="6043276" y="3493448"/>
              <a:ext cx="595253" cy="4663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ADX</a:t>
              </a:r>
            </a:p>
          </p:txBody>
        </p:sp>
        <p:sp>
          <p:nvSpPr>
            <p:cNvPr id="49" name="Rectangle 48">
              <a:extLst>
                <a:ext uri="{FF2B5EF4-FFF2-40B4-BE49-F238E27FC236}">
                  <a16:creationId xmlns:a16="http://schemas.microsoft.com/office/drawing/2014/main" id="{545F6921-3BA2-442A-966F-A9A0F062CB1C}"/>
                </a:ext>
              </a:extLst>
            </p:cNvPr>
            <p:cNvSpPr/>
            <p:nvPr/>
          </p:nvSpPr>
          <p:spPr bwMode="auto">
            <a:xfrm>
              <a:off x="6722867" y="3491233"/>
              <a:ext cx="595254" cy="4663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Sentinel</a:t>
              </a:r>
            </a:p>
          </p:txBody>
        </p:sp>
        <p:sp>
          <p:nvSpPr>
            <p:cNvPr id="75" name="Rectangle 74">
              <a:extLst>
                <a:ext uri="{FF2B5EF4-FFF2-40B4-BE49-F238E27FC236}">
                  <a16:creationId xmlns:a16="http://schemas.microsoft.com/office/drawing/2014/main" id="{173D9D28-65DF-4264-B3F9-48E785971C4A}"/>
                </a:ext>
              </a:extLst>
            </p:cNvPr>
            <p:cNvSpPr/>
            <p:nvPr/>
          </p:nvSpPr>
          <p:spPr bwMode="auto">
            <a:xfrm>
              <a:off x="6049774" y="2885191"/>
              <a:ext cx="581275" cy="46633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Hunting</a:t>
              </a:r>
            </a:p>
          </p:txBody>
        </p:sp>
        <p:sp>
          <p:nvSpPr>
            <p:cNvPr id="77" name="Rectangle 76">
              <a:extLst>
                <a:ext uri="{FF2B5EF4-FFF2-40B4-BE49-F238E27FC236}">
                  <a16:creationId xmlns:a16="http://schemas.microsoft.com/office/drawing/2014/main" id="{16423AB1-F5DA-4380-B79D-CF2D2D7FEE4A}"/>
                </a:ext>
              </a:extLst>
            </p:cNvPr>
            <p:cNvSpPr/>
            <p:nvPr/>
          </p:nvSpPr>
          <p:spPr bwMode="auto">
            <a:xfrm>
              <a:off x="6729857" y="2881703"/>
              <a:ext cx="581275" cy="46633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Use Cases</a:t>
              </a:r>
            </a:p>
          </p:txBody>
        </p:sp>
      </p:grpSp>
      <p:grpSp>
        <p:nvGrpSpPr>
          <p:cNvPr id="91" name="Group 90">
            <a:extLst>
              <a:ext uri="{FF2B5EF4-FFF2-40B4-BE49-F238E27FC236}">
                <a16:creationId xmlns:a16="http://schemas.microsoft.com/office/drawing/2014/main" id="{CCF4FC08-1679-420A-817D-1525E22C4EEE}"/>
              </a:ext>
            </a:extLst>
          </p:cNvPr>
          <p:cNvGrpSpPr/>
          <p:nvPr/>
        </p:nvGrpSpPr>
        <p:grpSpPr>
          <a:xfrm>
            <a:off x="7384323" y="1793572"/>
            <a:ext cx="1462789" cy="1581103"/>
            <a:chOff x="8304015" y="2473692"/>
            <a:chExt cx="1462789" cy="1581103"/>
          </a:xfrm>
        </p:grpSpPr>
        <p:sp>
          <p:nvSpPr>
            <p:cNvPr id="35" name="Rectangle 34">
              <a:extLst>
                <a:ext uri="{FF2B5EF4-FFF2-40B4-BE49-F238E27FC236}">
                  <a16:creationId xmlns:a16="http://schemas.microsoft.com/office/drawing/2014/main" id="{BF5F4D3C-D484-45EE-810F-CD094811AFB7}"/>
                </a:ext>
              </a:extLst>
            </p:cNvPr>
            <p:cNvSpPr/>
            <p:nvPr/>
          </p:nvSpPr>
          <p:spPr bwMode="auto">
            <a:xfrm>
              <a:off x="8304015" y="2473692"/>
              <a:ext cx="1462789" cy="1581103"/>
            </a:xfrm>
            <a:prstGeom prst="rect">
              <a:avLst/>
            </a:prstGeom>
            <a:solidFill>
              <a:schemeClr val="accent1">
                <a:lumMod val="20000"/>
                <a:lumOff val="8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800">
                  <a:solidFill>
                    <a:schemeClr val="tx1"/>
                  </a:solidFill>
                  <a:ea typeface="Segoe UI" pitchFamily="34" charset="0"/>
                  <a:cs typeface="Segoe UI" pitchFamily="34" charset="0"/>
                </a:rPr>
                <a:t>APAC</a:t>
              </a:r>
            </a:p>
          </p:txBody>
        </p:sp>
        <p:sp>
          <p:nvSpPr>
            <p:cNvPr id="51" name="Rectangle 50">
              <a:extLst>
                <a:ext uri="{FF2B5EF4-FFF2-40B4-BE49-F238E27FC236}">
                  <a16:creationId xmlns:a16="http://schemas.microsoft.com/office/drawing/2014/main" id="{49ACA03F-72C8-4A64-A147-54E97CC57E5E}"/>
                </a:ext>
              </a:extLst>
            </p:cNvPr>
            <p:cNvSpPr/>
            <p:nvPr/>
          </p:nvSpPr>
          <p:spPr bwMode="auto">
            <a:xfrm>
              <a:off x="8401961" y="3491232"/>
              <a:ext cx="595253" cy="4663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ADX</a:t>
              </a:r>
            </a:p>
          </p:txBody>
        </p:sp>
        <p:sp>
          <p:nvSpPr>
            <p:cNvPr id="53" name="Rectangle 52">
              <a:extLst>
                <a:ext uri="{FF2B5EF4-FFF2-40B4-BE49-F238E27FC236}">
                  <a16:creationId xmlns:a16="http://schemas.microsoft.com/office/drawing/2014/main" id="{62FB8537-6660-467C-9A09-D6C5607F503A}"/>
                </a:ext>
              </a:extLst>
            </p:cNvPr>
            <p:cNvSpPr/>
            <p:nvPr/>
          </p:nvSpPr>
          <p:spPr bwMode="auto">
            <a:xfrm>
              <a:off x="9081312" y="3494136"/>
              <a:ext cx="595254" cy="4663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Sentinel</a:t>
              </a:r>
            </a:p>
          </p:txBody>
        </p:sp>
        <p:sp>
          <p:nvSpPr>
            <p:cNvPr id="79" name="Rectangle 78">
              <a:extLst>
                <a:ext uri="{FF2B5EF4-FFF2-40B4-BE49-F238E27FC236}">
                  <a16:creationId xmlns:a16="http://schemas.microsoft.com/office/drawing/2014/main" id="{1489F65E-A669-4D91-AC38-31B3406B7D17}"/>
                </a:ext>
              </a:extLst>
            </p:cNvPr>
            <p:cNvSpPr/>
            <p:nvPr/>
          </p:nvSpPr>
          <p:spPr bwMode="auto">
            <a:xfrm>
              <a:off x="8408219" y="2884494"/>
              <a:ext cx="581275" cy="46633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Hunting</a:t>
              </a:r>
            </a:p>
          </p:txBody>
        </p:sp>
        <p:sp>
          <p:nvSpPr>
            <p:cNvPr id="81" name="Rectangle 80">
              <a:extLst>
                <a:ext uri="{FF2B5EF4-FFF2-40B4-BE49-F238E27FC236}">
                  <a16:creationId xmlns:a16="http://schemas.microsoft.com/office/drawing/2014/main" id="{5F068BD6-215D-4572-BF98-B455A706F03E}"/>
                </a:ext>
              </a:extLst>
            </p:cNvPr>
            <p:cNvSpPr/>
            <p:nvPr/>
          </p:nvSpPr>
          <p:spPr bwMode="auto">
            <a:xfrm>
              <a:off x="9088302" y="2881006"/>
              <a:ext cx="581275" cy="46633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Use Cases</a:t>
              </a:r>
            </a:p>
          </p:txBody>
        </p:sp>
      </p:grpSp>
      <p:grpSp>
        <p:nvGrpSpPr>
          <p:cNvPr id="92" name="Group 91">
            <a:extLst>
              <a:ext uri="{FF2B5EF4-FFF2-40B4-BE49-F238E27FC236}">
                <a16:creationId xmlns:a16="http://schemas.microsoft.com/office/drawing/2014/main" id="{04451F28-BCE8-4956-910E-C8B0BAA8604D}"/>
              </a:ext>
            </a:extLst>
          </p:cNvPr>
          <p:cNvGrpSpPr/>
          <p:nvPr/>
        </p:nvGrpSpPr>
        <p:grpSpPr>
          <a:xfrm>
            <a:off x="9281804" y="1793571"/>
            <a:ext cx="1462789" cy="1581103"/>
            <a:chOff x="10661342" y="2473692"/>
            <a:chExt cx="1462789" cy="1581103"/>
          </a:xfrm>
        </p:grpSpPr>
        <p:sp>
          <p:nvSpPr>
            <p:cNvPr id="37" name="Rectangle 36">
              <a:extLst>
                <a:ext uri="{FF2B5EF4-FFF2-40B4-BE49-F238E27FC236}">
                  <a16:creationId xmlns:a16="http://schemas.microsoft.com/office/drawing/2014/main" id="{662DBF6F-F128-424B-BC22-0E853B7192DC}"/>
                </a:ext>
              </a:extLst>
            </p:cNvPr>
            <p:cNvSpPr/>
            <p:nvPr/>
          </p:nvSpPr>
          <p:spPr bwMode="auto">
            <a:xfrm>
              <a:off x="10661342" y="2473692"/>
              <a:ext cx="1462789" cy="1581103"/>
            </a:xfrm>
            <a:prstGeom prst="rect">
              <a:avLst/>
            </a:prstGeom>
            <a:solidFill>
              <a:schemeClr val="accent1">
                <a:lumMod val="20000"/>
                <a:lumOff val="8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800">
                  <a:solidFill>
                    <a:schemeClr val="tx1"/>
                  </a:solidFill>
                  <a:ea typeface="Segoe UI" pitchFamily="34" charset="0"/>
                  <a:cs typeface="Segoe UI" pitchFamily="34" charset="0"/>
                </a:rPr>
                <a:t>Others…</a:t>
              </a:r>
            </a:p>
          </p:txBody>
        </p:sp>
        <p:sp>
          <p:nvSpPr>
            <p:cNvPr id="55" name="Rectangle 54">
              <a:extLst>
                <a:ext uri="{FF2B5EF4-FFF2-40B4-BE49-F238E27FC236}">
                  <a16:creationId xmlns:a16="http://schemas.microsoft.com/office/drawing/2014/main" id="{ABCC44D5-2541-42C9-8C16-529572A9A2A5}"/>
                </a:ext>
              </a:extLst>
            </p:cNvPr>
            <p:cNvSpPr/>
            <p:nvPr/>
          </p:nvSpPr>
          <p:spPr bwMode="auto">
            <a:xfrm>
              <a:off x="10783698" y="3503580"/>
              <a:ext cx="595253" cy="4663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ADX</a:t>
              </a:r>
            </a:p>
          </p:txBody>
        </p:sp>
        <p:sp>
          <p:nvSpPr>
            <p:cNvPr id="57" name="Rectangle 56">
              <a:extLst>
                <a:ext uri="{FF2B5EF4-FFF2-40B4-BE49-F238E27FC236}">
                  <a16:creationId xmlns:a16="http://schemas.microsoft.com/office/drawing/2014/main" id="{34D1ADEA-1AF4-4485-8365-6A98C2849F3E}"/>
                </a:ext>
              </a:extLst>
            </p:cNvPr>
            <p:cNvSpPr/>
            <p:nvPr/>
          </p:nvSpPr>
          <p:spPr bwMode="auto">
            <a:xfrm>
              <a:off x="11447267" y="3491231"/>
              <a:ext cx="595254" cy="4663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Sentinel</a:t>
              </a:r>
            </a:p>
          </p:txBody>
        </p:sp>
        <p:sp>
          <p:nvSpPr>
            <p:cNvPr id="83" name="Rectangle 82">
              <a:extLst>
                <a:ext uri="{FF2B5EF4-FFF2-40B4-BE49-F238E27FC236}">
                  <a16:creationId xmlns:a16="http://schemas.microsoft.com/office/drawing/2014/main" id="{0F245239-0672-40E4-81AB-9F25C0E61C00}"/>
                </a:ext>
              </a:extLst>
            </p:cNvPr>
            <p:cNvSpPr/>
            <p:nvPr/>
          </p:nvSpPr>
          <p:spPr bwMode="auto">
            <a:xfrm>
              <a:off x="10790841" y="2883985"/>
              <a:ext cx="581275" cy="46633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Hunting</a:t>
              </a:r>
            </a:p>
          </p:txBody>
        </p:sp>
        <p:sp>
          <p:nvSpPr>
            <p:cNvPr id="85" name="Rectangle 84">
              <a:extLst>
                <a:ext uri="{FF2B5EF4-FFF2-40B4-BE49-F238E27FC236}">
                  <a16:creationId xmlns:a16="http://schemas.microsoft.com/office/drawing/2014/main" id="{93F07F61-127F-4AD9-8B9E-EB203783FFB0}"/>
                </a:ext>
              </a:extLst>
            </p:cNvPr>
            <p:cNvSpPr/>
            <p:nvPr/>
          </p:nvSpPr>
          <p:spPr bwMode="auto">
            <a:xfrm>
              <a:off x="11454257" y="2880497"/>
              <a:ext cx="581275" cy="46633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tx1"/>
                  </a:solidFill>
                  <a:cs typeface="Segoe UI" pitchFamily="34" charset="0"/>
                </a:rPr>
                <a:t>Use Cases</a:t>
              </a:r>
            </a:p>
          </p:txBody>
        </p:sp>
      </p:grpSp>
      <p:cxnSp>
        <p:nvCxnSpPr>
          <p:cNvPr id="95" name="Connector: Curved 94">
            <a:extLst>
              <a:ext uri="{FF2B5EF4-FFF2-40B4-BE49-F238E27FC236}">
                <a16:creationId xmlns:a16="http://schemas.microsoft.com/office/drawing/2014/main" id="{826FF819-49FA-49B5-BADE-0EFCAB0EFEDA}"/>
              </a:ext>
            </a:extLst>
          </p:cNvPr>
          <p:cNvCxnSpPr>
            <a:cxnSpLocks/>
            <a:stCxn id="18" idx="0"/>
            <a:endCxn id="31" idx="2"/>
          </p:cNvCxnSpPr>
          <p:nvPr/>
        </p:nvCxnSpPr>
        <p:spPr>
          <a:xfrm rot="16200000" flipV="1">
            <a:off x="4237645" y="3464135"/>
            <a:ext cx="737288" cy="571065"/>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Connector: Curved 96">
            <a:extLst>
              <a:ext uri="{FF2B5EF4-FFF2-40B4-BE49-F238E27FC236}">
                <a16:creationId xmlns:a16="http://schemas.microsoft.com/office/drawing/2014/main" id="{C475BD49-7DD3-4777-AB58-7722F8CA57A1}"/>
              </a:ext>
            </a:extLst>
          </p:cNvPr>
          <p:cNvCxnSpPr>
            <a:cxnSpLocks/>
            <a:stCxn id="10" idx="0"/>
            <a:endCxn id="29" idx="2"/>
          </p:cNvCxnSpPr>
          <p:nvPr/>
        </p:nvCxnSpPr>
        <p:spPr>
          <a:xfrm rot="16200000" flipV="1">
            <a:off x="2356425" y="3441524"/>
            <a:ext cx="1276791" cy="1143090"/>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Connector: Curved 102">
            <a:extLst>
              <a:ext uri="{FF2B5EF4-FFF2-40B4-BE49-F238E27FC236}">
                <a16:creationId xmlns:a16="http://schemas.microsoft.com/office/drawing/2014/main" id="{4492E723-7D3A-4773-B961-4332F5E99949}"/>
              </a:ext>
            </a:extLst>
          </p:cNvPr>
          <p:cNvCxnSpPr>
            <a:cxnSpLocks/>
            <a:stCxn id="8" idx="1"/>
            <a:endCxn id="10" idx="5"/>
          </p:cNvCxnSpPr>
          <p:nvPr/>
        </p:nvCxnSpPr>
        <p:spPr>
          <a:xfrm rot="10800000">
            <a:off x="3958681" y="5597059"/>
            <a:ext cx="1100325" cy="99652"/>
          </a:xfrm>
          <a:prstGeom prst="curvedConnector4">
            <a:avLst>
              <a:gd name="adj1" fmla="val 42616"/>
              <a:gd name="adj2" fmla="val 216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Connector: Curved 109">
            <a:extLst>
              <a:ext uri="{FF2B5EF4-FFF2-40B4-BE49-F238E27FC236}">
                <a16:creationId xmlns:a16="http://schemas.microsoft.com/office/drawing/2014/main" id="{C08D1333-7436-4253-85F2-F920812A8C1F}"/>
              </a:ext>
            </a:extLst>
          </p:cNvPr>
          <p:cNvCxnSpPr>
            <a:cxnSpLocks/>
            <a:stCxn id="21" idx="0"/>
            <a:endCxn id="33" idx="2"/>
          </p:cNvCxnSpPr>
          <p:nvPr/>
        </p:nvCxnSpPr>
        <p:spPr>
          <a:xfrm rot="16200000" flipV="1">
            <a:off x="5993702" y="3599212"/>
            <a:ext cx="531879" cy="82808"/>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Connector: Curved 113">
            <a:extLst>
              <a:ext uri="{FF2B5EF4-FFF2-40B4-BE49-F238E27FC236}">
                <a16:creationId xmlns:a16="http://schemas.microsoft.com/office/drawing/2014/main" id="{AF2AE413-6ABF-4E99-96E2-260836059CE7}"/>
              </a:ext>
            </a:extLst>
          </p:cNvPr>
          <p:cNvCxnSpPr>
            <a:cxnSpLocks/>
            <a:stCxn id="24" idx="0"/>
            <a:endCxn id="35" idx="2"/>
          </p:cNvCxnSpPr>
          <p:nvPr/>
        </p:nvCxnSpPr>
        <p:spPr>
          <a:xfrm rot="5400000" flipH="1" flipV="1">
            <a:off x="7566394" y="3568989"/>
            <a:ext cx="743637" cy="355011"/>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Connector: Curved 123">
            <a:extLst>
              <a:ext uri="{FF2B5EF4-FFF2-40B4-BE49-F238E27FC236}">
                <a16:creationId xmlns:a16="http://schemas.microsoft.com/office/drawing/2014/main" id="{AD56E835-2339-493A-A765-CC1C1783B265}"/>
              </a:ext>
            </a:extLst>
          </p:cNvPr>
          <p:cNvCxnSpPr>
            <a:cxnSpLocks/>
            <a:stCxn id="27" idx="0"/>
            <a:endCxn id="37" idx="2"/>
          </p:cNvCxnSpPr>
          <p:nvPr/>
        </p:nvCxnSpPr>
        <p:spPr>
          <a:xfrm rot="5400000" flipH="1" flipV="1">
            <a:off x="8857904" y="3598655"/>
            <a:ext cx="1379275" cy="931315"/>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F20CD44-230E-4F5D-BB3D-A5F9A3B5CA7D}"/>
              </a:ext>
            </a:extLst>
          </p:cNvPr>
          <p:cNvSpPr/>
          <p:nvPr/>
        </p:nvSpPr>
        <p:spPr bwMode="auto">
          <a:xfrm>
            <a:off x="1586197" y="3488931"/>
            <a:ext cx="9069797" cy="30624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800">
                <a:solidFill>
                  <a:schemeClr val="tx1"/>
                </a:solidFill>
                <a:ea typeface="Segoe UI" pitchFamily="34" charset="0"/>
                <a:cs typeface="Segoe UI" pitchFamily="34" charset="0"/>
              </a:rPr>
              <a:t>Secure Transfer Any Data – Distributed and Isolated in Region </a:t>
            </a:r>
          </a:p>
        </p:txBody>
      </p:sp>
      <p:cxnSp>
        <p:nvCxnSpPr>
          <p:cNvPr id="129" name="Connector: Curved 128">
            <a:extLst>
              <a:ext uri="{FF2B5EF4-FFF2-40B4-BE49-F238E27FC236}">
                <a16:creationId xmlns:a16="http://schemas.microsoft.com/office/drawing/2014/main" id="{5B569062-5CA6-44FC-8FD5-621F098C3AF7}"/>
              </a:ext>
            </a:extLst>
          </p:cNvPr>
          <p:cNvCxnSpPr>
            <a:cxnSpLocks/>
            <a:stCxn id="8" idx="0"/>
            <a:endCxn id="18" idx="5"/>
          </p:cNvCxnSpPr>
          <p:nvPr/>
        </p:nvCxnSpPr>
        <p:spPr>
          <a:xfrm rot="16200000" flipV="1">
            <a:off x="5659011" y="4689033"/>
            <a:ext cx="286049" cy="1035797"/>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Connector: Curved 132">
            <a:extLst>
              <a:ext uri="{FF2B5EF4-FFF2-40B4-BE49-F238E27FC236}">
                <a16:creationId xmlns:a16="http://schemas.microsoft.com/office/drawing/2014/main" id="{BE9AC14C-96DB-4098-A321-48F7A6D9D8B1}"/>
              </a:ext>
            </a:extLst>
          </p:cNvPr>
          <p:cNvCxnSpPr>
            <a:cxnSpLocks/>
            <a:stCxn id="24" idx="3"/>
            <a:endCxn id="8" idx="0"/>
          </p:cNvCxnSpPr>
          <p:nvPr/>
        </p:nvCxnSpPr>
        <p:spPr>
          <a:xfrm rot="5400000">
            <a:off x="6701138" y="4682702"/>
            <a:ext cx="286049" cy="1048458"/>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Connector: Curved 136">
            <a:extLst>
              <a:ext uri="{FF2B5EF4-FFF2-40B4-BE49-F238E27FC236}">
                <a16:creationId xmlns:a16="http://schemas.microsoft.com/office/drawing/2014/main" id="{74AE6DD7-3465-4C28-AEA1-08CAE5AF17F1}"/>
              </a:ext>
            </a:extLst>
          </p:cNvPr>
          <p:cNvCxnSpPr>
            <a:cxnSpLocks/>
            <a:stCxn id="21" idx="4"/>
            <a:endCxn id="8" idx="0"/>
          </p:cNvCxnSpPr>
          <p:nvPr/>
        </p:nvCxnSpPr>
        <p:spPr>
          <a:xfrm rot="16200000" flipH="1">
            <a:off x="6142706" y="5172728"/>
            <a:ext cx="335567" cy="18888"/>
          </a:xfrm>
          <a:prstGeom prst="curved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Connector: Curved 140">
            <a:extLst>
              <a:ext uri="{FF2B5EF4-FFF2-40B4-BE49-F238E27FC236}">
                <a16:creationId xmlns:a16="http://schemas.microsoft.com/office/drawing/2014/main" id="{4E913FCF-6E76-43DB-AAF7-95ECC7F6715A}"/>
              </a:ext>
            </a:extLst>
          </p:cNvPr>
          <p:cNvCxnSpPr>
            <a:cxnSpLocks/>
            <a:stCxn id="27" idx="3"/>
            <a:endCxn id="8" idx="3"/>
          </p:cNvCxnSpPr>
          <p:nvPr/>
        </p:nvCxnSpPr>
        <p:spPr>
          <a:xfrm rot="5400000" flipH="1">
            <a:off x="8133798" y="5143775"/>
            <a:ext cx="2833" cy="1108707"/>
          </a:xfrm>
          <a:prstGeom prst="curvedConnector4">
            <a:avLst>
              <a:gd name="adj1" fmla="val -2293329"/>
              <a:gd name="adj2" fmla="val 57328"/>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901AA36-7185-4036-811A-731E178CDFCE}"/>
              </a:ext>
            </a:extLst>
          </p:cNvPr>
          <p:cNvPicPr>
            <a:picLocks noChangeAspect="1"/>
          </p:cNvPicPr>
          <p:nvPr/>
        </p:nvPicPr>
        <p:blipFill>
          <a:blip r:embed="rId3">
            <a:duotone>
              <a:prstClr val="black"/>
              <a:schemeClr val="accent1">
                <a:tint val="45000"/>
                <a:satMod val="400000"/>
              </a:schemeClr>
            </a:duotone>
          </a:blip>
          <a:stretch>
            <a:fillRect/>
          </a:stretch>
        </p:blipFill>
        <p:spPr>
          <a:xfrm>
            <a:off x="5059005" y="5349956"/>
            <a:ext cx="2521856" cy="693510"/>
          </a:xfrm>
          <a:prstGeom prst="rect">
            <a:avLst/>
          </a:prstGeom>
        </p:spPr>
      </p:pic>
      <p:cxnSp>
        <p:nvCxnSpPr>
          <p:cNvPr id="160" name="Connector: Curved 159">
            <a:extLst>
              <a:ext uri="{FF2B5EF4-FFF2-40B4-BE49-F238E27FC236}">
                <a16:creationId xmlns:a16="http://schemas.microsoft.com/office/drawing/2014/main" id="{7B671087-306A-4ED8-B4AA-984976F0D450}"/>
              </a:ext>
            </a:extLst>
          </p:cNvPr>
          <p:cNvCxnSpPr>
            <a:cxnSpLocks/>
            <a:stCxn id="29" idx="2"/>
            <a:endCxn id="39" idx="2"/>
          </p:cNvCxnSpPr>
          <p:nvPr/>
        </p:nvCxnSpPr>
        <p:spPr>
          <a:xfrm rot="5400000" flipH="1">
            <a:off x="2200329" y="3151728"/>
            <a:ext cx="94299" cy="351592"/>
          </a:xfrm>
          <a:prstGeom prst="curvedConnector3">
            <a:avLst>
              <a:gd name="adj1" fmla="val 6397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Connector: Curved 164">
            <a:extLst>
              <a:ext uri="{FF2B5EF4-FFF2-40B4-BE49-F238E27FC236}">
                <a16:creationId xmlns:a16="http://schemas.microsoft.com/office/drawing/2014/main" id="{0D68293A-4409-4F80-97D3-57E1C150A006}"/>
              </a:ext>
            </a:extLst>
          </p:cNvPr>
          <p:cNvCxnSpPr>
            <a:cxnSpLocks/>
            <a:stCxn id="41" idx="2"/>
            <a:endCxn id="29" idx="2"/>
          </p:cNvCxnSpPr>
          <p:nvPr/>
        </p:nvCxnSpPr>
        <p:spPr>
          <a:xfrm rot="5400000">
            <a:off x="2542598" y="3161051"/>
            <a:ext cx="94300" cy="332945"/>
          </a:xfrm>
          <a:prstGeom prst="curvedConnector3">
            <a:avLst>
              <a:gd name="adj1" fmla="val 3266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Connector: Curved 169">
            <a:extLst>
              <a:ext uri="{FF2B5EF4-FFF2-40B4-BE49-F238E27FC236}">
                <a16:creationId xmlns:a16="http://schemas.microsoft.com/office/drawing/2014/main" id="{61EACD48-5F72-4E00-B036-A144D7C8B639}"/>
              </a:ext>
            </a:extLst>
          </p:cNvPr>
          <p:cNvCxnSpPr>
            <a:cxnSpLocks/>
            <a:stCxn id="43" idx="2"/>
            <a:endCxn id="31" idx="2"/>
          </p:cNvCxnSpPr>
          <p:nvPr/>
        </p:nvCxnSpPr>
        <p:spPr>
          <a:xfrm rot="16200000" flipH="1">
            <a:off x="4100402" y="3160669"/>
            <a:ext cx="84881" cy="355828"/>
          </a:xfrm>
          <a:prstGeom prst="curvedConnector3">
            <a:avLst>
              <a:gd name="adj1" fmla="val 4015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Connector: Curved 171">
            <a:extLst>
              <a:ext uri="{FF2B5EF4-FFF2-40B4-BE49-F238E27FC236}">
                <a16:creationId xmlns:a16="http://schemas.microsoft.com/office/drawing/2014/main" id="{7400211A-3301-463D-91FD-D0C259E4D6F4}"/>
              </a:ext>
            </a:extLst>
          </p:cNvPr>
          <p:cNvCxnSpPr>
            <a:cxnSpLocks/>
            <a:stCxn id="45" idx="2"/>
            <a:endCxn id="31" idx="2"/>
          </p:cNvCxnSpPr>
          <p:nvPr/>
        </p:nvCxnSpPr>
        <p:spPr>
          <a:xfrm rot="5400000">
            <a:off x="4445518" y="3171772"/>
            <a:ext cx="84490" cy="334014"/>
          </a:xfrm>
          <a:prstGeom prst="curvedConnector3">
            <a:avLst>
              <a:gd name="adj1" fmla="val 4363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Curved 179">
            <a:extLst>
              <a:ext uri="{FF2B5EF4-FFF2-40B4-BE49-F238E27FC236}">
                <a16:creationId xmlns:a16="http://schemas.microsoft.com/office/drawing/2014/main" id="{BBC7645F-CB24-4A1D-A66F-E134D31E8979}"/>
              </a:ext>
            </a:extLst>
          </p:cNvPr>
          <p:cNvCxnSpPr>
            <a:cxnSpLocks/>
            <a:stCxn id="33" idx="2"/>
            <a:endCxn id="47" idx="2"/>
          </p:cNvCxnSpPr>
          <p:nvPr/>
        </p:nvCxnSpPr>
        <p:spPr>
          <a:xfrm rot="5400000" flipH="1">
            <a:off x="6002140" y="3158579"/>
            <a:ext cx="95014" cy="337180"/>
          </a:xfrm>
          <a:prstGeom prst="curvedConnector3">
            <a:avLst>
              <a:gd name="adj1" fmla="val 55137"/>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Connector: Curved 181">
            <a:extLst>
              <a:ext uri="{FF2B5EF4-FFF2-40B4-BE49-F238E27FC236}">
                <a16:creationId xmlns:a16="http://schemas.microsoft.com/office/drawing/2014/main" id="{BC699DE1-E1E4-4AAF-83C8-C09E266C2466}"/>
              </a:ext>
            </a:extLst>
          </p:cNvPr>
          <p:cNvCxnSpPr>
            <a:cxnSpLocks/>
            <a:stCxn id="49" idx="2"/>
            <a:endCxn id="33" idx="2"/>
          </p:cNvCxnSpPr>
          <p:nvPr/>
        </p:nvCxnSpPr>
        <p:spPr>
          <a:xfrm rot="5400000">
            <a:off x="6340829" y="3154856"/>
            <a:ext cx="97229" cy="342411"/>
          </a:xfrm>
          <a:prstGeom prst="curvedConnector3">
            <a:avLst>
              <a:gd name="adj1" fmla="val 51018"/>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Connector: Curved 183">
            <a:extLst>
              <a:ext uri="{FF2B5EF4-FFF2-40B4-BE49-F238E27FC236}">
                <a16:creationId xmlns:a16="http://schemas.microsoft.com/office/drawing/2014/main" id="{9604D4E3-AD67-48F5-9AF2-000D20147188}"/>
              </a:ext>
            </a:extLst>
          </p:cNvPr>
          <p:cNvCxnSpPr>
            <a:cxnSpLocks/>
            <a:stCxn id="35" idx="2"/>
            <a:endCxn id="51" idx="2"/>
          </p:cNvCxnSpPr>
          <p:nvPr/>
        </p:nvCxnSpPr>
        <p:spPr>
          <a:xfrm rot="5400000" flipH="1">
            <a:off x="7899192" y="3158149"/>
            <a:ext cx="97230" cy="335822"/>
          </a:xfrm>
          <a:prstGeom prst="curvedConnector3">
            <a:avLst>
              <a:gd name="adj1" fmla="val 4898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Connector: Curved 185">
            <a:extLst>
              <a:ext uri="{FF2B5EF4-FFF2-40B4-BE49-F238E27FC236}">
                <a16:creationId xmlns:a16="http://schemas.microsoft.com/office/drawing/2014/main" id="{B6E9797D-2D5A-419D-9F6A-CB40E7F1F51D}"/>
              </a:ext>
            </a:extLst>
          </p:cNvPr>
          <p:cNvCxnSpPr>
            <a:cxnSpLocks/>
            <a:stCxn id="53" idx="2"/>
            <a:endCxn id="35" idx="2"/>
          </p:cNvCxnSpPr>
          <p:nvPr/>
        </p:nvCxnSpPr>
        <p:spPr>
          <a:xfrm rot="5400000">
            <a:off x="8240320" y="3155748"/>
            <a:ext cx="94326" cy="343529"/>
          </a:xfrm>
          <a:prstGeom prst="curvedConnector3">
            <a:avLst>
              <a:gd name="adj1" fmla="val 4193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Connector: Curved 187">
            <a:extLst>
              <a:ext uri="{FF2B5EF4-FFF2-40B4-BE49-F238E27FC236}">
                <a16:creationId xmlns:a16="http://schemas.microsoft.com/office/drawing/2014/main" id="{5BB9562C-F50E-43C4-A4B9-9199D491FF26}"/>
              </a:ext>
            </a:extLst>
          </p:cNvPr>
          <p:cNvCxnSpPr>
            <a:cxnSpLocks/>
            <a:stCxn id="57" idx="2"/>
            <a:endCxn id="37" idx="2"/>
          </p:cNvCxnSpPr>
          <p:nvPr/>
        </p:nvCxnSpPr>
        <p:spPr>
          <a:xfrm rot="5400000">
            <a:off x="10140663" y="3149980"/>
            <a:ext cx="97231" cy="352157"/>
          </a:xfrm>
          <a:prstGeom prst="curvedConnector3">
            <a:avLst>
              <a:gd name="adj1" fmla="val 53468"/>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D8AFCFEC-1843-4D37-9C5E-B8936A5AE764}"/>
              </a:ext>
            </a:extLst>
          </p:cNvPr>
          <p:cNvCxnSpPr>
            <a:cxnSpLocks/>
            <a:stCxn id="55" idx="2"/>
            <a:endCxn id="37" idx="2"/>
          </p:cNvCxnSpPr>
          <p:nvPr/>
        </p:nvCxnSpPr>
        <p:spPr>
          <a:xfrm rot="16200000" flipH="1">
            <a:off x="9815052" y="3176527"/>
            <a:ext cx="84882" cy="311412"/>
          </a:xfrm>
          <a:prstGeom prst="curvedConnector3">
            <a:avLst>
              <a:gd name="adj1" fmla="val 35476"/>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F9D2414-86C9-45E8-B95D-EDB26E37F558}"/>
              </a:ext>
            </a:extLst>
          </p:cNvPr>
          <p:cNvCxnSpPr>
            <a:stCxn id="39" idx="0"/>
            <a:endCxn id="59" idx="2"/>
          </p:cNvCxnSpPr>
          <p:nvPr/>
        </p:nvCxnSpPr>
        <p:spPr>
          <a:xfrm flipH="1" flipV="1">
            <a:off x="2071529" y="2666653"/>
            <a:ext cx="154" cy="1473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6E18A12-F786-4DEC-A980-0589328A535D}"/>
              </a:ext>
            </a:extLst>
          </p:cNvPr>
          <p:cNvCxnSpPr>
            <a:cxnSpLocks/>
            <a:stCxn id="41" idx="0"/>
            <a:endCxn id="69" idx="2"/>
          </p:cNvCxnSpPr>
          <p:nvPr/>
        </p:nvCxnSpPr>
        <p:spPr>
          <a:xfrm flipV="1">
            <a:off x="2756220" y="2663165"/>
            <a:ext cx="154" cy="15087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F8500B2-EFC4-4F86-9B98-8281B483CB3E}"/>
              </a:ext>
            </a:extLst>
          </p:cNvPr>
          <p:cNvCxnSpPr>
            <a:cxnSpLocks/>
            <a:stCxn id="43" idx="0"/>
            <a:endCxn id="71" idx="2"/>
          </p:cNvCxnSpPr>
          <p:nvPr/>
        </p:nvCxnSpPr>
        <p:spPr>
          <a:xfrm flipV="1">
            <a:off x="3964928" y="2674758"/>
            <a:ext cx="389" cy="1550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2939841F-020B-4194-A01D-55D07433253D}"/>
              </a:ext>
            </a:extLst>
          </p:cNvPr>
          <p:cNvCxnSpPr>
            <a:cxnSpLocks/>
            <a:stCxn id="45" idx="0"/>
            <a:endCxn id="73" idx="2"/>
          </p:cNvCxnSpPr>
          <p:nvPr/>
        </p:nvCxnSpPr>
        <p:spPr>
          <a:xfrm flipV="1">
            <a:off x="4654770" y="2671270"/>
            <a:ext cx="154" cy="1589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3249C8E-ACCD-496E-B016-10B180D24537}"/>
              </a:ext>
            </a:extLst>
          </p:cNvPr>
          <p:cNvCxnSpPr>
            <a:cxnSpLocks/>
            <a:stCxn id="47" idx="0"/>
            <a:endCxn id="75" idx="2"/>
          </p:cNvCxnSpPr>
          <p:nvPr/>
        </p:nvCxnSpPr>
        <p:spPr>
          <a:xfrm flipH="1" flipV="1">
            <a:off x="5880566" y="2671405"/>
            <a:ext cx="491" cy="1419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31B4A79F-5A28-4595-A0A9-9E71A0B91606}"/>
              </a:ext>
            </a:extLst>
          </p:cNvPr>
          <p:cNvCxnSpPr>
            <a:cxnSpLocks/>
            <a:stCxn id="49" idx="0"/>
            <a:endCxn id="77" idx="2"/>
          </p:cNvCxnSpPr>
          <p:nvPr/>
        </p:nvCxnSpPr>
        <p:spPr>
          <a:xfrm flipV="1">
            <a:off x="6560648" y="2667917"/>
            <a:ext cx="1" cy="1431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B910184-B6EF-4594-9F56-9306C3BA766D}"/>
              </a:ext>
            </a:extLst>
          </p:cNvPr>
          <p:cNvCxnSpPr>
            <a:cxnSpLocks/>
            <a:stCxn id="51" idx="0"/>
            <a:endCxn id="79" idx="2"/>
          </p:cNvCxnSpPr>
          <p:nvPr/>
        </p:nvCxnSpPr>
        <p:spPr>
          <a:xfrm flipH="1" flipV="1">
            <a:off x="7779165" y="2670707"/>
            <a:ext cx="731" cy="14040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2AF55A9-2F48-4880-939A-491B034C72CF}"/>
              </a:ext>
            </a:extLst>
          </p:cNvPr>
          <p:cNvCxnSpPr>
            <a:cxnSpLocks/>
            <a:stCxn id="53" idx="0"/>
            <a:endCxn id="81" idx="2"/>
          </p:cNvCxnSpPr>
          <p:nvPr/>
        </p:nvCxnSpPr>
        <p:spPr>
          <a:xfrm flipV="1">
            <a:off x="8459247" y="2667219"/>
            <a:ext cx="1" cy="1467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18EBD75-9109-46AC-ABB3-C3CD3D83644C}"/>
              </a:ext>
            </a:extLst>
          </p:cNvPr>
          <p:cNvCxnSpPr>
            <a:cxnSpLocks/>
            <a:stCxn id="55" idx="0"/>
            <a:endCxn id="83" idx="2"/>
          </p:cNvCxnSpPr>
          <p:nvPr/>
        </p:nvCxnSpPr>
        <p:spPr>
          <a:xfrm flipV="1">
            <a:off x="9701787" y="2670197"/>
            <a:ext cx="154" cy="1532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7EBF17F-16EF-4985-9489-5E6A6BA16682}"/>
              </a:ext>
            </a:extLst>
          </p:cNvPr>
          <p:cNvCxnSpPr>
            <a:cxnSpLocks/>
            <a:stCxn id="57" idx="0"/>
          </p:cNvCxnSpPr>
          <p:nvPr/>
        </p:nvCxnSpPr>
        <p:spPr>
          <a:xfrm flipH="1" flipV="1">
            <a:off x="10364946" y="2670197"/>
            <a:ext cx="410" cy="1409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0A4B4A5E-293C-4839-8027-725F514E3ECA}"/>
              </a:ext>
            </a:extLst>
          </p:cNvPr>
          <p:cNvSpPr txBox="1"/>
          <p:nvPr/>
        </p:nvSpPr>
        <p:spPr>
          <a:xfrm>
            <a:off x="4370746" y="5994653"/>
            <a:ext cx="391283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Globally Distributed Company</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with complex regulatory requirements</a:t>
            </a:r>
          </a:p>
        </p:txBody>
      </p:sp>
    </p:spTree>
    <p:extLst>
      <p:ext uri="{BB962C8B-B14F-4D97-AF65-F5344CB8AC3E}">
        <p14:creationId xmlns:p14="http://schemas.microsoft.com/office/powerpoint/2010/main" val="41541904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193669" y="280358"/>
            <a:ext cx="6210863" cy="710908"/>
          </a:xfrm>
        </p:spPr>
        <p:txBody>
          <a:bodyPr anchor="t"/>
          <a:lstStyle/>
          <a:p>
            <a:r>
              <a:rPr lang="en-US" sz="3264"/>
              <a:t>Contents</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69" y="851476"/>
            <a:ext cx="8618438" cy="707886"/>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This is a living document that is constantly updated</a:t>
            </a:r>
          </a:p>
          <a:p>
            <a:pPr algn="l" defTabSz="857523"/>
            <a:r>
              <a:rPr lang="en-US" sz="2000" i="1">
                <a:solidFill>
                  <a:srgbClr val="B2B2B2"/>
                </a:solidFill>
                <a:latin typeface="Segoe UI Semilight" panose="020B0402040204020203" pitchFamily="34" charset="0"/>
                <a:cs typeface="Segoe UI Semilight" panose="020B0402040204020203" pitchFamily="34" charset="0"/>
              </a:rPr>
              <a:t>Please provide your feedback to </a:t>
            </a:r>
            <a:r>
              <a:rPr lang="en-US" sz="2000" b="1" i="1">
                <a:solidFill>
                  <a:srgbClr val="B2B2B2"/>
                </a:solidFill>
                <a:latin typeface="Segoe UI Semilight" panose="020B0402040204020203" pitchFamily="34" charset="0"/>
                <a:cs typeface="Segoe UI Semilight" panose="020B0402040204020203" pitchFamily="34" charset="0"/>
              </a:rPr>
              <a:t>Richard.Diver@Microsoft.com</a:t>
            </a:r>
          </a:p>
        </p:txBody>
      </p:sp>
      <p:sp>
        <p:nvSpPr>
          <p:cNvPr id="3" name="TextBox 2">
            <a:extLst>
              <a:ext uri="{FF2B5EF4-FFF2-40B4-BE49-F238E27FC236}">
                <a16:creationId xmlns:a16="http://schemas.microsoft.com/office/drawing/2014/main" id="{F4E40363-1801-42DD-B8D4-21ACDAA40612}"/>
              </a:ext>
            </a:extLst>
          </p:cNvPr>
          <p:cNvSpPr txBox="1"/>
          <p:nvPr/>
        </p:nvSpPr>
        <p:spPr>
          <a:xfrm>
            <a:off x="682752" y="1822704"/>
            <a:ext cx="7766304" cy="3493264"/>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US" sz="2400">
                <a:gradFill>
                  <a:gsLst>
                    <a:gs pos="2917">
                      <a:schemeClr val="tx1"/>
                    </a:gs>
                    <a:gs pos="30000">
                      <a:schemeClr val="tx1"/>
                    </a:gs>
                  </a:gsLst>
                  <a:lin ang="5400000" scaled="0"/>
                </a:gradFill>
              </a:rPr>
              <a:t>Introduction slides</a:t>
            </a:r>
          </a:p>
          <a:p>
            <a:pPr marL="457200" indent="-457200">
              <a:lnSpc>
                <a:spcPct val="90000"/>
              </a:lnSpc>
              <a:spcAft>
                <a:spcPts val="600"/>
              </a:spcAft>
              <a:buAutoNum type="arabicPeriod"/>
            </a:pPr>
            <a:r>
              <a:rPr lang="en-US" sz="2400">
                <a:gradFill>
                  <a:gsLst>
                    <a:gs pos="2917">
                      <a:schemeClr val="tx1"/>
                    </a:gs>
                    <a:gs pos="30000">
                      <a:schemeClr val="tx1"/>
                    </a:gs>
                  </a:gsLst>
                  <a:lin ang="5400000" scaled="0"/>
                </a:gradFill>
              </a:rPr>
              <a:t>SOC Architecture Overview</a:t>
            </a:r>
          </a:p>
          <a:p>
            <a:pPr marL="457200" indent="-457200">
              <a:lnSpc>
                <a:spcPct val="90000"/>
              </a:lnSpc>
              <a:spcAft>
                <a:spcPts val="600"/>
              </a:spcAft>
              <a:buAutoNum type="arabicPeriod"/>
            </a:pPr>
            <a:r>
              <a:rPr lang="en-US" sz="2400">
                <a:gradFill>
                  <a:gsLst>
                    <a:gs pos="2917">
                      <a:schemeClr val="tx1"/>
                    </a:gs>
                    <a:gs pos="30000">
                      <a:schemeClr val="tx1"/>
                    </a:gs>
                  </a:gsLst>
                  <a:lin ang="5400000" scaled="0"/>
                </a:gradFill>
              </a:rPr>
              <a:t>Data Management</a:t>
            </a:r>
          </a:p>
          <a:p>
            <a:pPr marL="457200" indent="-457200">
              <a:lnSpc>
                <a:spcPct val="90000"/>
              </a:lnSpc>
              <a:spcAft>
                <a:spcPts val="600"/>
              </a:spcAft>
              <a:buAutoNum type="arabicPeriod"/>
            </a:pPr>
            <a:r>
              <a:rPr lang="en-US" sz="2400">
                <a:gradFill>
                  <a:gsLst>
                    <a:gs pos="2917">
                      <a:schemeClr val="tx1"/>
                    </a:gs>
                    <a:gs pos="30000">
                      <a:schemeClr val="tx1"/>
                    </a:gs>
                  </a:gsLst>
                  <a:lin ang="5400000" scaled="0"/>
                </a:gradFill>
              </a:rPr>
              <a:t>Microsoft Sentinel Pricing Guide</a:t>
            </a:r>
          </a:p>
          <a:p>
            <a:pPr marL="457200" indent="-457200">
              <a:lnSpc>
                <a:spcPct val="90000"/>
              </a:lnSpc>
              <a:spcAft>
                <a:spcPts val="600"/>
              </a:spcAft>
              <a:buAutoNum type="arabicPeriod"/>
            </a:pPr>
            <a:r>
              <a:rPr lang="en-US" sz="2400">
                <a:gradFill>
                  <a:gsLst>
                    <a:gs pos="2917">
                      <a:schemeClr val="tx1"/>
                    </a:gs>
                    <a:gs pos="30000">
                      <a:schemeClr val="tx1"/>
                    </a:gs>
                  </a:gsLst>
                  <a:lin ang="5400000" scaled="0"/>
                </a:gradFill>
              </a:rPr>
              <a:t>Microsoft Defender for IoT</a:t>
            </a:r>
          </a:p>
          <a:p>
            <a:pPr marL="457200" indent="-457200">
              <a:lnSpc>
                <a:spcPct val="90000"/>
              </a:lnSpc>
              <a:spcAft>
                <a:spcPts val="600"/>
              </a:spcAft>
              <a:buAutoNum type="arabicPeriod"/>
            </a:pPr>
            <a:r>
              <a:rPr lang="en-US" sz="2400">
                <a:gradFill>
                  <a:gsLst>
                    <a:gs pos="2917">
                      <a:schemeClr val="tx1"/>
                    </a:gs>
                    <a:gs pos="30000">
                      <a:schemeClr val="tx1"/>
                    </a:gs>
                  </a:gsLst>
                  <a:lin ang="5400000" scaled="0"/>
                </a:gradFill>
              </a:rPr>
              <a:t>AWS Integrations</a:t>
            </a:r>
          </a:p>
          <a:p>
            <a:pPr marL="457200" indent="-457200">
              <a:lnSpc>
                <a:spcPct val="90000"/>
              </a:lnSpc>
              <a:spcAft>
                <a:spcPts val="600"/>
              </a:spcAft>
              <a:buAutoNum type="arabicPeriod"/>
            </a:pPr>
            <a:r>
              <a:rPr lang="en-US" sz="2400">
                <a:gradFill>
                  <a:gsLst>
                    <a:gs pos="2917">
                      <a:schemeClr val="tx1"/>
                    </a:gs>
                    <a:gs pos="30000">
                      <a:schemeClr val="tx1"/>
                    </a:gs>
                  </a:gsLst>
                  <a:lin ang="5400000" scaled="0"/>
                </a:gradFill>
              </a:rPr>
              <a:t>GCP Integrations</a:t>
            </a:r>
          </a:p>
          <a:p>
            <a:pPr marL="457200" indent="-457200">
              <a:lnSpc>
                <a:spcPct val="90000"/>
              </a:lnSpc>
              <a:spcAft>
                <a:spcPts val="600"/>
              </a:spcAft>
              <a:buAutoNum type="arabicPeriod"/>
            </a:pPr>
            <a:r>
              <a:rPr lang="en-US" sz="2400">
                <a:gradFill>
                  <a:gsLst>
                    <a:gs pos="2917">
                      <a:schemeClr val="tx1"/>
                    </a:gs>
                    <a:gs pos="30000">
                      <a:schemeClr val="tx1"/>
                    </a:gs>
                  </a:gsLst>
                  <a:lin ang="5400000" scaled="0"/>
                </a:gradFill>
              </a:rPr>
              <a:t>Modern Workplace Compliance</a:t>
            </a:r>
          </a:p>
        </p:txBody>
      </p:sp>
    </p:spTree>
    <p:extLst>
      <p:ext uri="{BB962C8B-B14F-4D97-AF65-F5344CB8AC3E}">
        <p14:creationId xmlns:p14="http://schemas.microsoft.com/office/powerpoint/2010/main" val="25477987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p:txBody>
          <a:bodyPr/>
          <a:lstStyle/>
          <a:p>
            <a:r>
              <a:rPr lang="en-US" sz="4400"/>
              <a:t>Microsoft Security Architecture</a:t>
            </a:r>
            <a:br>
              <a:rPr lang="en-US" sz="3600">
                <a:latin typeface="Segoe UI Semilight" panose="020B0402040204020203" pitchFamily="34" charset="0"/>
                <a:cs typeface="Segoe UI Semilight" panose="020B0402040204020203" pitchFamily="34" charset="0"/>
              </a:rPr>
            </a:br>
            <a:r>
              <a:rPr lang="en-US" sz="3600">
                <a:latin typeface="Segoe UI Semilight" panose="020B0402040204020203" pitchFamily="34" charset="0"/>
                <a:cs typeface="Segoe UI Semilight" panose="020B0402040204020203" pitchFamily="34" charset="0"/>
              </a:rPr>
              <a:t>Data Management</a:t>
            </a:r>
            <a:br>
              <a:rPr lang="en-US" sz="3600">
                <a:latin typeface="Segoe UI Semilight" panose="020B0402040204020203" pitchFamily="34" charset="0"/>
                <a:cs typeface="Segoe UI Semilight" panose="020B0402040204020203" pitchFamily="34" charset="0"/>
              </a:rPr>
            </a:br>
            <a:br>
              <a:rPr lang="en-US" sz="3600">
                <a:latin typeface="Segoe UI Semilight" panose="020B0402040204020203" pitchFamily="34" charset="0"/>
                <a:cs typeface="Segoe UI Semilight" panose="020B0402040204020203" pitchFamily="34" charset="0"/>
              </a:rPr>
            </a:br>
            <a:r>
              <a:rPr lang="en-US" sz="2400">
                <a:latin typeface="Segoe UI Semilight" panose="020B0402040204020203" pitchFamily="34" charset="0"/>
                <a:cs typeface="Segoe UI Semilight" panose="020B0402040204020203" pitchFamily="34" charset="0"/>
              </a:rPr>
              <a:t>D</a:t>
            </a:r>
            <a:r>
              <a:rPr lang="en-US" sz="2800">
                <a:latin typeface="Segoe UI Semilight" panose="020B0402040204020203" pitchFamily="34" charset="0"/>
                <a:cs typeface="Segoe UI Semilight" panose="020B0402040204020203" pitchFamily="34" charset="0"/>
              </a:rPr>
              <a:t>eep dive deck here:</a:t>
            </a:r>
            <a:r>
              <a:rPr lang="en-US" sz="2800">
                <a:solidFill>
                  <a:schemeClr val="bg1"/>
                </a:solidFill>
                <a:latin typeface="+mn-lt"/>
                <a:cs typeface="Segoe UI Semilight" panose="020B0402040204020203" pitchFamily="34" charset="0"/>
              </a:rPr>
              <a:t>  </a:t>
            </a:r>
            <a:r>
              <a:rPr lang="en-US" sz="2400">
                <a:solidFill>
                  <a:schemeClr val="bg1"/>
                </a:solidFill>
                <a:latin typeface="+mn-lt"/>
                <a:hlinkClick r:id="rId3">
                  <a:extLst>
                    <a:ext uri="{A12FA001-AC4F-418D-AE19-62706E023703}">
                      <ahyp:hlinkClr xmlns:ahyp="http://schemas.microsoft.com/office/drawing/2018/hyperlinkcolor" val="tx"/>
                    </a:ext>
                  </a:extLst>
                </a:hlinkClick>
              </a:rPr>
              <a:t>Log Collection Challenges and Solutions-V1.1.pptx</a:t>
            </a:r>
            <a:br>
              <a:rPr lang="en-US" sz="2400">
                <a:latin typeface="Segoe UI Semilight" panose="020B0402040204020203" pitchFamily="34" charset="0"/>
                <a:cs typeface="Segoe UI Semilight" panose="020B0402040204020203" pitchFamily="34" charset="0"/>
              </a:rPr>
            </a:br>
            <a:r>
              <a:rPr lang="en-US" sz="2400">
                <a:latin typeface="Segoe UI Semilight" panose="020B0402040204020203" pitchFamily="34" charset="0"/>
                <a:cs typeface="Segoe UI Semilight" panose="020B0402040204020203" pitchFamily="34" charset="0"/>
              </a:rPr>
              <a:t>Created by Yaniv Shasha and Edi Lahav</a:t>
            </a:r>
            <a:endParaRPr lang="en-US" sz="4400">
              <a:solidFill>
                <a:schemeClr val="bg1"/>
              </a:solidFill>
              <a:latin typeface="+mn-lt"/>
            </a:endParaRPr>
          </a:p>
        </p:txBody>
      </p:sp>
      <p:sp>
        <p:nvSpPr>
          <p:cNvPr id="16" name="TextBox 15">
            <a:extLst>
              <a:ext uri="{FF2B5EF4-FFF2-40B4-BE49-F238E27FC236}">
                <a16:creationId xmlns:a16="http://schemas.microsoft.com/office/drawing/2014/main" id="{FA1E03D8-A339-46F3-8B0A-1D682B68E574}"/>
              </a:ext>
            </a:extLst>
          </p:cNvPr>
          <p:cNvSpPr txBox="1"/>
          <p:nvPr/>
        </p:nvSpPr>
        <p:spPr>
          <a:xfrm>
            <a:off x="-57749" y="6615485"/>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bg1"/>
                </a:solidFill>
              </a:rPr>
              <a:t>Microsoft Internal Use and Microsoft Partners Only</a:t>
            </a:r>
          </a:p>
        </p:txBody>
      </p:sp>
    </p:spTree>
    <p:extLst>
      <p:ext uri="{BB962C8B-B14F-4D97-AF65-F5344CB8AC3E}">
        <p14:creationId xmlns:p14="http://schemas.microsoft.com/office/powerpoint/2010/main" val="54907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Connector: Elbow 16">
            <a:extLst>
              <a:ext uri="{FF2B5EF4-FFF2-40B4-BE49-F238E27FC236}">
                <a16:creationId xmlns:a16="http://schemas.microsoft.com/office/drawing/2014/main" id="{860D1CE2-0717-42C9-9981-3833246CBD04}"/>
              </a:ext>
            </a:extLst>
          </p:cNvPr>
          <p:cNvCxnSpPr>
            <a:cxnSpLocks/>
            <a:stCxn id="16" idx="1"/>
            <a:endCxn id="3" idx="3"/>
          </p:cNvCxnSpPr>
          <p:nvPr/>
        </p:nvCxnSpPr>
        <p:spPr>
          <a:xfrm rot="10800000">
            <a:off x="2052528" y="2711179"/>
            <a:ext cx="1369991" cy="1940999"/>
          </a:xfrm>
          <a:prstGeom prst="bentConnector3">
            <a:avLst>
              <a:gd name="adj1" fmla="val 50000"/>
            </a:avLst>
          </a:prstGeom>
          <a:ln w="12700">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DC264E48-2BFD-45CF-9622-3936F8E80AE3}"/>
              </a:ext>
            </a:extLst>
          </p:cNvPr>
          <p:cNvSpPr/>
          <p:nvPr/>
        </p:nvSpPr>
        <p:spPr bwMode="auto">
          <a:xfrm>
            <a:off x="3426168" y="2064853"/>
            <a:ext cx="1073874" cy="11358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CSPM/CWPP Solution</a:t>
            </a:r>
          </a:p>
        </p:txBody>
      </p:sp>
      <p:sp>
        <p:nvSpPr>
          <p:cNvPr id="16" name="Rectangle 15">
            <a:extLst>
              <a:ext uri="{FF2B5EF4-FFF2-40B4-BE49-F238E27FC236}">
                <a16:creationId xmlns:a16="http://schemas.microsoft.com/office/drawing/2014/main" id="{674D1336-3C8C-420E-AC7D-E20AE46A6C3B}"/>
              </a:ext>
            </a:extLst>
          </p:cNvPr>
          <p:cNvSpPr/>
          <p:nvPr/>
        </p:nvSpPr>
        <p:spPr bwMode="auto">
          <a:xfrm>
            <a:off x="3422518" y="4113266"/>
            <a:ext cx="1073873" cy="1077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XDR</a:t>
            </a:r>
          </a:p>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Platform</a:t>
            </a:r>
          </a:p>
        </p:txBody>
      </p:sp>
      <p:sp>
        <p:nvSpPr>
          <p:cNvPr id="74" name="Rectangle 73">
            <a:extLst>
              <a:ext uri="{FF2B5EF4-FFF2-40B4-BE49-F238E27FC236}">
                <a16:creationId xmlns:a16="http://schemas.microsoft.com/office/drawing/2014/main" id="{FC0A7135-2F65-449D-9B7C-021BAB638792}"/>
              </a:ext>
            </a:extLst>
          </p:cNvPr>
          <p:cNvSpPr/>
          <p:nvPr/>
        </p:nvSpPr>
        <p:spPr bwMode="auto">
          <a:xfrm>
            <a:off x="750433" y="1118873"/>
            <a:ext cx="1480200" cy="909074"/>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Retention/Compliance</a:t>
            </a:r>
          </a:p>
        </p:txBody>
      </p:sp>
      <p:sp>
        <p:nvSpPr>
          <p:cNvPr id="72" name="Rectangle 71">
            <a:extLst>
              <a:ext uri="{FF2B5EF4-FFF2-40B4-BE49-F238E27FC236}">
                <a16:creationId xmlns:a16="http://schemas.microsoft.com/office/drawing/2014/main" id="{953E0C82-B12F-433D-A7CB-338DAC6E627B}"/>
              </a:ext>
            </a:extLst>
          </p:cNvPr>
          <p:cNvSpPr/>
          <p:nvPr/>
        </p:nvSpPr>
        <p:spPr bwMode="auto">
          <a:xfrm>
            <a:off x="995848" y="4257789"/>
            <a:ext cx="1347070" cy="1796384"/>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Incident Management</a:t>
            </a:r>
          </a:p>
        </p:txBody>
      </p:sp>
      <p:sp>
        <p:nvSpPr>
          <p:cNvPr id="22" name="Rectangle 21">
            <a:extLst>
              <a:ext uri="{FF2B5EF4-FFF2-40B4-BE49-F238E27FC236}">
                <a16:creationId xmlns:a16="http://schemas.microsoft.com/office/drawing/2014/main" id="{A240ADDE-8BE7-4043-822D-5D8B318347F2}"/>
              </a:ext>
            </a:extLst>
          </p:cNvPr>
          <p:cNvSpPr/>
          <p:nvPr/>
        </p:nvSpPr>
        <p:spPr bwMode="auto">
          <a:xfrm>
            <a:off x="4500042" y="1695290"/>
            <a:ext cx="3866973" cy="1859232"/>
          </a:xfrm>
          <a:prstGeom prst="rect">
            <a:avLst/>
          </a:prstGeom>
          <a:solidFill>
            <a:schemeClr val="accent2">
              <a:lumMod val="10000"/>
              <a:lumOff val="90000"/>
            </a:schemeClr>
          </a:solidFill>
          <a:ln w="19050">
            <a:solidFill>
              <a:schemeClr val="accent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b="1">
              <a:solidFill>
                <a:schemeClr val="tx1"/>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9009FD9B-1878-49A2-B8AA-B4C349EB3C0F}"/>
              </a:ext>
            </a:extLst>
          </p:cNvPr>
          <p:cNvSpPr/>
          <p:nvPr/>
        </p:nvSpPr>
        <p:spPr bwMode="auto">
          <a:xfrm>
            <a:off x="760736" y="2132097"/>
            <a:ext cx="1480200" cy="909074"/>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Health/Trend Analysis</a:t>
            </a:r>
          </a:p>
        </p:txBody>
      </p:sp>
      <p:sp>
        <p:nvSpPr>
          <p:cNvPr id="193" name="Rectangle 192">
            <a:extLst>
              <a:ext uri="{FF2B5EF4-FFF2-40B4-BE49-F238E27FC236}">
                <a16:creationId xmlns:a16="http://schemas.microsoft.com/office/drawing/2014/main" id="{FA43051B-1DC5-467F-95A3-57C58319F354}"/>
              </a:ext>
            </a:extLst>
          </p:cNvPr>
          <p:cNvSpPr/>
          <p:nvPr/>
        </p:nvSpPr>
        <p:spPr bwMode="auto">
          <a:xfrm>
            <a:off x="3067050" y="6467907"/>
            <a:ext cx="6518910" cy="185680"/>
          </a:xfrm>
          <a:prstGeom prst="rect">
            <a:avLst/>
          </a:prstGeom>
          <a:solidFill>
            <a:srgbClr val="FFC000"/>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cs typeface="Segoe UI" pitchFamily="34" charset="0"/>
            </a:endParaRPr>
          </a:p>
        </p:txBody>
      </p:sp>
      <p:sp>
        <p:nvSpPr>
          <p:cNvPr id="182" name="Rectangle 181">
            <a:extLst>
              <a:ext uri="{FF2B5EF4-FFF2-40B4-BE49-F238E27FC236}">
                <a16:creationId xmlns:a16="http://schemas.microsoft.com/office/drawing/2014/main" id="{4797C4D0-8FA8-4C59-8D0F-04DFF72BCF23}"/>
              </a:ext>
            </a:extLst>
          </p:cNvPr>
          <p:cNvSpPr/>
          <p:nvPr/>
        </p:nvSpPr>
        <p:spPr bwMode="auto">
          <a:xfrm>
            <a:off x="4484000" y="3991042"/>
            <a:ext cx="3866973" cy="1348480"/>
          </a:xfrm>
          <a:prstGeom prst="rect">
            <a:avLst/>
          </a:prstGeom>
          <a:solidFill>
            <a:schemeClr val="accent2">
              <a:lumMod val="10000"/>
              <a:lumOff val="90000"/>
            </a:schemeClr>
          </a:solidFill>
          <a:ln w="19050">
            <a:solidFill>
              <a:schemeClr val="accent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b="1">
              <a:solidFill>
                <a:schemeClr val="tx1"/>
              </a:soli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0AFBAFA5-5994-4B95-9374-F6F51D88E1A7}"/>
              </a:ext>
            </a:extLst>
          </p:cNvPr>
          <p:cNvSpPr/>
          <p:nvPr/>
        </p:nvSpPr>
        <p:spPr bwMode="auto">
          <a:xfrm>
            <a:off x="740131" y="3161005"/>
            <a:ext cx="1500805" cy="965042"/>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Active Threat hunting</a:t>
            </a:r>
          </a:p>
        </p:txBody>
      </p:sp>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6666528" cy="563343"/>
          </a:xfrm>
        </p:spPr>
        <p:txBody>
          <a:bodyPr anchor="t"/>
          <a:lstStyle/>
          <a:p>
            <a:r>
              <a:rPr lang="en-US" sz="2800"/>
              <a:t>Microsoft Security Reference Architecture</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3276798"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Security Architecture Components</a:t>
            </a:r>
          </a:p>
        </p:txBody>
      </p:sp>
      <p:sp>
        <p:nvSpPr>
          <p:cNvPr id="136" name="Rectangle 135">
            <a:extLst>
              <a:ext uri="{FF2B5EF4-FFF2-40B4-BE49-F238E27FC236}">
                <a16:creationId xmlns:a16="http://schemas.microsoft.com/office/drawing/2014/main" id="{CB30E691-9838-4C4A-B9BD-21FE28509DB7}"/>
              </a:ext>
            </a:extLst>
          </p:cNvPr>
          <p:cNvSpPr/>
          <p:nvPr/>
        </p:nvSpPr>
        <p:spPr bwMode="auto">
          <a:xfrm>
            <a:off x="9686276" y="3051869"/>
            <a:ext cx="1396822" cy="24738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Servers </a:t>
            </a:r>
          </a:p>
        </p:txBody>
      </p:sp>
      <p:cxnSp>
        <p:nvCxnSpPr>
          <p:cNvPr id="249" name="Straight Arrow Connector 26">
            <a:extLst>
              <a:ext uri="{FF2B5EF4-FFF2-40B4-BE49-F238E27FC236}">
                <a16:creationId xmlns:a16="http://schemas.microsoft.com/office/drawing/2014/main" id="{0B992884-264B-4F31-89EF-35A49384A178}"/>
              </a:ext>
            </a:extLst>
          </p:cNvPr>
          <p:cNvCxnSpPr>
            <a:cxnSpLocks/>
            <a:stCxn id="136" idx="1"/>
            <a:endCxn id="240" idx="3"/>
          </p:cNvCxnSpPr>
          <p:nvPr/>
        </p:nvCxnSpPr>
        <p:spPr>
          <a:xfrm flipH="1" flipV="1">
            <a:off x="8131270" y="3171715"/>
            <a:ext cx="1555006" cy="3847"/>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3" name="Rectangle 252">
            <a:extLst>
              <a:ext uri="{FF2B5EF4-FFF2-40B4-BE49-F238E27FC236}">
                <a16:creationId xmlns:a16="http://schemas.microsoft.com/office/drawing/2014/main" id="{CD5AF888-FF8B-4790-A7A7-486ADB1C6BE8}"/>
              </a:ext>
            </a:extLst>
          </p:cNvPr>
          <p:cNvSpPr/>
          <p:nvPr/>
        </p:nvSpPr>
        <p:spPr bwMode="auto">
          <a:xfrm>
            <a:off x="9686276" y="1857466"/>
            <a:ext cx="1396822" cy="48975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Network Security Solutions</a:t>
            </a:r>
          </a:p>
        </p:txBody>
      </p:sp>
      <p:sp>
        <p:nvSpPr>
          <p:cNvPr id="255" name="Rectangle 254">
            <a:extLst>
              <a:ext uri="{FF2B5EF4-FFF2-40B4-BE49-F238E27FC236}">
                <a16:creationId xmlns:a16="http://schemas.microsoft.com/office/drawing/2014/main" id="{2887BFEE-7121-46BD-94C9-E01137771795}"/>
              </a:ext>
            </a:extLst>
          </p:cNvPr>
          <p:cNvSpPr/>
          <p:nvPr/>
        </p:nvSpPr>
        <p:spPr bwMode="auto">
          <a:xfrm>
            <a:off x="6241026" y="4444840"/>
            <a:ext cx="1874204" cy="228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Identity Protection</a:t>
            </a:r>
          </a:p>
        </p:txBody>
      </p:sp>
      <p:sp>
        <p:nvSpPr>
          <p:cNvPr id="258" name="Rectangle 257">
            <a:extLst>
              <a:ext uri="{FF2B5EF4-FFF2-40B4-BE49-F238E27FC236}">
                <a16:creationId xmlns:a16="http://schemas.microsoft.com/office/drawing/2014/main" id="{BD70B7A8-F51F-4D04-801E-C4CD344823B2}"/>
              </a:ext>
            </a:extLst>
          </p:cNvPr>
          <p:cNvSpPr/>
          <p:nvPr/>
        </p:nvSpPr>
        <p:spPr bwMode="auto">
          <a:xfrm>
            <a:off x="6241027" y="4156378"/>
            <a:ext cx="1874203" cy="244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CASB Solution</a:t>
            </a:r>
          </a:p>
        </p:txBody>
      </p:sp>
      <p:cxnSp>
        <p:nvCxnSpPr>
          <p:cNvPr id="108" name="Straight Arrow Connector 26">
            <a:extLst>
              <a:ext uri="{FF2B5EF4-FFF2-40B4-BE49-F238E27FC236}">
                <a16:creationId xmlns:a16="http://schemas.microsoft.com/office/drawing/2014/main" id="{BB0649A2-6988-42D8-8356-C6419C6EE654}"/>
              </a:ext>
            </a:extLst>
          </p:cNvPr>
          <p:cNvCxnSpPr>
            <a:cxnSpLocks/>
            <a:endCxn id="4" idx="1"/>
          </p:cNvCxnSpPr>
          <p:nvPr/>
        </p:nvCxnSpPr>
        <p:spPr>
          <a:xfrm rot="16200000" flipH="1">
            <a:off x="745112" y="4602759"/>
            <a:ext cx="923211" cy="178086"/>
          </a:xfrm>
          <a:prstGeom prst="bentConnector2">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13F9A4CD-7493-4067-BD1E-59676822E289}"/>
              </a:ext>
            </a:extLst>
          </p:cNvPr>
          <p:cNvSpPr/>
          <p:nvPr/>
        </p:nvSpPr>
        <p:spPr bwMode="auto">
          <a:xfrm>
            <a:off x="896009" y="1449678"/>
            <a:ext cx="1171573" cy="48975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Security Data Warehouse</a:t>
            </a:r>
          </a:p>
        </p:txBody>
      </p:sp>
      <p:sp>
        <p:nvSpPr>
          <p:cNvPr id="118" name="Rectangle 117">
            <a:extLst>
              <a:ext uri="{FF2B5EF4-FFF2-40B4-BE49-F238E27FC236}">
                <a16:creationId xmlns:a16="http://schemas.microsoft.com/office/drawing/2014/main" id="{42A24324-DB8F-42B3-8DF8-73C52B7F865E}"/>
              </a:ext>
            </a:extLst>
          </p:cNvPr>
          <p:cNvSpPr/>
          <p:nvPr/>
        </p:nvSpPr>
        <p:spPr bwMode="auto">
          <a:xfrm>
            <a:off x="6241028" y="4990663"/>
            <a:ext cx="1874202"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Endpoint Protection</a:t>
            </a:r>
          </a:p>
        </p:txBody>
      </p:sp>
      <p:sp>
        <p:nvSpPr>
          <p:cNvPr id="132" name="Rectangle 131">
            <a:extLst>
              <a:ext uri="{FF2B5EF4-FFF2-40B4-BE49-F238E27FC236}">
                <a16:creationId xmlns:a16="http://schemas.microsoft.com/office/drawing/2014/main" id="{3E6721C7-8C9A-4B4A-9D0E-A633DB17D09C}"/>
              </a:ext>
            </a:extLst>
          </p:cNvPr>
          <p:cNvSpPr/>
          <p:nvPr/>
        </p:nvSpPr>
        <p:spPr bwMode="auto">
          <a:xfrm>
            <a:off x="9688802" y="4979871"/>
            <a:ext cx="1396822" cy="24738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Clients</a:t>
            </a:r>
          </a:p>
        </p:txBody>
      </p:sp>
      <p:cxnSp>
        <p:nvCxnSpPr>
          <p:cNvPr id="135" name="Straight Arrow Connector 26">
            <a:extLst>
              <a:ext uri="{FF2B5EF4-FFF2-40B4-BE49-F238E27FC236}">
                <a16:creationId xmlns:a16="http://schemas.microsoft.com/office/drawing/2014/main" id="{9DFD8DFC-984A-4F5F-92AF-9A80494532C8}"/>
              </a:ext>
            </a:extLst>
          </p:cNvPr>
          <p:cNvCxnSpPr>
            <a:cxnSpLocks/>
            <a:stCxn id="132" idx="1"/>
            <a:endCxn id="118" idx="3"/>
          </p:cNvCxnSpPr>
          <p:nvPr/>
        </p:nvCxnSpPr>
        <p:spPr>
          <a:xfrm flipH="1">
            <a:off x="8115230" y="5103564"/>
            <a:ext cx="1573572" cy="374"/>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55913D1A-CAEC-4528-8AE1-C137BE0F4B69}"/>
              </a:ext>
            </a:extLst>
          </p:cNvPr>
          <p:cNvSpPr/>
          <p:nvPr/>
        </p:nvSpPr>
        <p:spPr bwMode="auto">
          <a:xfrm>
            <a:off x="446701" y="6430325"/>
            <a:ext cx="2655003" cy="28096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Centralized Logging &amp; Control</a:t>
            </a:r>
          </a:p>
        </p:txBody>
      </p:sp>
      <p:sp>
        <p:nvSpPr>
          <p:cNvPr id="190" name="Rectangle 189">
            <a:extLst>
              <a:ext uri="{FF2B5EF4-FFF2-40B4-BE49-F238E27FC236}">
                <a16:creationId xmlns:a16="http://schemas.microsoft.com/office/drawing/2014/main" id="{4F88B05C-0A8E-406C-A848-2464DEF05DF0}"/>
              </a:ext>
            </a:extLst>
          </p:cNvPr>
          <p:cNvSpPr/>
          <p:nvPr/>
        </p:nvSpPr>
        <p:spPr bwMode="auto">
          <a:xfrm>
            <a:off x="4023360" y="6430325"/>
            <a:ext cx="4611595" cy="280968"/>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Expert “Edge” Solutions</a:t>
            </a:r>
          </a:p>
        </p:txBody>
      </p:sp>
      <p:sp>
        <p:nvSpPr>
          <p:cNvPr id="192" name="Rectangle 191">
            <a:extLst>
              <a:ext uri="{FF2B5EF4-FFF2-40B4-BE49-F238E27FC236}">
                <a16:creationId xmlns:a16="http://schemas.microsoft.com/office/drawing/2014/main" id="{469CE8F4-34EA-4CF7-BA59-F05605CBB41A}"/>
              </a:ext>
            </a:extLst>
          </p:cNvPr>
          <p:cNvSpPr/>
          <p:nvPr/>
        </p:nvSpPr>
        <p:spPr bwMode="auto">
          <a:xfrm>
            <a:off x="9544050" y="6417103"/>
            <a:ext cx="2367481" cy="280968"/>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Log Sources</a:t>
            </a:r>
          </a:p>
        </p:txBody>
      </p:sp>
      <p:cxnSp>
        <p:nvCxnSpPr>
          <p:cNvPr id="194" name="Straight Arrow Connector 26">
            <a:extLst>
              <a:ext uri="{FF2B5EF4-FFF2-40B4-BE49-F238E27FC236}">
                <a16:creationId xmlns:a16="http://schemas.microsoft.com/office/drawing/2014/main" id="{080ADB34-C6E7-479A-B207-B31CF644ABBD}"/>
              </a:ext>
            </a:extLst>
          </p:cNvPr>
          <p:cNvCxnSpPr>
            <a:cxnSpLocks/>
          </p:cNvCxnSpPr>
          <p:nvPr/>
        </p:nvCxnSpPr>
        <p:spPr>
          <a:xfrm flipH="1">
            <a:off x="3252881" y="6564506"/>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26">
            <a:extLst>
              <a:ext uri="{FF2B5EF4-FFF2-40B4-BE49-F238E27FC236}">
                <a16:creationId xmlns:a16="http://schemas.microsoft.com/office/drawing/2014/main" id="{CB67A9C2-6771-478E-AF61-B1B4CED76476}"/>
              </a:ext>
            </a:extLst>
          </p:cNvPr>
          <p:cNvCxnSpPr>
            <a:cxnSpLocks/>
          </p:cNvCxnSpPr>
          <p:nvPr/>
        </p:nvCxnSpPr>
        <p:spPr>
          <a:xfrm flipH="1">
            <a:off x="8812127" y="6563202"/>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2AB72F8A-930F-45E9-86A1-8A7A177D5069}"/>
              </a:ext>
            </a:extLst>
          </p:cNvPr>
          <p:cNvSpPr/>
          <p:nvPr/>
        </p:nvSpPr>
        <p:spPr bwMode="auto">
          <a:xfrm>
            <a:off x="6257068" y="3058440"/>
            <a:ext cx="1874202"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Server Protection</a:t>
            </a:r>
          </a:p>
        </p:txBody>
      </p:sp>
      <p:sp>
        <p:nvSpPr>
          <p:cNvPr id="3" name="Rectangle 2">
            <a:extLst>
              <a:ext uri="{FF2B5EF4-FFF2-40B4-BE49-F238E27FC236}">
                <a16:creationId xmlns:a16="http://schemas.microsoft.com/office/drawing/2014/main" id="{B0D0D809-C431-43CB-A807-8C0D6257488E}"/>
              </a:ext>
            </a:extLst>
          </p:cNvPr>
          <p:cNvSpPr/>
          <p:nvPr/>
        </p:nvSpPr>
        <p:spPr bwMode="auto">
          <a:xfrm>
            <a:off x="896009" y="2473463"/>
            <a:ext cx="1156518" cy="47543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Log Analysis</a:t>
            </a:r>
          </a:p>
        </p:txBody>
      </p:sp>
      <p:cxnSp>
        <p:nvCxnSpPr>
          <p:cNvPr id="131" name="Connector: Elbow 130">
            <a:extLst>
              <a:ext uri="{FF2B5EF4-FFF2-40B4-BE49-F238E27FC236}">
                <a16:creationId xmlns:a16="http://schemas.microsoft.com/office/drawing/2014/main" id="{A79C9094-697E-4770-84F9-3BC750A4F66B}"/>
              </a:ext>
            </a:extLst>
          </p:cNvPr>
          <p:cNvCxnSpPr>
            <a:cxnSpLocks/>
            <a:stCxn id="246" idx="1"/>
            <a:endCxn id="3" idx="1"/>
          </p:cNvCxnSpPr>
          <p:nvPr/>
        </p:nvCxnSpPr>
        <p:spPr>
          <a:xfrm rot="10800000">
            <a:off x="896010" y="2711179"/>
            <a:ext cx="12699" cy="1023529"/>
          </a:xfrm>
          <a:prstGeom prst="bentConnector3">
            <a:avLst>
              <a:gd name="adj1" fmla="val 1900142"/>
            </a:avLst>
          </a:prstGeom>
          <a:ln w="12700">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A83CB86-9765-4390-A805-ABE2B51FC024}"/>
              </a:ext>
            </a:extLst>
          </p:cNvPr>
          <p:cNvSpPr/>
          <p:nvPr/>
        </p:nvSpPr>
        <p:spPr bwMode="auto">
          <a:xfrm>
            <a:off x="1295760" y="5030969"/>
            <a:ext cx="86534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ITSM</a:t>
            </a:r>
          </a:p>
        </p:txBody>
      </p:sp>
      <p:sp>
        <p:nvSpPr>
          <p:cNvPr id="7" name="Rectangle 6">
            <a:extLst>
              <a:ext uri="{FF2B5EF4-FFF2-40B4-BE49-F238E27FC236}">
                <a16:creationId xmlns:a16="http://schemas.microsoft.com/office/drawing/2014/main" id="{381B94D6-F730-4166-8372-497EC2EF57EC}"/>
              </a:ext>
            </a:extLst>
          </p:cNvPr>
          <p:cNvSpPr/>
          <p:nvPr/>
        </p:nvSpPr>
        <p:spPr bwMode="auto">
          <a:xfrm>
            <a:off x="1290143" y="5687617"/>
            <a:ext cx="86534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Reporting</a:t>
            </a:r>
          </a:p>
        </p:txBody>
      </p:sp>
      <p:sp>
        <p:nvSpPr>
          <p:cNvPr id="8" name="Rectangle 7">
            <a:extLst>
              <a:ext uri="{FF2B5EF4-FFF2-40B4-BE49-F238E27FC236}">
                <a16:creationId xmlns:a16="http://schemas.microsoft.com/office/drawing/2014/main" id="{1D35FEA7-B871-42D8-B4D2-01568BD56855}"/>
              </a:ext>
            </a:extLst>
          </p:cNvPr>
          <p:cNvSpPr/>
          <p:nvPr/>
        </p:nvSpPr>
        <p:spPr bwMode="auto">
          <a:xfrm>
            <a:off x="1295562" y="4698578"/>
            <a:ext cx="86552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SOAR</a:t>
            </a:r>
          </a:p>
        </p:txBody>
      </p:sp>
      <p:sp>
        <p:nvSpPr>
          <p:cNvPr id="9" name="Rectangle 8">
            <a:extLst>
              <a:ext uri="{FF2B5EF4-FFF2-40B4-BE49-F238E27FC236}">
                <a16:creationId xmlns:a16="http://schemas.microsoft.com/office/drawing/2014/main" id="{2E16B10B-C327-4705-9152-E1A4C32598ED}"/>
              </a:ext>
            </a:extLst>
          </p:cNvPr>
          <p:cNvSpPr/>
          <p:nvPr/>
        </p:nvSpPr>
        <p:spPr bwMode="auto">
          <a:xfrm>
            <a:off x="1295562" y="5359293"/>
            <a:ext cx="86534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CSM</a:t>
            </a:r>
          </a:p>
        </p:txBody>
      </p:sp>
      <p:cxnSp>
        <p:nvCxnSpPr>
          <p:cNvPr id="148" name="Straight Arrow Connector 26">
            <a:extLst>
              <a:ext uri="{FF2B5EF4-FFF2-40B4-BE49-F238E27FC236}">
                <a16:creationId xmlns:a16="http://schemas.microsoft.com/office/drawing/2014/main" id="{DFA3EF05-5173-464D-9B19-A5AFEC97B2F1}"/>
              </a:ext>
            </a:extLst>
          </p:cNvPr>
          <p:cNvCxnSpPr>
            <a:cxnSpLocks/>
            <a:endCxn id="8" idx="1"/>
          </p:cNvCxnSpPr>
          <p:nvPr/>
        </p:nvCxnSpPr>
        <p:spPr>
          <a:xfrm rot="16200000" flipH="1">
            <a:off x="911208" y="4436663"/>
            <a:ext cx="590820" cy="177888"/>
          </a:xfrm>
          <a:prstGeom prst="bentConnector2">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26">
            <a:extLst>
              <a:ext uri="{FF2B5EF4-FFF2-40B4-BE49-F238E27FC236}">
                <a16:creationId xmlns:a16="http://schemas.microsoft.com/office/drawing/2014/main" id="{6833A9CD-D853-4000-9F7A-EBC6C29812DE}"/>
              </a:ext>
            </a:extLst>
          </p:cNvPr>
          <p:cNvCxnSpPr>
            <a:cxnSpLocks/>
            <a:endCxn id="9" idx="1"/>
          </p:cNvCxnSpPr>
          <p:nvPr/>
        </p:nvCxnSpPr>
        <p:spPr>
          <a:xfrm rot="16200000" flipH="1">
            <a:off x="580851" y="4767020"/>
            <a:ext cx="1251535" cy="177888"/>
          </a:xfrm>
          <a:prstGeom prst="bentConnector2">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26">
            <a:extLst>
              <a:ext uri="{FF2B5EF4-FFF2-40B4-BE49-F238E27FC236}">
                <a16:creationId xmlns:a16="http://schemas.microsoft.com/office/drawing/2014/main" id="{7574D071-23AE-47CB-919F-CE5C2F6BFD7E}"/>
              </a:ext>
            </a:extLst>
          </p:cNvPr>
          <p:cNvCxnSpPr>
            <a:cxnSpLocks/>
            <a:endCxn id="7" idx="1"/>
          </p:cNvCxnSpPr>
          <p:nvPr/>
        </p:nvCxnSpPr>
        <p:spPr>
          <a:xfrm rot="16200000" flipH="1">
            <a:off x="250192" y="4770104"/>
            <a:ext cx="1905335" cy="174568"/>
          </a:xfrm>
          <a:prstGeom prst="bentConnector2">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8ED6931-3261-4215-9FD9-C3A76C596B79}"/>
              </a:ext>
            </a:extLst>
          </p:cNvPr>
          <p:cNvSpPr/>
          <p:nvPr/>
        </p:nvSpPr>
        <p:spPr bwMode="auto">
          <a:xfrm>
            <a:off x="6241028" y="4720306"/>
            <a:ext cx="1874202" cy="228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Information Protection</a:t>
            </a:r>
          </a:p>
        </p:txBody>
      </p:sp>
      <p:sp>
        <p:nvSpPr>
          <p:cNvPr id="26" name="Rectangle 25">
            <a:extLst>
              <a:ext uri="{FF2B5EF4-FFF2-40B4-BE49-F238E27FC236}">
                <a16:creationId xmlns:a16="http://schemas.microsoft.com/office/drawing/2014/main" id="{881DC04B-B7FD-42E3-9AAF-C1CF2552A832}"/>
              </a:ext>
            </a:extLst>
          </p:cNvPr>
          <p:cNvSpPr/>
          <p:nvPr/>
        </p:nvSpPr>
        <p:spPr bwMode="auto">
          <a:xfrm>
            <a:off x="6257068" y="2792217"/>
            <a:ext cx="1874202"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Storage Protection</a:t>
            </a:r>
          </a:p>
        </p:txBody>
      </p:sp>
      <p:sp>
        <p:nvSpPr>
          <p:cNvPr id="27" name="Rectangle 26">
            <a:extLst>
              <a:ext uri="{FF2B5EF4-FFF2-40B4-BE49-F238E27FC236}">
                <a16:creationId xmlns:a16="http://schemas.microsoft.com/office/drawing/2014/main" id="{C2FE380B-A7B2-44E4-99C9-299DDE3D3A92}"/>
              </a:ext>
            </a:extLst>
          </p:cNvPr>
          <p:cNvSpPr/>
          <p:nvPr/>
        </p:nvSpPr>
        <p:spPr bwMode="auto">
          <a:xfrm>
            <a:off x="6257068" y="2529707"/>
            <a:ext cx="1874202"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Container Security</a:t>
            </a:r>
          </a:p>
        </p:txBody>
      </p:sp>
      <p:sp>
        <p:nvSpPr>
          <p:cNvPr id="29" name="Rectangle 28">
            <a:extLst>
              <a:ext uri="{FF2B5EF4-FFF2-40B4-BE49-F238E27FC236}">
                <a16:creationId xmlns:a16="http://schemas.microsoft.com/office/drawing/2014/main" id="{D11A6318-4F97-43EE-ADA2-CC39CC86EA5E}"/>
              </a:ext>
            </a:extLst>
          </p:cNvPr>
          <p:cNvSpPr/>
          <p:nvPr/>
        </p:nvSpPr>
        <p:spPr bwMode="auto">
          <a:xfrm>
            <a:off x="9688802" y="4156009"/>
            <a:ext cx="1396822" cy="24738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SaaS Apps</a:t>
            </a:r>
          </a:p>
        </p:txBody>
      </p:sp>
      <p:sp>
        <p:nvSpPr>
          <p:cNvPr id="30" name="Rectangle 29">
            <a:extLst>
              <a:ext uri="{FF2B5EF4-FFF2-40B4-BE49-F238E27FC236}">
                <a16:creationId xmlns:a16="http://schemas.microsoft.com/office/drawing/2014/main" id="{26D98D13-EB18-4FA7-9EFD-EF7A91FEE2CE}"/>
              </a:ext>
            </a:extLst>
          </p:cNvPr>
          <p:cNvSpPr/>
          <p:nvPr/>
        </p:nvSpPr>
        <p:spPr bwMode="auto">
          <a:xfrm>
            <a:off x="9688802" y="4469565"/>
            <a:ext cx="1396822" cy="44943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Identity &amp; Access Management</a:t>
            </a:r>
          </a:p>
        </p:txBody>
      </p:sp>
      <p:pic>
        <p:nvPicPr>
          <p:cNvPr id="1028" name="Picture 4" descr="See the source image">
            <a:extLst>
              <a:ext uri="{FF2B5EF4-FFF2-40B4-BE49-F238E27FC236}">
                <a16:creationId xmlns:a16="http://schemas.microsoft.com/office/drawing/2014/main" id="{EA86DBF9-2B2B-4188-8DAF-700CC9561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753" y="2586634"/>
            <a:ext cx="698052" cy="6458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C3C4063F-EB1A-42EF-893D-7A51807177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306" y="2310894"/>
            <a:ext cx="746460" cy="50219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96BC21F7-1D30-42A6-8C42-4F36BDB43F07}"/>
              </a:ext>
            </a:extLst>
          </p:cNvPr>
          <p:cNvSpPr/>
          <p:nvPr/>
        </p:nvSpPr>
        <p:spPr bwMode="auto">
          <a:xfrm>
            <a:off x="9686276" y="2454116"/>
            <a:ext cx="1396822" cy="48473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IaaS / PaaS</a:t>
            </a:r>
            <a:br>
              <a:rPr lang="en-US" sz="1050">
                <a:solidFill>
                  <a:schemeClr val="tx1"/>
                </a:solidFill>
                <a:cs typeface="Segoe UI" pitchFamily="34" charset="0"/>
              </a:rPr>
            </a:br>
            <a:r>
              <a:rPr lang="en-US" sz="1050">
                <a:solidFill>
                  <a:schemeClr val="tx1"/>
                </a:solidFill>
                <a:cs typeface="Segoe UI" pitchFamily="34" charset="0"/>
              </a:rPr>
              <a:t>Services</a:t>
            </a:r>
          </a:p>
        </p:txBody>
      </p:sp>
      <p:cxnSp>
        <p:nvCxnSpPr>
          <p:cNvPr id="166" name="Straight Arrow Connector 26">
            <a:extLst>
              <a:ext uri="{FF2B5EF4-FFF2-40B4-BE49-F238E27FC236}">
                <a16:creationId xmlns:a16="http://schemas.microsoft.com/office/drawing/2014/main" id="{772E287A-5383-463C-AD11-B8E9AA13EE2A}"/>
              </a:ext>
            </a:extLst>
          </p:cNvPr>
          <p:cNvCxnSpPr>
            <a:cxnSpLocks/>
            <a:stCxn id="31" idx="1"/>
            <a:endCxn id="26" idx="3"/>
          </p:cNvCxnSpPr>
          <p:nvPr/>
        </p:nvCxnSpPr>
        <p:spPr>
          <a:xfrm rot="10800000" flipV="1">
            <a:off x="8131270" y="2696482"/>
            <a:ext cx="1555006" cy="209010"/>
          </a:xfrm>
          <a:prstGeom prst="bentConnector3">
            <a:avLst>
              <a:gd name="adj1"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26">
            <a:extLst>
              <a:ext uri="{FF2B5EF4-FFF2-40B4-BE49-F238E27FC236}">
                <a16:creationId xmlns:a16="http://schemas.microsoft.com/office/drawing/2014/main" id="{E67282D6-F2F7-4186-8D19-25233E430C12}"/>
              </a:ext>
            </a:extLst>
          </p:cNvPr>
          <p:cNvCxnSpPr>
            <a:cxnSpLocks/>
            <a:stCxn id="16" idx="0"/>
            <a:endCxn id="246" idx="3"/>
          </p:cNvCxnSpPr>
          <p:nvPr/>
        </p:nvCxnSpPr>
        <p:spPr>
          <a:xfrm rot="16200000" flipV="1">
            <a:off x="2816712" y="2970522"/>
            <a:ext cx="378559" cy="1906929"/>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26">
            <a:extLst>
              <a:ext uri="{FF2B5EF4-FFF2-40B4-BE49-F238E27FC236}">
                <a16:creationId xmlns:a16="http://schemas.microsoft.com/office/drawing/2014/main" id="{A628C8E8-CBA3-48A1-A1FF-029B11A91E47}"/>
              </a:ext>
            </a:extLst>
          </p:cNvPr>
          <p:cNvCxnSpPr>
            <a:cxnSpLocks/>
            <a:stCxn id="242" idx="2"/>
            <a:endCxn id="246" idx="3"/>
          </p:cNvCxnSpPr>
          <p:nvPr/>
        </p:nvCxnSpPr>
        <p:spPr>
          <a:xfrm rot="5400000">
            <a:off x="2740802" y="2512404"/>
            <a:ext cx="534028" cy="1910579"/>
          </a:xfrm>
          <a:prstGeom prst="bentConnector2">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36" name="Picture 12" descr="See the source image">
            <a:extLst>
              <a:ext uri="{FF2B5EF4-FFF2-40B4-BE49-F238E27FC236}">
                <a16:creationId xmlns:a16="http://schemas.microsoft.com/office/drawing/2014/main" id="{E049A38A-5794-483A-9DA9-0A317B1223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9535" y="1901919"/>
            <a:ext cx="543645" cy="543645"/>
          </a:xfrm>
          <a:prstGeom prst="rect">
            <a:avLst/>
          </a:prstGeom>
          <a:noFill/>
          <a:extLst>
            <a:ext uri="{909E8E84-426E-40DD-AFC4-6F175D3DCCD1}">
              <a14:hiddenFill xmlns:a14="http://schemas.microsoft.com/office/drawing/2010/main">
                <a:solidFill>
                  <a:srgbClr val="FFFFFF"/>
                </a:solidFill>
              </a14:hiddenFill>
            </a:ext>
          </a:extLst>
        </p:spPr>
      </p:pic>
      <p:cxnSp>
        <p:nvCxnSpPr>
          <p:cNvPr id="196" name="Straight Arrow Connector 26">
            <a:extLst>
              <a:ext uri="{FF2B5EF4-FFF2-40B4-BE49-F238E27FC236}">
                <a16:creationId xmlns:a16="http://schemas.microsoft.com/office/drawing/2014/main" id="{B95390ED-11FB-4B41-97C5-6AE2990AB220}"/>
              </a:ext>
            </a:extLst>
          </p:cNvPr>
          <p:cNvCxnSpPr>
            <a:cxnSpLocks/>
            <a:stCxn id="31" idx="1"/>
          </p:cNvCxnSpPr>
          <p:nvPr/>
        </p:nvCxnSpPr>
        <p:spPr>
          <a:xfrm rot="10800000">
            <a:off x="8131270" y="2650128"/>
            <a:ext cx="1555006" cy="46355"/>
          </a:xfrm>
          <a:prstGeom prst="bentConnector3">
            <a:avLst>
              <a:gd name="adj1"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Arrow Connector 26">
            <a:extLst>
              <a:ext uri="{FF2B5EF4-FFF2-40B4-BE49-F238E27FC236}">
                <a16:creationId xmlns:a16="http://schemas.microsoft.com/office/drawing/2014/main" id="{4C71C83E-2CC2-4399-B602-CD3B9A2758A6}"/>
              </a:ext>
            </a:extLst>
          </p:cNvPr>
          <p:cNvCxnSpPr>
            <a:cxnSpLocks/>
            <a:stCxn id="30" idx="1"/>
            <a:endCxn id="255" idx="3"/>
          </p:cNvCxnSpPr>
          <p:nvPr/>
        </p:nvCxnSpPr>
        <p:spPr>
          <a:xfrm rot="10800000">
            <a:off x="8115230" y="4559133"/>
            <a:ext cx="1573572" cy="135149"/>
          </a:xfrm>
          <a:prstGeom prst="bentConnector3">
            <a:avLst>
              <a:gd name="adj1"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F271393-CAD7-4C69-80B1-98CC64887F61}"/>
              </a:ext>
            </a:extLst>
          </p:cNvPr>
          <p:cNvSpPr/>
          <p:nvPr/>
        </p:nvSpPr>
        <p:spPr bwMode="auto">
          <a:xfrm>
            <a:off x="6257068" y="2263483"/>
            <a:ext cx="1874202"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Database Security</a:t>
            </a:r>
          </a:p>
        </p:txBody>
      </p:sp>
      <p:cxnSp>
        <p:nvCxnSpPr>
          <p:cNvPr id="199" name="Straight Arrow Connector 26">
            <a:extLst>
              <a:ext uri="{FF2B5EF4-FFF2-40B4-BE49-F238E27FC236}">
                <a16:creationId xmlns:a16="http://schemas.microsoft.com/office/drawing/2014/main" id="{17E45DDB-3B1F-482B-A9AE-D61748E3DA03}"/>
              </a:ext>
            </a:extLst>
          </p:cNvPr>
          <p:cNvCxnSpPr>
            <a:cxnSpLocks/>
            <a:stCxn id="31" idx="1"/>
            <a:endCxn id="46" idx="3"/>
          </p:cNvCxnSpPr>
          <p:nvPr/>
        </p:nvCxnSpPr>
        <p:spPr>
          <a:xfrm rot="10800000">
            <a:off x="8131270" y="2376758"/>
            <a:ext cx="1555006" cy="319724"/>
          </a:xfrm>
          <a:prstGeom prst="bentConnector3">
            <a:avLst>
              <a:gd name="adj1"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Straight Arrow Connector 26">
            <a:extLst>
              <a:ext uri="{FF2B5EF4-FFF2-40B4-BE49-F238E27FC236}">
                <a16:creationId xmlns:a16="http://schemas.microsoft.com/office/drawing/2014/main" id="{E48DB779-7976-401A-9FC0-105FFC396382}"/>
              </a:ext>
            </a:extLst>
          </p:cNvPr>
          <p:cNvCxnSpPr>
            <a:cxnSpLocks/>
            <a:stCxn id="29" idx="1"/>
            <a:endCxn id="258" idx="3"/>
          </p:cNvCxnSpPr>
          <p:nvPr/>
        </p:nvCxnSpPr>
        <p:spPr>
          <a:xfrm rot="10800000">
            <a:off x="8115230" y="4278818"/>
            <a:ext cx="1573572" cy="884"/>
          </a:xfrm>
          <a:prstGeom prst="bentConnector3">
            <a:avLst>
              <a:gd name="adj1"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1" name="Straight Arrow Connector 26">
            <a:extLst>
              <a:ext uri="{FF2B5EF4-FFF2-40B4-BE49-F238E27FC236}">
                <a16:creationId xmlns:a16="http://schemas.microsoft.com/office/drawing/2014/main" id="{DD344999-079A-4B0B-9D41-7BADCE68B0E4}"/>
              </a:ext>
            </a:extLst>
          </p:cNvPr>
          <p:cNvCxnSpPr>
            <a:cxnSpLocks/>
            <a:stCxn id="30" idx="1"/>
            <a:endCxn id="20" idx="3"/>
          </p:cNvCxnSpPr>
          <p:nvPr/>
        </p:nvCxnSpPr>
        <p:spPr>
          <a:xfrm rot="10800000" flipV="1">
            <a:off x="8115230" y="4694280"/>
            <a:ext cx="1573572" cy="140317"/>
          </a:xfrm>
          <a:prstGeom prst="bentConnector3">
            <a:avLst>
              <a:gd name="adj1" fmla="val 50000"/>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267BD8C-5EE9-440A-B095-D45157282B47}"/>
              </a:ext>
            </a:extLst>
          </p:cNvPr>
          <p:cNvSpPr/>
          <p:nvPr/>
        </p:nvSpPr>
        <p:spPr bwMode="auto">
          <a:xfrm>
            <a:off x="6252436" y="1989655"/>
            <a:ext cx="1874202"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Network Security</a:t>
            </a:r>
          </a:p>
        </p:txBody>
      </p:sp>
      <p:cxnSp>
        <p:nvCxnSpPr>
          <p:cNvPr id="216" name="Straight Arrow Connector 26">
            <a:extLst>
              <a:ext uri="{FF2B5EF4-FFF2-40B4-BE49-F238E27FC236}">
                <a16:creationId xmlns:a16="http://schemas.microsoft.com/office/drawing/2014/main" id="{9872263E-D8C1-4804-8C92-5C39001FDA46}"/>
              </a:ext>
            </a:extLst>
          </p:cNvPr>
          <p:cNvCxnSpPr>
            <a:cxnSpLocks/>
            <a:stCxn id="253" idx="1"/>
            <a:endCxn id="69" idx="3"/>
          </p:cNvCxnSpPr>
          <p:nvPr/>
        </p:nvCxnSpPr>
        <p:spPr>
          <a:xfrm flipH="1">
            <a:off x="8126638" y="2102344"/>
            <a:ext cx="1559638" cy="58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6" name="Rectangle 245">
            <a:extLst>
              <a:ext uri="{FF2B5EF4-FFF2-40B4-BE49-F238E27FC236}">
                <a16:creationId xmlns:a16="http://schemas.microsoft.com/office/drawing/2014/main" id="{A495C04C-6DBE-4BA2-816C-20A35D9B30CA}"/>
              </a:ext>
            </a:extLst>
          </p:cNvPr>
          <p:cNvSpPr/>
          <p:nvPr/>
        </p:nvSpPr>
        <p:spPr bwMode="auto">
          <a:xfrm>
            <a:off x="908708" y="3489829"/>
            <a:ext cx="1143818" cy="48975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SIEM Solution</a:t>
            </a:r>
          </a:p>
        </p:txBody>
      </p:sp>
      <p:cxnSp>
        <p:nvCxnSpPr>
          <p:cNvPr id="243" name="Connector: Elbow 242">
            <a:extLst>
              <a:ext uri="{FF2B5EF4-FFF2-40B4-BE49-F238E27FC236}">
                <a16:creationId xmlns:a16="http://schemas.microsoft.com/office/drawing/2014/main" id="{1D5BB1C8-F336-4C10-BF76-AFF2B91F3968}"/>
              </a:ext>
            </a:extLst>
          </p:cNvPr>
          <p:cNvCxnSpPr>
            <a:cxnSpLocks/>
            <a:stCxn id="246" idx="1"/>
            <a:endCxn id="112" idx="1"/>
          </p:cNvCxnSpPr>
          <p:nvPr/>
        </p:nvCxnSpPr>
        <p:spPr>
          <a:xfrm rot="10800000">
            <a:off x="896010" y="1694557"/>
            <a:ext cx="12699" cy="2040151"/>
          </a:xfrm>
          <a:prstGeom prst="bentConnector3">
            <a:avLst>
              <a:gd name="adj1" fmla="val 1900142"/>
            </a:avLst>
          </a:prstGeom>
          <a:ln w="12700">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6" name="Picture 105">
            <a:extLst>
              <a:ext uri="{FF2B5EF4-FFF2-40B4-BE49-F238E27FC236}">
                <a16:creationId xmlns:a16="http://schemas.microsoft.com/office/drawing/2014/main" id="{4C09EB30-B475-4328-A546-69F82D31D2A5}"/>
              </a:ext>
            </a:extLst>
          </p:cNvPr>
          <p:cNvPicPr>
            <a:picLocks noChangeAspect="1"/>
          </p:cNvPicPr>
          <p:nvPr/>
        </p:nvPicPr>
        <p:blipFill>
          <a:blip r:embed="rId6"/>
          <a:stretch>
            <a:fillRect/>
          </a:stretch>
        </p:blipFill>
        <p:spPr>
          <a:xfrm>
            <a:off x="5232166" y="4359092"/>
            <a:ext cx="667527" cy="641292"/>
          </a:xfrm>
          <a:prstGeom prst="rect">
            <a:avLst/>
          </a:prstGeom>
        </p:spPr>
      </p:pic>
      <p:pic>
        <p:nvPicPr>
          <p:cNvPr id="115" name="Picture 114">
            <a:extLst>
              <a:ext uri="{FF2B5EF4-FFF2-40B4-BE49-F238E27FC236}">
                <a16:creationId xmlns:a16="http://schemas.microsoft.com/office/drawing/2014/main" id="{E007EB3E-3D92-41D9-88B9-E82A2F22B2CB}"/>
              </a:ext>
            </a:extLst>
          </p:cNvPr>
          <p:cNvPicPr>
            <a:picLocks noChangeAspect="1"/>
          </p:cNvPicPr>
          <p:nvPr/>
        </p:nvPicPr>
        <p:blipFill>
          <a:blip r:embed="rId7"/>
          <a:stretch>
            <a:fillRect/>
          </a:stretch>
        </p:blipFill>
        <p:spPr>
          <a:xfrm>
            <a:off x="4649377" y="4629977"/>
            <a:ext cx="417412" cy="615506"/>
          </a:xfrm>
          <a:prstGeom prst="rect">
            <a:avLst/>
          </a:prstGeom>
        </p:spPr>
      </p:pic>
      <p:pic>
        <p:nvPicPr>
          <p:cNvPr id="121" name="Picture 120">
            <a:extLst>
              <a:ext uri="{FF2B5EF4-FFF2-40B4-BE49-F238E27FC236}">
                <a16:creationId xmlns:a16="http://schemas.microsoft.com/office/drawing/2014/main" id="{66F8C708-C610-4F22-A593-1E3F5E6B3E0F}"/>
              </a:ext>
            </a:extLst>
          </p:cNvPr>
          <p:cNvPicPr>
            <a:picLocks noChangeAspect="1"/>
          </p:cNvPicPr>
          <p:nvPr/>
        </p:nvPicPr>
        <p:blipFill>
          <a:blip r:embed="rId8"/>
          <a:stretch>
            <a:fillRect/>
          </a:stretch>
        </p:blipFill>
        <p:spPr>
          <a:xfrm>
            <a:off x="5373034" y="2906286"/>
            <a:ext cx="581762" cy="586203"/>
          </a:xfrm>
          <a:prstGeom prst="rect">
            <a:avLst/>
          </a:prstGeom>
        </p:spPr>
      </p:pic>
      <p:pic>
        <p:nvPicPr>
          <p:cNvPr id="124" name="Picture 123">
            <a:extLst>
              <a:ext uri="{FF2B5EF4-FFF2-40B4-BE49-F238E27FC236}">
                <a16:creationId xmlns:a16="http://schemas.microsoft.com/office/drawing/2014/main" id="{A9CBE83E-298F-4BB5-B3D6-95C6A02202B5}"/>
              </a:ext>
            </a:extLst>
          </p:cNvPr>
          <p:cNvPicPr>
            <a:picLocks noChangeAspect="1"/>
          </p:cNvPicPr>
          <p:nvPr/>
        </p:nvPicPr>
        <p:blipFill>
          <a:blip r:embed="rId9"/>
          <a:stretch>
            <a:fillRect/>
          </a:stretch>
        </p:blipFill>
        <p:spPr>
          <a:xfrm>
            <a:off x="4664313" y="4081216"/>
            <a:ext cx="402476" cy="320041"/>
          </a:xfrm>
          <a:prstGeom prst="rect">
            <a:avLst/>
          </a:prstGeom>
        </p:spPr>
      </p:pic>
      <p:cxnSp>
        <p:nvCxnSpPr>
          <p:cNvPr id="5" name="Connector: Elbow 4">
            <a:extLst>
              <a:ext uri="{FF2B5EF4-FFF2-40B4-BE49-F238E27FC236}">
                <a16:creationId xmlns:a16="http://schemas.microsoft.com/office/drawing/2014/main" id="{124A0794-6F77-4129-BAE6-B5F6A0385101}"/>
              </a:ext>
            </a:extLst>
          </p:cNvPr>
          <p:cNvCxnSpPr>
            <a:cxnSpLocks/>
            <a:endCxn id="112" idx="3"/>
          </p:cNvCxnSpPr>
          <p:nvPr/>
        </p:nvCxnSpPr>
        <p:spPr>
          <a:xfrm rot="10800000">
            <a:off x="2067582" y="1694556"/>
            <a:ext cx="1358586" cy="616338"/>
          </a:xfrm>
          <a:prstGeom prst="bentConnector3">
            <a:avLst>
              <a:gd name="adj1" fmla="val 50000"/>
            </a:avLst>
          </a:prstGeom>
          <a:ln w="12700">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33988D1-69BD-4DA1-AAE6-9A548A8CD042}"/>
              </a:ext>
            </a:extLst>
          </p:cNvPr>
          <p:cNvCxnSpPr>
            <a:cxnSpLocks/>
            <a:endCxn id="3" idx="3"/>
          </p:cNvCxnSpPr>
          <p:nvPr/>
        </p:nvCxnSpPr>
        <p:spPr>
          <a:xfrm rot="10800000" flipV="1">
            <a:off x="2052527" y="2310894"/>
            <a:ext cx="1383244" cy="400284"/>
          </a:xfrm>
          <a:prstGeom prst="bentConnector3">
            <a:avLst>
              <a:gd name="adj1" fmla="val 50000"/>
            </a:avLst>
          </a:prstGeom>
          <a:ln w="12700">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2215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137C46E9-5462-4DB7-A40C-04B5DB13B613}"/>
              </a:ext>
            </a:extLst>
          </p:cNvPr>
          <p:cNvSpPr/>
          <p:nvPr/>
        </p:nvSpPr>
        <p:spPr bwMode="auto">
          <a:xfrm>
            <a:off x="9304866" y="2306195"/>
            <a:ext cx="2817003" cy="3535042"/>
          </a:xfrm>
          <a:prstGeom prst="rect">
            <a:avLst/>
          </a:prstGeom>
          <a:solidFill>
            <a:schemeClr val="bg1"/>
          </a:solidFill>
          <a:ln>
            <a:solidFill>
              <a:schemeClr val="tx2">
                <a:lumMod val="90000"/>
                <a:lumOff val="1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85F7C0D6-4D8C-4CA1-A020-266B35A20D31}"/>
              </a:ext>
            </a:extLst>
          </p:cNvPr>
          <p:cNvSpPr/>
          <p:nvPr/>
        </p:nvSpPr>
        <p:spPr bwMode="auto">
          <a:xfrm>
            <a:off x="5952072" y="2306195"/>
            <a:ext cx="2967714" cy="3535042"/>
          </a:xfrm>
          <a:prstGeom prst="rect">
            <a:avLst/>
          </a:prstGeom>
          <a:solidFill>
            <a:schemeClr val="bg1"/>
          </a:solidFill>
          <a:ln>
            <a:solidFill>
              <a:schemeClr val="accent2">
                <a:lumMod val="75000"/>
                <a:lumOff val="2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04E5E99-3067-4859-9202-DFD9C0343317}"/>
              </a:ext>
            </a:extLst>
          </p:cNvPr>
          <p:cNvSpPr/>
          <p:nvPr/>
        </p:nvSpPr>
        <p:spPr bwMode="auto">
          <a:xfrm>
            <a:off x="404602" y="2306195"/>
            <a:ext cx="5097982" cy="3535042"/>
          </a:xfrm>
          <a:prstGeom prst="rect">
            <a:avLst/>
          </a:prstGeom>
          <a:solidFill>
            <a:schemeClr val="bg1"/>
          </a:solidFill>
          <a:ln>
            <a:solidFill>
              <a:srgbClr val="00B05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6666528" cy="563343"/>
          </a:xfrm>
        </p:spPr>
        <p:txBody>
          <a:bodyPr anchor="t"/>
          <a:lstStyle/>
          <a:p>
            <a:r>
              <a:rPr lang="en-US" sz="2800"/>
              <a:t>Microsoft Sentinel Reference Architecture</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6402694"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Governing data flow to reduce costs and maximize detection capability</a:t>
            </a:r>
          </a:p>
        </p:txBody>
      </p:sp>
      <p:grpSp>
        <p:nvGrpSpPr>
          <p:cNvPr id="8" name="Group 7">
            <a:extLst>
              <a:ext uri="{FF2B5EF4-FFF2-40B4-BE49-F238E27FC236}">
                <a16:creationId xmlns:a16="http://schemas.microsoft.com/office/drawing/2014/main" id="{51829A0F-D784-4C49-A84B-812669A89792}"/>
              </a:ext>
            </a:extLst>
          </p:cNvPr>
          <p:cNvGrpSpPr/>
          <p:nvPr/>
        </p:nvGrpSpPr>
        <p:grpSpPr>
          <a:xfrm>
            <a:off x="581092" y="2785439"/>
            <a:ext cx="4618650" cy="2691012"/>
            <a:chOff x="581092" y="3523027"/>
            <a:chExt cx="4618650" cy="2691012"/>
          </a:xfrm>
        </p:grpSpPr>
        <p:sp>
          <p:nvSpPr>
            <p:cNvPr id="149" name="Rectangle 148">
              <a:extLst>
                <a:ext uri="{FF2B5EF4-FFF2-40B4-BE49-F238E27FC236}">
                  <a16:creationId xmlns:a16="http://schemas.microsoft.com/office/drawing/2014/main" id="{91A24C46-78C2-4CC5-BBC3-1B70E287CDD6}"/>
                </a:ext>
              </a:extLst>
            </p:cNvPr>
            <p:cNvSpPr/>
            <p:nvPr/>
          </p:nvSpPr>
          <p:spPr bwMode="auto">
            <a:xfrm>
              <a:off x="581092" y="4053368"/>
              <a:ext cx="1365688" cy="994485"/>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Long Term Storage / Trend Analysis</a:t>
              </a:r>
            </a:p>
          </p:txBody>
        </p:sp>
        <p:sp>
          <p:nvSpPr>
            <p:cNvPr id="144" name="Rectangle 143">
              <a:extLst>
                <a:ext uri="{FF2B5EF4-FFF2-40B4-BE49-F238E27FC236}">
                  <a16:creationId xmlns:a16="http://schemas.microsoft.com/office/drawing/2014/main" id="{0AFBAFA5-5994-4B95-9374-F6F51D88E1A7}"/>
                </a:ext>
              </a:extLst>
            </p:cNvPr>
            <p:cNvSpPr/>
            <p:nvPr/>
          </p:nvSpPr>
          <p:spPr bwMode="auto">
            <a:xfrm>
              <a:off x="2157782" y="4756897"/>
              <a:ext cx="1500805" cy="1457142"/>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Alert monitoring, threat hunting, and incident response/coordination</a:t>
              </a:r>
            </a:p>
          </p:txBody>
        </p:sp>
        <p:sp>
          <p:nvSpPr>
            <p:cNvPr id="107" name="Rectangle 106">
              <a:extLst>
                <a:ext uri="{FF2B5EF4-FFF2-40B4-BE49-F238E27FC236}">
                  <a16:creationId xmlns:a16="http://schemas.microsoft.com/office/drawing/2014/main" id="{F699C338-DFE4-43F7-A295-73E6A27BBC3D}"/>
                </a:ext>
              </a:extLst>
            </p:cNvPr>
            <p:cNvSpPr/>
            <p:nvPr/>
          </p:nvSpPr>
          <p:spPr bwMode="auto">
            <a:xfrm>
              <a:off x="734979" y="5675197"/>
              <a:ext cx="1054450" cy="4572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err="1">
                  <a:gradFill>
                    <a:gsLst>
                      <a:gs pos="0">
                        <a:srgbClr val="FFFFFF"/>
                      </a:gs>
                      <a:gs pos="100000">
                        <a:srgbClr val="FFFFFF"/>
                      </a:gs>
                    </a:gsLst>
                    <a:lin ang="5400000" scaled="0"/>
                  </a:gradFill>
                  <a:cs typeface="Segoe UI" pitchFamily="34" charset="0"/>
                </a:rPr>
                <a:t>ServiceNOW</a:t>
              </a:r>
              <a:endParaRPr lang="en-US" sz="900">
                <a:gradFill>
                  <a:gsLst>
                    <a:gs pos="0">
                      <a:srgbClr val="FFFFFF"/>
                    </a:gs>
                    <a:gs pos="100000">
                      <a:srgbClr val="FFFFFF"/>
                    </a:gs>
                  </a:gsLst>
                  <a:lin ang="5400000" scaled="0"/>
                </a:gradFill>
                <a:cs typeface="Segoe UI" pitchFamily="34" charset="0"/>
              </a:endParaRPr>
            </a:p>
          </p:txBody>
        </p:sp>
        <p:cxnSp>
          <p:nvCxnSpPr>
            <p:cNvPr id="108" name="Straight Arrow Connector 26">
              <a:extLst>
                <a:ext uri="{FF2B5EF4-FFF2-40B4-BE49-F238E27FC236}">
                  <a16:creationId xmlns:a16="http://schemas.microsoft.com/office/drawing/2014/main" id="{BB0649A2-6988-42D8-8356-C6419C6EE654}"/>
                </a:ext>
              </a:extLst>
            </p:cNvPr>
            <p:cNvCxnSpPr>
              <a:cxnSpLocks/>
              <a:stCxn id="107" idx="3"/>
              <a:endCxn id="246" idx="1"/>
            </p:cNvCxnSpPr>
            <p:nvPr/>
          </p:nvCxnSpPr>
          <p:spPr>
            <a:xfrm>
              <a:off x="1789429" y="5903797"/>
              <a:ext cx="451568" cy="449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13F9A4CD-7493-4067-BD1E-59676822E289}"/>
                </a:ext>
              </a:extLst>
            </p:cNvPr>
            <p:cNvSpPr/>
            <p:nvPr/>
          </p:nvSpPr>
          <p:spPr bwMode="auto">
            <a:xfrm>
              <a:off x="665914" y="4468925"/>
              <a:ext cx="1171575" cy="47354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Data Explorer</a:t>
              </a:r>
            </a:p>
          </p:txBody>
        </p:sp>
        <p:sp>
          <p:nvSpPr>
            <p:cNvPr id="2" name="Rectangle 1">
              <a:extLst>
                <a:ext uri="{FF2B5EF4-FFF2-40B4-BE49-F238E27FC236}">
                  <a16:creationId xmlns:a16="http://schemas.microsoft.com/office/drawing/2014/main" id="{37C46ADD-689E-40AE-A469-94EB16F641C0}"/>
                </a:ext>
              </a:extLst>
            </p:cNvPr>
            <p:cNvSpPr/>
            <p:nvPr/>
          </p:nvSpPr>
          <p:spPr bwMode="auto">
            <a:xfrm>
              <a:off x="2157782" y="3538559"/>
              <a:ext cx="1500805" cy="854055"/>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Health and Performance Monitoring</a:t>
              </a:r>
            </a:p>
          </p:txBody>
        </p:sp>
        <p:sp>
          <p:nvSpPr>
            <p:cNvPr id="3" name="Rectangle 2">
              <a:extLst>
                <a:ext uri="{FF2B5EF4-FFF2-40B4-BE49-F238E27FC236}">
                  <a16:creationId xmlns:a16="http://schemas.microsoft.com/office/drawing/2014/main" id="{AAC71E82-D77A-447B-98B9-CF3AC321637D}"/>
                </a:ext>
              </a:extLst>
            </p:cNvPr>
            <p:cNvSpPr/>
            <p:nvPr/>
          </p:nvSpPr>
          <p:spPr bwMode="auto">
            <a:xfrm>
              <a:off x="2337578" y="3975617"/>
              <a:ext cx="1171575" cy="31793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Monitor</a:t>
              </a:r>
            </a:p>
          </p:txBody>
        </p:sp>
        <p:sp>
          <p:nvSpPr>
            <p:cNvPr id="246" name="Rectangle 245">
              <a:extLst>
                <a:ext uri="{FF2B5EF4-FFF2-40B4-BE49-F238E27FC236}">
                  <a16:creationId xmlns:a16="http://schemas.microsoft.com/office/drawing/2014/main" id="{A495C04C-6DBE-4BA2-816C-20A35D9B30CA}"/>
                </a:ext>
              </a:extLst>
            </p:cNvPr>
            <p:cNvSpPr/>
            <p:nvPr/>
          </p:nvSpPr>
          <p:spPr bwMode="auto">
            <a:xfrm>
              <a:off x="2240997" y="5726146"/>
              <a:ext cx="1317796" cy="36428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Microsoft Sentinel </a:t>
              </a:r>
              <a:br>
                <a:rPr lang="en-US" sz="900">
                  <a:gradFill>
                    <a:gsLst>
                      <a:gs pos="0">
                        <a:srgbClr val="FFFFFF"/>
                      </a:gs>
                      <a:gs pos="100000">
                        <a:srgbClr val="FFFFFF"/>
                      </a:gs>
                    </a:gsLst>
                    <a:lin ang="5400000" scaled="0"/>
                  </a:gradFill>
                  <a:cs typeface="Segoe UI" pitchFamily="34" charset="0"/>
                </a:rPr>
              </a:br>
              <a:r>
                <a:rPr lang="en-US" sz="900">
                  <a:gradFill>
                    <a:gsLst>
                      <a:gs pos="0">
                        <a:srgbClr val="FFFFFF"/>
                      </a:gs>
                      <a:gs pos="100000">
                        <a:srgbClr val="FFFFFF"/>
                      </a:gs>
                    </a:gsLst>
                    <a:lin ang="5400000" scaled="0"/>
                  </a:gradFill>
                  <a:cs typeface="Segoe UI" pitchFamily="34" charset="0"/>
                </a:rPr>
                <a:t>(SIEM / SOAR)</a:t>
              </a:r>
            </a:p>
          </p:txBody>
        </p:sp>
        <p:sp>
          <p:nvSpPr>
            <p:cNvPr id="24" name="Rectangle 23">
              <a:extLst>
                <a:ext uri="{FF2B5EF4-FFF2-40B4-BE49-F238E27FC236}">
                  <a16:creationId xmlns:a16="http://schemas.microsoft.com/office/drawing/2014/main" id="{79616189-F4F7-494A-8669-864062FBF439}"/>
                </a:ext>
              </a:extLst>
            </p:cNvPr>
            <p:cNvSpPr/>
            <p:nvPr/>
          </p:nvSpPr>
          <p:spPr bwMode="auto">
            <a:xfrm>
              <a:off x="2232000" y="5299313"/>
              <a:ext cx="1335568" cy="33365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Log Analytics</a:t>
              </a:r>
            </a:p>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(Data Lake)</a:t>
              </a:r>
            </a:p>
          </p:txBody>
        </p:sp>
        <p:cxnSp>
          <p:nvCxnSpPr>
            <p:cNvPr id="153" name="Straight Arrow Connector 26">
              <a:extLst>
                <a:ext uri="{FF2B5EF4-FFF2-40B4-BE49-F238E27FC236}">
                  <a16:creationId xmlns:a16="http://schemas.microsoft.com/office/drawing/2014/main" id="{E232848D-4C38-4771-B04D-C0C57DA40B3D}"/>
                </a:ext>
              </a:extLst>
            </p:cNvPr>
            <p:cNvCxnSpPr>
              <a:cxnSpLocks/>
              <a:stCxn id="246" idx="0"/>
              <a:endCxn id="24" idx="2"/>
            </p:cNvCxnSpPr>
            <p:nvPr/>
          </p:nvCxnSpPr>
          <p:spPr>
            <a:xfrm flipH="1" flipV="1">
              <a:off x="2899784" y="5632966"/>
              <a:ext cx="111" cy="931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9E140ED-4B75-452C-AAF3-A2A1DE5A1369}"/>
                </a:ext>
              </a:extLst>
            </p:cNvPr>
            <p:cNvGrpSpPr/>
            <p:nvPr/>
          </p:nvGrpSpPr>
          <p:grpSpPr>
            <a:xfrm>
              <a:off x="3834054" y="3523027"/>
              <a:ext cx="1365688" cy="2683682"/>
              <a:chOff x="1916230" y="2621396"/>
              <a:chExt cx="1365688" cy="2683682"/>
            </a:xfrm>
          </p:grpSpPr>
          <p:sp>
            <p:nvSpPr>
              <p:cNvPr id="401" name="Rectangle 400">
                <a:extLst>
                  <a:ext uri="{FF2B5EF4-FFF2-40B4-BE49-F238E27FC236}">
                    <a16:creationId xmlns:a16="http://schemas.microsoft.com/office/drawing/2014/main" id="{6A959F0A-AA91-4A87-8957-EB86B177D6D1}"/>
                  </a:ext>
                </a:extLst>
              </p:cNvPr>
              <p:cNvSpPr/>
              <p:nvPr/>
            </p:nvSpPr>
            <p:spPr bwMode="auto">
              <a:xfrm>
                <a:off x="1916230" y="2621396"/>
                <a:ext cx="1365688" cy="2683682"/>
              </a:xfrm>
              <a:prstGeom prst="rect">
                <a:avLst/>
              </a:prstGeom>
              <a:solidFill>
                <a:srgbClr val="E1F2CE"/>
              </a:solidFill>
              <a:ln>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Centralized log collection and analysis</a:t>
                </a:r>
              </a:p>
            </p:txBody>
          </p:sp>
          <p:sp>
            <p:nvSpPr>
              <p:cNvPr id="365" name="Rectangle 364">
                <a:extLst>
                  <a:ext uri="{FF2B5EF4-FFF2-40B4-BE49-F238E27FC236}">
                    <a16:creationId xmlns:a16="http://schemas.microsoft.com/office/drawing/2014/main" id="{527489C6-C55C-4368-AC24-E2209D4ED2EF}"/>
                  </a:ext>
                </a:extLst>
              </p:cNvPr>
              <p:cNvSpPr/>
              <p:nvPr/>
            </p:nvSpPr>
            <p:spPr bwMode="auto">
              <a:xfrm>
                <a:off x="2089969" y="3222547"/>
                <a:ext cx="1019081" cy="6380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Data Ingestion</a:t>
                </a:r>
              </a:p>
            </p:txBody>
          </p:sp>
          <p:sp>
            <p:nvSpPr>
              <p:cNvPr id="138" name="Rectangle 137">
                <a:extLst>
                  <a:ext uri="{FF2B5EF4-FFF2-40B4-BE49-F238E27FC236}">
                    <a16:creationId xmlns:a16="http://schemas.microsoft.com/office/drawing/2014/main" id="{01FFC7D1-1A50-448F-8A80-864B88A32FF9}"/>
                  </a:ext>
                </a:extLst>
              </p:cNvPr>
              <p:cNvSpPr/>
              <p:nvPr/>
            </p:nvSpPr>
            <p:spPr bwMode="auto">
              <a:xfrm>
                <a:off x="2089969" y="4381154"/>
                <a:ext cx="1019081" cy="63802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Alerts Only</a:t>
                </a:r>
              </a:p>
            </p:txBody>
          </p:sp>
        </p:grpSp>
      </p:grpSp>
      <p:grpSp>
        <p:nvGrpSpPr>
          <p:cNvPr id="5" name="Group 4">
            <a:extLst>
              <a:ext uri="{FF2B5EF4-FFF2-40B4-BE49-F238E27FC236}">
                <a16:creationId xmlns:a16="http://schemas.microsoft.com/office/drawing/2014/main" id="{B210CF7C-D191-41D6-A955-B6FF7356C925}"/>
              </a:ext>
            </a:extLst>
          </p:cNvPr>
          <p:cNvGrpSpPr/>
          <p:nvPr/>
        </p:nvGrpSpPr>
        <p:grpSpPr>
          <a:xfrm>
            <a:off x="6638347" y="2792769"/>
            <a:ext cx="1499784" cy="2683682"/>
            <a:chOff x="5167077" y="3005140"/>
            <a:chExt cx="1499784" cy="2683682"/>
          </a:xfrm>
        </p:grpSpPr>
        <p:sp>
          <p:nvSpPr>
            <p:cNvPr id="400" name="Rectangle 399">
              <a:extLst>
                <a:ext uri="{FF2B5EF4-FFF2-40B4-BE49-F238E27FC236}">
                  <a16:creationId xmlns:a16="http://schemas.microsoft.com/office/drawing/2014/main" id="{581902B2-1556-497E-8979-B25D97027E76}"/>
                </a:ext>
              </a:extLst>
            </p:cNvPr>
            <p:cNvSpPr/>
            <p:nvPr/>
          </p:nvSpPr>
          <p:spPr bwMode="auto">
            <a:xfrm>
              <a:off x="5167077" y="3005140"/>
              <a:ext cx="1499784" cy="2683682"/>
            </a:xfrm>
            <a:prstGeom prst="rect">
              <a:avLst/>
            </a:prstGeom>
            <a:solidFill>
              <a:schemeClr val="accent2">
                <a:lumMod val="10000"/>
                <a:lumOff val="90000"/>
              </a:schemeClr>
            </a:solidFill>
            <a:ln w="19050">
              <a:solidFill>
                <a:schemeClr val="accent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Expert Solutions</a:t>
              </a:r>
            </a:p>
          </p:txBody>
        </p:sp>
        <p:sp>
          <p:nvSpPr>
            <p:cNvPr id="258" name="Rectangle 257">
              <a:extLst>
                <a:ext uri="{FF2B5EF4-FFF2-40B4-BE49-F238E27FC236}">
                  <a16:creationId xmlns:a16="http://schemas.microsoft.com/office/drawing/2014/main" id="{BD70B7A8-F51F-4D04-801E-C4CD344823B2}"/>
                </a:ext>
              </a:extLst>
            </p:cNvPr>
            <p:cNvSpPr/>
            <p:nvPr/>
          </p:nvSpPr>
          <p:spPr bwMode="auto">
            <a:xfrm>
              <a:off x="5316757" y="3654493"/>
              <a:ext cx="1151559" cy="432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CSPM / CWPP Platforms</a:t>
              </a:r>
            </a:p>
          </p:txBody>
        </p:sp>
        <p:sp>
          <p:nvSpPr>
            <p:cNvPr id="156" name="Rectangle 155">
              <a:extLst>
                <a:ext uri="{FF2B5EF4-FFF2-40B4-BE49-F238E27FC236}">
                  <a16:creationId xmlns:a16="http://schemas.microsoft.com/office/drawing/2014/main" id="{4EC3180D-7BC4-49B8-B844-2AFDCE7E945E}"/>
                </a:ext>
              </a:extLst>
            </p:cNvPr>
            <p:cNvSpPr/>
            <p:nvPr/>
          </p:nvSpPr>
          <p:spPr bwMode="auto">
            <a:xfrm>
              <a:off x="5316756" y="4243921"/>
              <a:ext cx="1151559" cy="432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XDR Platforms</a:t>
              </a:r>
            </a:p>
          </p:txBody>
        </p:sp>
        <p:sp>
          <p:nvSpPr>
            <p:cNvPr id="157" name="Rectangle 156">
              <a:extLst>
                <a:ext uri="{FF2B5EF4-FFF2-40B4-BE49-F238E27FC236}">
                  <a16:creationId xmlns:a16="http://schemas.microsoft.com/office/drawing/2014/main" id="{7278E88A-51FB-4499-B9CB-EE52965B8820}"/>
                </a:ext>
              </a:extLst>
            </p:cNvPr>
            <p:cNvSpPr/>
            <p:nvPr/>
          </p:nvSpPr>
          <p:spPr bwMode="auto">
            <a:xfrm>
              <a:off x="5316756" y="4830764"/>
              <a:ext cx="1151559" cy="432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Specialist / Point Solutions</a:t>
              </a:r>
            </a:p>
          </p:txBody>
        </p:sp>
      </p:grpSp>
      <p:sp>
        <p:nvSpPr>
          <p:cNvPr id="159" name="Rectangle 158">
            <a:extLst>
              <a:ext uri="{FF2B5EF4-FFF2-40B4-BE49-F238E27FC236}">
                <a16:creationId xmlns:a16="http://schemas.microsoft.com/office/drawing/2014/main" id="{02250FBB-A483-4A8C-947E-EA06FC587497}"/>
              </a:ext>
            </a:extLst>
          </p:cNvPr>
          <p:cNvSpPr/>
          <p:nvPr/>
        </p:nvSpPr>
        <p:spPr bwMode="auto">
          <a:xfrm>
            <a:off x="430946" y="5934182"/>
            <a:ext cx="1560784" cy="268019"/>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Long Term Storage</a:t>
            </a:r>
          </a:p>
        </p:txBody>
      </p:sp>
      <p:sp>
        <p:nvSpPr>
          <p:cNvPr id="160" name="Rectangle 159">
            <a:extLst>
              <a:ext uri="{FF2B5EF4-FFF2-40B4-BE49-F238E27FC236}">
                <a16:creationId xmlns:a16="http://schemas.microsoft.com/office/drawing/2014/main" id="{CD1C2908-C815-470C-8D4A-2DEC465861D3}"/>
              </a:ext>
            </a:extLst>
          </p:cNvPr>
          <p:cNvSpPr/>
          <p:nvPr/>
        </p:nvSpPr>
        <p:spPr bwMode="auto">
          <a:xfrm>
            <a:off x="846217" y="6314937"/>
            <a:ext cx="2066973" cy="268019"/>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Extended Threat Hunting</a:t>
            </a:r>
          </a:p>
        </p:txBody>
      </p:sp>
      <p:sp>
        <p:nvSpPr>
          <p:cNvPr id="161" name="Rectangle 160">
            <a:extLst>
              <a:ext uri="{FF2B5EF4-FFF2-40B4-BE49-F238E27FC236}">
                <a16:creationId xmlns:a16="http://schemas.microsoft.com/office/drawing/2014/main" id="{0B4AF45F-4ED2-45D2-9A52-D89B41A8B218}"/>
              </a:ext>
            </a:extLst>
          </p:cNvPr>
          <p:cNvSpPr/>
          <p:nvPr/>
        </p:nvSpPr>
        <p:spPr bwMode="auto">
          <a:xfrm>
            <a:off x="2445266" y="5941376"/>
            <a:ext cx="6474517" cy="268019"/>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Real Time Threat Analysis</a:t>
            </a:r>
          </a:p>
        </p:txBody>
      </p:sp>
      <p:sp>
        <p:nvSpPr>
          <p:cNvPr id="162" name="Rectangle 161">
            <a:extLst>
              <a:ext uri="{FF2B5EF4-FFF2-40B4-BE49-F238E27FC236}">
                <a16:creationId xmlns:a16="http://schemas.microsoft.com/office/drawing/2014/main" id="{6BA560BB-4CEC-439E-80F3-8DA7C9BCAFD9}"/>
              </a:ext>
            </a:extLst>
          </p:cNvPr>
          <p:cNvSpPr/>
          <p:nvPr/>
        </p:nvSpPr>
        <p:spPr bwMode="auto">
          <a:xfrm>
            <a:off x="3259667" y="6272602"/>
            <a:ext cx="2242916" cy="39073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Data Collection, Normalization, Cross-Correlation</a:t>
            </a:r>
          </a:p>
        </p:txBody>
      </p:sp>
      <p:sp>
        <p:nvSpPr>
          <p:cNvPr id="163" name="Rectangle 162">
            <a:extLst>
              <a:ext uri="{FF2B5EF4-FFF2-40B4-BE49-F238E27FC236}">
                <a16:creationId xmlns:a16="http://schemas.microsoft.com/office/drawing/2014/main" id="{4A8F1A1F-AA59-4D67-8349-48EFAA4FD292}"/>
              </a:ext>
            </a:extLst>
          </p:cNvPr>
          <p:cNvSpPr/>
          <p:nvPr/>
        </p:nvSpPr>
        <p:spPr bwMode="auto">
          <a:xfrm>
            <a:off x="6126504" y="6295221"/>
            <a:ext cx="2691677" cy="268019"/>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Product Specific Threat Protection</a:t>
            </a:r>
          </a:p>
        </p:txBody>
      </p:sp>
      <p:pic>
        <p:nvPicPr>
          <p:cNvPr id="11" name="Picture 10">
            <a:extLst>
              <a:ext uri="{FF2B5EF4-FFF2-40B4-BE49-F238E27FC236}">
                <a16:creationId xmlns:a16="http://schemas.microsoft.com/office/drawing/2014/main" id="{190F5990-511D-4FDC-8E6A-44981175BF14}"/>
              </a:ext>
            </a:extLst>
          </p:cNvPr>
          <p:cNvPicPr>
            <a:picLocks noChangeAspect="1"/>
          </p:cNvPicPr>
          <p:nvPr/>
        </p:nvPicPr>
        <p:blipFill>
          <a:blip r:embed="rId3"/>
          <a:stretch>
            <a:fillRect/>
          </a:stretch>
        </p:blipFill>
        <p:spPr>
          <a:xfrm>
            <a:off x="9753649" y="2371848"/>
            <a:ext cx="2101734" cy="3403736"/>
          </a:xfrm>
          <a:prstGeom prst="rect">
            <a:avLst/>
          </a:prstGeom>
        </p:spPr>
      </p:pic>
      <p:sp>
        <p:nvSpPr>
          <p:cNvPr id="97" name="Rectangle 96">
            <a:extLst>
              <a:ext uri="{FF2B5EF4-FFF2-40B4-BE49-F238E27FC236}">
                <a16:creationId xmlns:a16="http://schemas.microsoft.com/office/drawing/2014/main" id="{068C1D1A-2582-44C1-BA22-76C0D3B38280}"/>
              </a:ext>
            </a:extLst>
          </p:cNvPr>
          <p:cNvSpPr/>
          <p:nvPr/>
        </p:nvSpPr>
        <p:spPr bwMode="auto">
          <a:xfrm>
            <a:off x="404602" y="1005589"/>
            <a:ext cx="5097981" cy="1206108"/>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a:solidFill>
                  <a:schemeClr val="tx1"/>
                </a:solidFill>
                <a:cs typeface="Segoe UI" pitchFamily="34" charset="0"/>
              </a:rPr>
              <a:t>For the SIEM, the focus should be on threat hunting across multiple smart solutions and raw log files that aren’t protected by a smart solution. All data that is ingested should be analyzed for threats.</a:t>
            </a:r>
            <a:br>
              <a:rPr lang="en-US" sz="1050">
                <a:solidFill>
                  <a:schemeClr val="tx1"/>
                </a:solidFill>
                <a:cs typeface="Segoe UI" pitchFamily="34" charset="0"/>
              </a:rPr>
            </a:b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Recommend a regular review of data that is not analyzed and move to long term storage instead to reduce overall costs of the SIEM implementation.</a:t>
            </a:r>
          </a:p>
        </p:txBody>
      </p:sp>
      <p:sp>
        <p:nvSpPr>
          <p:cNvPr id="98" name="Rectangle 97">
            <a:extLst>
              <a:ext uri="{FF2B5EF4-FFF2-40B4-BE49-F238E27FC236}">
                <a16:creationId xmlns:a16="http://schemas.microsoft.com/office/drawing/2014/main" id="{7E4D42A8-3A53-4897-BF49-45583E74C64B}"/>
              </a:ext>
            </a:extLst>
          </p:cNvPr>
          <p:cNvSpPr/>
          <p:nvPr/>
        </p:nvSpPr>
        <p:spPr bwMode="auto">
          <a:xfrm>
            <a:off x="9321952" y="5941376"/>
            <a:ext cx="2799917" cy="268019"/>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Product Specific Threat Protection</a:t>
            </a:r>
          </a:p>
        </p:txBody>
      </p:sp>
      <p:sp>
        <p:nvSpPr>
          <p:cNvPr id="99" name="Rectangle 98">
            <a:extLst>
              <a:ext uri="{FF2B5EF4-FFF2-40B4-BE49-F238E27FC236}">
                <a16:creationId xmlns:a16="http://schemas.microsoft.com/office/drawing/2014/main" id="{7344CA26-4E0B-4173-8289-3407C2BB5619}"/>
              </a:ext>
            </a:extLst>
          </p:cNvPr>
          <p:cNvSpPr/>
          <p:nvPr/>
        </p:nvSpPr>
        <p:spPr bwMode="auto">
          <a:xfrm>
            <a:off x="5952072" y="1005589"/>
            <a:ext cx="2967714" cy="1206108"/>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a:solidFill>
                  <a:schemeClr val="tx1"/>
                </a:solidFill>
                <a:cs typeface="Segoe UI" pitchFamily="34" charset="0"/>
              </a:rPr>
              <a:t>Smart solutions are deployed to detect and respond at the edge. Do not attempt to repeat this capability in the SIEM, use these solutions to their full capability and send only the alerts to the SIEM. Cross solution investigations need to be engineered to reduce effort by the SOC Analyst</a:t>
            </a:r>
          </a:p>
        </p:txBody>
      </p:sp>
      <p:sp>
        <p:nvSpPr>
          <p:cNvPr id="101" name="Rectangle 100">
            <a:extLst>
              <a:ext uri="{FF2B5EF4-FFF2-40B4-BE49-F238E27FC236}">
                <a16:creationId xmlns:a16="http://schemas.microsoft.com/office/drawing/2014/main" id="{A1E40343-9FE8-48B9-BE2A-BDD667E129E3}"/>
              </a:ext>
            </a:extLst>
          </p:cNvPr>
          <p:cNvSpPr/>
          <p:nvPr/>
        </p:nvSpPr>
        <p:spPr bwMode="auto">
          <a:xfrm>
            <a:off x="9304868" y="1005589"/>
            <a:ext cx="2817002" cy="1206108"/>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a:solidFill>
                  <a:schemeClr val="tx1"/>
                </a:solidFill>
                <a:cs typeface="Segoe UI" pitchFamily="34" charset="0"/>
              </a:rPr>
              <a:t>There is the potential for huge volumes of data available from all the devices and solutions deployed in the customer environment and cloud.</a:t>
            </a:r>
          </a:p>
          <a:p>
            <a:pPr defTabSz="932472" fontAlgn="base">
              <a:lnSpc>
                <a:spcPct val="90000"/>
              </a:lnSpc>
              <a:spcBef>
                <a:spcPct val="0"/>
              </a:spcBef>
              <a:spcAft>
                <a:spcPct val="0"/>
              </a:spcAft>
            </a:pPr>
            <a:r>
              <a:rPr lang="en-US" sz="1050">
                <a:solidFill>
                  <a:schemeClr val="tx1"/>
                </a:solidFill>
                <a:cs typeface="Segoe UI" pitchFamily="34" charset="0"/>
              </a:rPr>
              <a:t>Recommend mapping these sources and ensuring appropriate filtering to reduce volume of ingested data in SIEM</a:t>
            </a:r>
          </a:p>
        </p:txBody>
      </p:sp>
      <p:sp>
        <p:nvSpPr>
          <p:cNvPr id="43" name="TextBox 42">
            <a:extLst>
              <a:ext uri="{FF2B5EF4-FFF2-40B4-BE49-F238E27FC236}">
                <a16:creationId xmlns:a16="http://schemas.microsoft.com/office/drawing/2014/main" id="{C9CEA998-1D58-4278-B0C9-56B654C541E7}"/>
              </a:ext>
            </a:extLst>
          </p:cNvPr>
          <p:cNvSpPr txBox="1"/>
          <p:nvPr/>
        </p:nvSpPr>
        <p:spPr>
          <a:xfrm>
            <a:off x="9392967" y="6407854"/>
            <a:ext cx="2799918" cy="600164"/>
          </a:xfrm>
          <a:prstGeom prst="rect">
            <a:avLst/>
          </a:prstGeom>
          <a:noFill/>
        </p:spPr>
        <p:txBody>
          <a:bodyPr wrap="square">
            <a:spAutoFit/>
          </a:bodyPr>
          <a:lstStyle/>
          <a:p>
            <a:r>
              <a:rPr lang="en-US" sz="1000" b="1"/>
              <a:t>Microsoft Security Best Practices:</a:t>
            </a:r>
            <a:r>
              <a:rPr lang="en-US" sz="900"/>
              <a:t> </a:t>
            </a:r>
            <a:r>
              <a:rPr lang="en-US" sz="700">
                <a:hlinkClick r:id="rId4"/>
              </a:rPr>
              <a:t>https://docs.microsoft.com/en-us/security/compass/microsoft-security-compass-introduction</a:t>
            </a:r>
            <a:endParaRPr lang="en-US" sz="700"/>
          </a:p>
          <a:p>
            <a:endParaRPr lang="en-US" sz="900"/>
          </a:p>
        </p:txBody>
      </p:sp>
    </p:spTree>
    <p:extLst>
      <p:ext uri="{BB962C8B-B14F-4D97-AF65-F5344CB8AC3E}">
        <p14:creationId xmlns:p14="http://schemas.microsoft.com/office/powerpoint/2010/main" val="177690381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ectangle 192">
            <a:extLst>
              <a:ext uri="{FF2B5EF4-FFF2-40B4-BE49-F238E27FC236}">
                <a16:creationId xmlns:a16="http://schemas.microsoft.com/office/drawing/2014/main" id="{FA43051B-1DC5-467F-95A3-57C58319F354}"/>
              </a:ext>
            </a:extLst>
          </p:cNvPr>
          <p:cNvSpPr/>
          <p:nvPr/>
        </p:nvSpPr>
        <p:spPr bwMode="auto">
          <a:xfrm>
            <a:off x="4468250" y="6359913"/>
            <a:ext cx="4898000" cy="255574"/>
          </a:xfrm>
          <a:prstGeom prst="rect">
            <a:avLst/>
          </a:prstGeom>
          <a:solidFill>
            <a:srgbClr val="FFC000"/>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cs typeface="Segoe UI" pitchFamily="34" charset="0"/>
            </a:endParaRPr>
          </a:p>
        </p:txBody>
      </p:sp>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6576897" cy="563343"/>
          </a:xfrm>
        </p:spPr>
        <p:txBody>
          <a:bodyPr anchor="t"/>
          <a:lstStyle/>
          <a:p>
            <a:r>
              <a:rPr lang="en-US" sz="2800"/>
              <a:t>Log Management : Client &amp; Server Endpoints</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5594127"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Data Management Options and Discussion Points</a:t>
            </a:r>
          </a:p>
        </p:txBody>
      </p:sp>
      <p:sp>
        <p:nvSpPr>
          <p:cNvPr id="112" name="Rectangle 111">
            <a:extLst>
              <a:ext uri="{FF2B5EF4-FFF2-40B4-BE49-F238E27FC236}">
                <a16:creationId xmlns:a16="http://schemas.microsoft.com/office/drawing/2014/main" id="{13F9A4CD-7493-4067-BD1E-59676822E289}"/>
              </a:ext>
            </a:extLst>
          </p:cNvPr>
          <p:cNvSpPr/>
          <p:nvPr/>
        </p:nvSpPr>
        <p:spPr bwMode="auto">
          <a:xfrm>
            <a:off x="569097" y="4360063"/>
            <a:ext cx="1291313" cy="59459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Security Data Warehouse</a:t>
            </a:r>
          </a:p>
        </p:txBody>
      </p:sp>
      <p:sp>
        <p:nvSpPr>
          <p:cNvPr id="133" name="Rectangle 132">
            <a:extLst>
              <a:ext uri="{FF2B5EF4-FFF2-40B4-BE49-F238E27FC236}">
                <a16:creationId xmlns:a16="http://schemas.microsoft.com/office/drawing/2014/main" id="{3367E665-F6DE-47E2-83BC-4F7C3FD79F97}"/>
              </a:ext>
            </a:extLst>
          </p:cNvPr>
          <p:cNvSpPr/>
          <p:nvPr/>
        </p:nvSpPr>
        <p:spPr bwMode="auto">
          <a:xfrm>
            <a:off x="10366253" y="5813898"/>
            <a:ext cx="1396822"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Operating System</a:t>
            </a:r>
            <a:endParaRPr lang="en-US" sz="900">
              <a:solidFill>
                <a:schemeClr val="bg1">
                  <a:lumMod val="50000"/>
                </a:schemeClr>
              </a:solidFill>
              <a:ea typeface="Segoe UI" pitchFamily="34" charset="0"/>
              <a:cs typeface="Segoe UI" pitchFamily="34" charset="0"/>
            </a:endParaRPr>
          </a:p>
        </p:txBody>
      </p:sp>
      <p:cxnSp>
        <p:nvCxnSpPr>
          <p:cNvPr id="134" name="Connector: Elbow 133">
            <a:extLst>
              <a:ext uri="{FF2B5EF4-FFF2-40B4-BE49-F238E27FC236}">
                <a16:creationId xmlns:a16="http://schemas.microsoft.com/office/drawing/2014/main" id="{B24BCC4F-AB15-4EEA-ACA2-33314E875119}"/>
              </a:ext>
            </a:extLst>
          </p:cNvPr>
          <p:cNvCxnSpPr>
            <a:cxnSpLocks/>
            <a:stCxn id="132" idx="3"/>
            <a:endCxn id="133" idx="1"/>
          </p:cNvCxnSpPr>
          <p:nvPr/>
        </p:nvCxnSpPr>
        <p:spPr>
          <a:xfrm>
            <a:off x="9909808" y="5510654"/>
            <a:ext cx="456445" cy="421173"/>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26">
            <a:extLst>
              <a:ext uri="{FF2B5EF4-FFF2-40B4-BE49-F238E27FC236}">
                <a16:creationId xmlns:a16="http://schemas.microsoft.com/office/drawing/2014/main" id="{0D2A8496-4867-43A6-A3CE-C613782A51C4}"/>
              </a:ext>
            </a:extLst>
          </p:cNvPr>
          <p:cNvCxnSpPr>
            <a:cxnSpLocks/>
          </p:cNvCxnSpPr>
          <p:nvPr/>
        </p:nvCxnSpPr>
        <p:spPr>
          <a:xfrm flipH="1" flipV="1">
            <a:off x="1853428" y="5754686"/>
            <a:ext cx="3632972" cy="17655"/>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55913D1A-CAEC-4528-8AE1-C137BE0F4B69}"/>
              </a:ext>
            </a:extLst>
          </p:cNvPr>
          <p:cNvSpPr/>
          <p:nvPr/>
        </p:nvSpPr>
        <p:spPr bwMode="auto">
          <a:xfrm>
            <a:off x="414951" y="6286463"/>
            <a:ext cx="4168231" cy="38673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Centralized Logging &amp; Control</a:t>
            </a:r>
          </a:p>
        </p:txBody>
      </p:sp>
      <p:sp>
        <p:nvSpPr>
          <p:cNvPr id="190" name="Rectangle 189">
            <a:extLst>
              <a:ext uri="{FF2B5EF4-FFF2-40B4-BE49-F238E27FC236}">
                <a16:creationId xmlns:a16="http://schemas.microsoft.com/office/drawing/2014/main" id="{4F88B05C-0A8E-406C-A848-2464DEF05DF0}"/>
              </a:ext>
            </a:extLst>
          </p:cNvPr>
          <p:cNvSpPr/>
          <p:nvPr/>
        </p:nvSpPr>
        <p:spPr bwMode="auto">
          <a:xfrm>
            <a:off x="5269142" y="6286463"/>
            <a:ext cx="3194212" cy="38673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Expert “Edge” Solutions</a:t>
            </a:r>
          </a:p>
        </p:txBody>
      </p:sp>
      <p:sp>
        <p:nvSpPr>
          <p:cNvPr id="192" name="Rectangle 191">
            <a:extLst>
              <a:ext uri="{FF2B5EF4-FFF2-40B4-BE49-F238E27FC236}">
                <a16:creationId xmlns:a16="http://schemas.microsoft.com/office/drawing/2014/main" id="{469CE8F4-34EA-4CF7-BA59-F05605CBB41A}"/>
              </a:ext>
            </a:extLst>
          </p:cNvPr>
          <p:cNvSpPr/>
          <p:nvPr/>
        </p:nvSpPr>
        <p:spPr bwMode="auto">
          <a:xfrm>
            <a:off x="9218078" y="6273241"/>
            <a:ext cx="2661703" cy="386730"/>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Log Sources</a:t>
            </a:r>
          </a:p>
        </p:txBody>
      </p:sp>
      <p:cxnSp>
        <p:nvCxnSpPr>
          <p:cNvPr id="194" name="Straight Arrow Connector 26">
            <a:extLst>
              <a:ext uri="{FF2B5EF4-FFF2-40B4-BE49-F238E27FC236}">
                <a16:creationId xmlns:a16="http://schemas.microsoft.com/office/drawing/2014/main" id="{080ADB34-C6E7-479A-B207-B31CF644ABBD}"/>
              </a:ext>
            </a:extLst>
          </p:cNvPr>
          <p:cNvCxnSpPr>
            <a:cxnSpLocks/>
          </p:cNvCxnSpPr>
          <p:nvPr/>
        </p:nvCxnSpPr>
        <p:spPr>
          <a:xfrm flipH="1">
            <a:off x="4634641" y="6490650"/>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26">
            <a:extLst>
              <a:ext uri="{FF2B5EF4-FFF2-40B4-BE49-F238E27FC236}">
                <a16:creationId xmlns:a16="http://schemas.microsoft.com/office/drawing/2014/main" id="{CB67A9C2-6771-478E-AF61-B1B4CED76476}"/>
              </a:ext>
            </a:extLst>
          </p:cNvPr>
          <p:cNvCxnSpPr>
            <a:cxnSpLocks/>
          </p:cNvCxnSpPr>
          <p:nvPr/>
        </p:nvCxnSpPr>
        <p:spPr>
          <a:xfrm flipH="1">
            <a:off x="8584797" y="6489346"/>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F1BD795-8A6E-4263-9BC7-5778731D330E}"/>
              </a:ext>
            </a:extLst>
          </p:cNvPr>
          <p:cNvSpPr txBox="1"/>
          <p:nvPr/>
        </p:nvSpPr>
        <p:spPr>
          <a:xfrm>
            <a:off x="3910763" y="5645563"/>
            <a:ext cx="1280459" cy="447815"/>
          </a:xfrm>
          <a:prstGeom prst="rect">
            <a:avLst/>
          </a:prstGeom>
          <a:noFill/>
        </p:spPr>
        <p:txBody>
          <a:bodyPr wrap="square" lIns="182880" tIns="146304" rIns="182880" bIns="146304" rtlCol="0">
            <a:spAutoFit/>
          </a:bodyPr>
          <a:lstStyle/>
          <a:p>
            <a:pPr>
              <a:lnSpc>
                <a:spcPct val="90000"/>
              </a:lnSpc>
              <a:spcAft>
                <a:spcPts val="600"/>
              </a:spcAft>
            </a:pPr>
            <a:r>
              <a:rPr lang="en-US" sz="1050">
                <a:solidFill>
                  <a:srgbClr val="FF0000"/>
                </a:solidFill>
              </a:rPr>
              <a:t>Alerts Only</a:t>
            </a:r>
          </a:p>
        </p:txBody>
      </p:sp>
      <p:sp>
        <p:nvSpPr>
          <p:cNvPr id="49" name="TextBox 48">
            <a:extLst>
              <a:ext uri="{FF2B5EF4-FFF2-40B4-BE49-F238E27FC236}">
                <a16:creationId xmlns:a16="http://schemas.microsoft.com/office/drawing/2014/main" id="{116C153E-5DC8-4535-868A-612AFD3376AD}"/>
              </a:ext>
            </a:extLst>
          </p:cNvPr>
          <p:cNvSpPr txBox="1"/>
          <p:nvPr/>
        </p:nvSpPr>
        <p:spPr>
          <a:xfrm>
            <a:off x="3876644" y="5184571"/>
            <a:ext cx="1548808" cy="447815"/>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6"/>
                </a:solidFill>
              </a:rPr>
              <a:t>EDR Enriched Data</a:t>
            </a:r>
          </a:p>
        </p:txBody>
      </p:sp>
      <p:sp>
        <p:nvSpPr>
          <p:cNvPr id="126" name="TextBox 125">
            <a:extLst>
              <a:ext uri="{FF2B5EF4-FFF2-40B4-BE49-F238E27FC236}">
                <a16:creationId xmlns:a16="http://schemas.microsoft.com/office/drawing/2014/main" id="{28C1324C-E0DF-4229-ABC5-325A0B138B20}"/>
              </a:ext>
            </a:extLst>
          </p:cNvPr>
          <p:cNvSpPr txBox="1"/>
          <p:nvPr/>
        </p:nvSpPr>
        <p:spPr>
          <a:xfrm>
            <a:off x="5052174" y="4563586"/>
            <a:ext cx="1992873" cy="447815"/>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3"/>
                </a:solidFill>
              </a:rPr>
              <a:t>Filtered Telemetry</a:t>
            </a:r>
          </a:p>
        </p:txBody>
      </p:sp>
      <p:grpSp>
        <p:nvGrpSpPr>
          <p:cNvPr id="266" name="Group 265">
            <a:extLst>
              <a:ext uri="{FF2B5EF4-FFF2-40B4-BE49-F238E27FC236}">
                <a16:creationId xmlns:a16="http://schemas.microsoft.com/office/drawing/2014/main" id="{35922764-9AF0-4415-A7B4-D1AA21B6F6E5}"/>
              </a:ext>
            </a:extLst>
          </p:cNvPr>
          <p:cNvGrpSpPr/>
          <p:nvPr/>
        </p:nvGrpSpPr>
        <p:grpSpPr>
          <a:xfrm>
            <a:off x="10833170" y="1501469"/>
            <a:ext cx="1396822" cy="3283840"/>
            <a:chOff x="10637889" y="1427860"/>
            <a:chExt cx="1396822" cy="3283840"/>
          </a:xfrm>
        </p:grpSpPr>
        <p:pic>
          <p:nvPicPr>
            <p:cNvPr id="20" name="Picture 19">
              <a:extLst>
                <a:ext uri="{FF2B5EF4-FFF2-40B4-BE49-F238E27FC236}">
                  <a16:creationId xmlns:a16="http://schemas.microsoft.com/office/drawing/2014/main" id="{F6633DBD-60D9-4E8A-B33E-EC766113C071}"/>
                </a:ext>
              </a:extLst>
            </p:cNvPr>
            <p:cNvPicPr>
              <a:picLocks noChangeAspect="1"/>
            </p:cNvPicPr>
            <p:nvPr/>
          </p:nvPicPr>
          <p:blipFill>
            <a:blip r:embed="rId3"/>
            <a:stretch>
              <a:fillRect/>
            </a:stretch>
          </p:blipFill>
          <p:spPr>
            <a:xfrm>
              <a:off x="10697173" y="1775470"/>
              <a:ext cx="1263650" cy="311585"/>
            </a:xfrm>
            <a:prstGeom prst="rect">
              <a:avLst/>
            </a:prstGeom>
          </p:spPr>
        </p:pic>
        <p:pic>
          <p:nvPicPr>
            <p:cNvPr id="22" name="Picture 21">
              <a:extLst>
                <a:ext uri="{FF2B5EF4-FFF2-40B4-BE49-F238E27FC236}">
                  <a16:creationId xmlns:a16="http://schemas.microsoft.com/office/drawing/2014/main" id="{29D31074-1B06-4D41-9231-6D36B532D290}"/>
                </a:ext>
              </a:extLst>
            </p:cNvPr>
            <p:cNvPicPr>
              <a:picLocks noChangeAspect="1"/>
            </p:cNvPicPr>
            <p:nvPr/>
          </p:nvPicPr>
          <p:blipFill>
            <a:blip r:embed="rId4"/>
            <a:stretch>
              <a:fillRect/>
            </a:stretch>
          </p:blipFill>
          <p:spPr>
            <a:xfrm>
              <a:off x="10681853" y="2058606"/>
              <a:ext cx="1278970" cy="451143"/>
            </a:xfrm>
            <a:prstGeom prst="rect">
              <a:avLst/>
            </a:prstGeom>
          </p:spPr>
        </p:pic>
        <p:pic>
          <p:nvPicPr>
            <p:cNvPr id="24" name="Picture 23">
              <a:extLst>
                <a:ext uri="{FF2B5EF4-FFF2-40B4-BE49-F238E27FC236}">
                  <a16:creationId xmlns:a16="http://schemas.microsoft.com/office/drawing/2014/main" id="{9DC78CA5-9DEE-4451-A993-D0D340978F15}"/>
                </a:ext>
              </a:extLst>
            </p:cNvPr>
            <p:cNvPicPr>
              <a:picLocks noChangeAspect="1"/>
            </p:cNvPicPr>
            <p:nvPr/>
          </p:nvPicPr>
          <p:blipFill>
            <a:blip r:embed="rId5"/>
            <a:stretch>
              <a:fillRect/>
            </a:stretch>
          </p:blipFill>
          <p:spPr>
            <a:xfrm>
              <a:off x="10697171" y="1489247"/>
              <a:ext cx="1263651" cy="320240"/>
            </a:xfrm>
            <a:prstGeom prst="rect">
              <a:avLst/>
            </a:prstGeom>
          </p:spPr>
        </p:pic>
        <p:pic>
          <p:nvPicPr>
            <p:cNvPr id="27" name="Picture 26">
              <a:extLst>
                <a:ext uri="{FF2B5EF4-FFF2-40B4-BE49-F238E27FC236}">
                  <a16:creationId xmlns:a16="http://schemas.microsoft.com/office/drawing/2014/main" id="{0434E2AB-0FAD-42BE-873C-BBCDA3FCB5CD}"/>
                </a:ext>
              </a:extLst>
            </p:cNvPr>
            <p:cNvPicPr>
              <a:picLocks noChangeAspect="1"/>
            </p:cNvPicPr>
            <p:nvPr/>
          </p:nvPicPr>
          <p:blipFill>
            <a:blip r:embed="rId6"/>
            <a:stretch>
              <a:fillRect/>
            </a:stretch>
          </p:blipFill>
          <p:spPr>
            <a:xfrm>
              <a:off x="10652087" y="2486354"/>
              <a:ext cx="1308736" cy="326082"/>
            </a:xfrm>
            <a:prstGeom prst="rect">
              <a:avLst/>
            </a:prstGeom>
          </p:spPr>
        </p:pic>
        <p:pic>
          <p:nvPicPr>
            <p:cNvPr id="16" name="Picture 15">
              <a:extLst>
                <a:ext uri="{FF2B5EF4-FFF2-40B4-BE49-F238E27FC236}">
                  <a16:creationId xmlns:a16="http://schemas.microsoft.com/office/drawing/2014/main" id="{7F676572-4CFA-4BB6-B0CC-31ABEBD42EFC}"/>
                </a:ext>
              </a:extLst>
            </p:cNvPr>
            <p:cNvPicPr>
              <a:picLocks noChangeAspect="1"/>
            </p:cNvPicPr>
            <p:nvPr/>
          </p:nvPicPr>
          <p:blipFill>
            <a:blip r:embed="rId7"/>
            <a:stretch>
              <a:fillRect/>
            </a:stretch>
          </p:blipFill>
          <p:spPr>
            <a:xfrm>
              <a:off x="10681932" y="3783374"/>
              <a:ext cx="1263650" cy="803351"/>
            </a:xfrm>
            <a:prstGeom prst="rect">
              <a:avLst/>
            </a:prstGeom>
          </p:spPr>
        </p:pic>
        <p:pic>
          <p:nvPicPr>
            <p:cNvPr id="18" name="Picture 17">
              <a:extLst>
                <a:ext uri="{FF2B5EF4-FFF2-40B4-BE49-F238E27FC236}">
                  <a16:creationId xmlns:a16="http://schemas.microsoft.com/office/drawing/2014/main" id="{DF92FB3C-54B0-4A43-A2D2-F2DC09F77B3F}"/>
                </a:ext>
              </a:extLst>
            </p:cNvPr>
            <p:cNvPicPr>
              <a:picLocks noChangeAspect="1"/>
            </p:cNvPicPr>
            <p:nvPr/>
          </p:nvPicPr>
          <p:blipFill>
            <a:blip r:embed="rId8"/>
            <a:stretch>
              <a:fillRect/>
            </a:stretch>
          </p:blipFill>
          <p:spPr>
            <a:xfrm>
              <a:off x="10696130" y="2822521"/>
              <a:ext cx="1249452" cy="931722"/>
            </a:xfrm>
            <a:prstGeom prst="rect">
              <a:avLst/>
            </a:prstGeom>
          </p:spPr>
        </p:pic>
        <p:sp>
          <p:nvSpPr>
            <p:cNvPr id="30" name="Rectangle 29">
              <a:extLst>
                <a:ext uri="{FF2B5EF4-FFF2-40B4-BE49-F238E27FC236}">
                  <a16:creationId xmlns:a16="http://schemas.microsoft.com/office/drawing/2014/main" id="{C97E2BA3-41D6-4C7C-A681-A10336C58231}"/>
                </a:ext>
              </a:extLst>
            </p:cNvPr>
            <p:cNvSpPr/>
            <p:nvPr/>
          </p:nvSpPr>
          <p:spPr bwMode="auto">
            <a:xfrm>
              <a:off x="10637889" y="1427860"/>
              <a:ext cx="1396822" cy="3283840"/>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grpSp>
      <p:sp>
        <p:nvSpPr>
          <p:cNvPr id="37" name="Rectangle 36">
            <a:extLst>
              <a:ext uri="{FF2B5EF4-FFF2-40B4-BE49-F238E27FC236}">
                <a16:creationId xmlns:a16="http://schemas.microsoft.com/office/drawing/2014/main" id="{67F6F2A1-50DA-4240-9548-896B0B441A80}"/>
              </a:ext>
            </a:extLst>
          </p:cNvPr>
          <p:cNvSpPr/>
          <p:nvPr/>
        </p:nvSpPr>
        <p:spPr bwMode="auto">
          <a:xfrm>
            <a:off x="10369333" y="5255717"/>
            <a:ext cx="1396822"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Application Logs</a:t>
            </a:r>
            <a:endParaRPr lang="en-US" sz="900">
              <a:solidFill>
                <a:schemeClr val="bg1">
                  <a:lumMod val="50000"/>
                </a:schemeClr>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253C7118-058B-4419-86EA-4827431FEC9A}"/>
              </a:ext>
            </a:extLst>
          </p:cNvPr>
          <p:cNvSpPr/>
          <p:nvPr/>
        </p:nvSpPr>
        <p:spPr bwMode="auto">
          <a:xfrm>
            <a:off x="10366253" y="4972047"/>
            <a:ext cx="1396822"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Performance Logs</a:t>
            </a:r>
            <a:endParaRPr lang="en-US" sz="900">
              <a:solidFill>
                <a:schemeClr val="bg1">
                  <a:lumMod val="50000"/>
                </a:schemeClr>
              </a:solidFill>
              <a:ea typeface="Segoe UI" pitchFamily="34" charset="0"/>
              <a:cs typeface="Segoe UI" pitchFamily="34" charset="0"/>
            </a:endParaRPr>
          </a:p>
        </p:txBody>
      </p:sp>
      <p:cxnSp>
        <p:nvCxnSpPr>
          <p:cNvPr id="40" name="Connector: Elbow 39">
            <a:extLst>
              <a:ext uri="{FF2B5EF4-FFF2-40B4-BE49-F238E27FC236}">
                <a16:creationId xmlns:a16="http://schemas.microsoft.com/office/drawing/2014/main" id="{F93130F2-62A7-48F5-BDEB-A0E4A72BD4D7}"/>
              </a:ext>
            </a:extLst>
          </p:cNvPr>
          <p:cNvCxnSpPr>
            <a:cxnSpLocks/>
            <a:stCxn id="132" idx="3"/>
            <a:endCxn id="37" idx="1"/>
          </p:cNvCxnSpPr>
          <p:nvPr/>
        </p:nvCxnSpPr>
        <p:spPr>
          <a:xfrm flipV="1">
            <a:off x="9909808" y="5373646"/>
            <a:ext cx="459525" cy="137008"/>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5056CDC-8CA7-4AAE-A843-7B2DDCC466C0}"/>
              </a:ext>
            </a:extLst>
          </p:cNvPr>
          <p:cNvCxnSpPr>
            <a:cxnSpLocks/>
            <a:stCxn id="132" idx="3"/>
            <a:endCxn id="39" idx="1"/>
          </p:cNvCxnSpPr>
          <p:nvPr/>
        </p:nvCxnSpPr>
        <p:spPr>
          <a:xfrm flipV="1">
            <a:off x="9909808" y="5089976"/>
            <a:ext cx="456445" cy="420678"/>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4D469AF-201A-4414-A1C8-9E5C79A6E7B7}"/>
              </a:ext>
            </a:extLst>
          </p:cNvPr>
          <p:cNvSpPr/>
          <p:nvPr/>
        </p:nvSpPr>
        <p:spPr bwMode="auto">
          <a:xfrm>
            <a:off x="10369333" y="5536483"/>
            <a:ext cx="1396822"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Security Logs</a:t>
            </a:r>
            <a:endParaRPr lang="en-US" sz="900">
              <a:solidFill>
                <a:schemeClr val="bg1">
                  <a:lumMod val="50000"/>
                </a:schemeClr>
              </a:solidFill>
              <a:ea typeface="Segoe UI" pitchFamily="34" charset="0"/>
              <a:cs typeface="Segoe UI" pitchFamily="34" charset="0"/>
            </a:endParaRPr>
          </a:p>
        </p:txBody>
      </p:sp>
      <p:cxnSp>
        <p:nvCxnSpPr>
          <p:cNvPr id="57" name="Connector: Elbow 56">
            <a:extLst>
              <a:ext uri="{FF2B5EF4-FFF2-40B4-BE49-F238E27FC236}">
                <a16:creationId xmlns:a16="http://schemas.microsoft.com/office/drawing/2014/main" id="{88A6ED79-5AFF-4BAD-BF08-20E61AD9F9B7}"/>
              </a:ext>
            </a:extLst>
          </p:cNvPr>
          <p:cNvCxnSpPr>
            <a:cxnSpLocks/>
            <a:stCxn id="132" idx="3"/>
            <a:endCxn id="50" idx="1"/>
          </p:cNvCxnSpPr>
          <p:nvPr/>
        </p:nvCxnSpPr>
        <p:spPr>
          <a:xfrm>
            <a:off x="9909808" y="5510654"/>
            <a:ext cx="459525" cy="143758"/>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5B2E4C9C-5B27-4325-80EC-7038D64DA763}"/>
              </a:ext>
            </a:extLst>
          </p:cNvPr>
          <p:cNvCxnSpPr>
            <a:cxnSpLocks/>
            <a:stCxn id="118" idx="3"/>
            <a:endCxn id="19" idx="1"/>
          </p:cNvCxnSpPr>
          <p:nvPr/>
        </p:nvCxnSpPr>
        <p:spPr>
          <a:xfrm>
            <a:off x="6891282" y="5510531"/>
            <a:ext cx="172598" cy="204"/>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525D0A7A-BBAE-482F-9AB4-25591A37FB3C}"/>
              </a:ext>
            </a:extLst>
          </p:cNvPr>
          <p:cNvCxnSpPr>
            <a:cxnSpLocks/>
            <a:stCxn id="19" idx="3"/>
            <a:endCxn id="132" idx="1"/>
          </p:cNvCxnSpPr>
          <p:nvPr/>
        </p:nvCxnSpPr>
        <p:spPr>
          <a:xfrm flipV="1">
            <a:off x="8542764" y="5510654"/>
            <a:ext cx="241392" cy="81"/>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Arrow Connector 26">
            <a:extLst>
              <a:ext uri="{FF2B5EF4-FFF2-40B4-BE49-F238E27FC236}">
                <a16:creationId xmlns:a16="http://schemas.microsoft.com/office/drawing/2014/main" id="{BCA3E1EC-93C6-4C02-AFEB-B956C378F5F2}"/>
              </a:ext>
            </a:extLst>
          </p:cNvPr>
          <p:cNvCxnSpPr>
            <a:cxnSpLocks/>
            <a:stCxn id="118" idx="1"/>
          </p:cNvCxnSpPr>
          <p:nvPr/>
        </p:nvCxnSpPr>
        <p:spPr>
          <a:xfrm rot="10800000">
            <a:off x="1852455" y="4835490"/>
            <a:ext cx="3511365" cy="646761"/>
          </a:xfrm>
          <a:prstGeom prst="bentConnector3">
            <a:avLst>
              <a:gd name="adj1" fmla="val 9290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6">
            <a:extLst>
              <a:ext uri="{FF2B5EF4-FFF2-40B4-BE49-F238E27FC236}">
                <a16:creationId xmlns:a16="http://schemas.microsoft.com/office/drawing/2014/main" id="{5FDD23C5-53D5-41F6-8D01-B11C1A157092}"/>
              </a:ext>
            </a:extLst>
          </p:cNvPr>
          <p:cNvCxnSpPr>
            <a:cxnSpLocks/>
            <a:endCxn id="112" idx="3"/>
          </p:cNvCxnSpPr>
          <p:nvPr/>
        </p:nvCxnSpPr>
        <p:spPr>
          <a:xfrm rot="10800000">
            <a:off x="1860411" y="4657363"/>
            <a:ext cx="7140299" cy="567660"/>
          </a:xfrm>
          <a:prstGeom prst="bentConnector3">
            <a:avLst>
              <a:gd name="adj1" fmla="val -2791"/>
            </a:avLst>
          </a:prstGeom>
          <a:ln w="19050">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6">
            <a:extLst>
              <a:ext uri="{FF2B5EF4-FFF2-40B4-BE49-F238E27FC236}">
                <a16:creationId xmlns:a16="http://schemas.microsoft.com/office/drawing/2014/main" id="{2088EC7C-F660-4976-882A-4780C638393F}"/>
              </a:ext>
            </a:extLst>
          </p:cNvPr>
          <p:cNvCxnSpPr>
            <a:cxnSpLocks/>
          </p:cNvCxnSpPr>
          <p:nvPr/>
        </p:nvCxnSpPr>
        <p:spPr>
          <a:xfrm flipH="1">
            <a:off x="1862341" y="5518471"/>
            <a:ext cx="1899299" cy="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9" name="Rectangle 378">
            <a:extLst>
              <a:ext uri="{FF2B5EF4-FFF2-40B4-BE49-F238E27FC236}">
                <a16:creationId xmlns:a16="http://schemas.microsoft.com/office/drawing/2014/main" id="{2D439A53-1403-4C4E-B762-ECF6CE356E66}"/>
              </a:ext>
            </a:extLst>
          </p:cNvPr>
          <p:cNvSpPr/>
          <p:nvPr/>
        </p:nvSpPr>
        <p:spPr bwMode="auto">
          <a:xfrm>
            <a:off x="2475505" y="5227404"/>
            <a:ext cx="1400803" cy="693971"/>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API Integration or SIEM Connector</a:t>
            </a:r>
          </a:p>
        </p:txBody>
      </p:sp>
      <p:sp>
        <p:nvSpPr>
          <p:cNvPr id="233" name="Rectangle 232">
            <a:extLst>
              <a:ext uri="{FF2B5EF4-FFF2-40B4-BE49-F238E27FC236}">
                <a16:creationId xmlns:a16="http://schemas.microsoft.com/office/drawing/2014/main" id="{27B650E7-A85C-4873-9BAE-77551B21AA7C}"/>
              </a:ext>
            </a:extLst>
          </p:cNvPr>
          <p:cNvSpPr/>
          <p:nvPr/>
        </p:nvSpPr>
        <p:spPr bwMode="auto">
          <a:xfrm>
            <a:off x="569098" y="1022553"/>
            <a:ext cx="5717172" cy="295673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THREAT HUNTING:</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To reduce risk of compromise we need to proactively protect from threats, find and resolve vulnerabilities, hunt for anomalies, and investigate alerts and respond to incidents.</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To achieve this on Client Endpoints we deploy an Endpoint Detection &amp; Response solution that provides multiple techniques for visibility, protection, and automated response.</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Alerts will be sent to the SIEM to ensure coordinated respond and correlation to events discovered in other security solutions such as Identity and Firewalls</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Optionally, the full enriched data from the EDR can be transferred directly to the SIEM solution to enable additional threat hunting, cross analysis, applied threat intelligence, and advance machine learning algorithms. </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The data can also be sent to the security data warehouse for long term data retentions. This could occur at the same time as sending to the SIEM, or it can be sent there after the SIEM has expired the data.</a:t>
            </a:r>
          </a:p>
        </p:txBody>
      </p:sp>
      <p:sp>
        <p:nvSpPr>
          <p:cNvPr id="234" name="Rectangle 233">
            <a:extLst>
              <a:ext uri="{FF2B5EF4-FFF2-40B4-BE49-F238E27FC236}">
                <a16:creationId xmlns:a16="http://schemas.microsoft.com/office/drawing/2014/main" id="{74AAD39B-5B74-48C3-8873-779E273CA6C2}"/>
              </a:ext>
            </a:extLst>
          </p:cNvPr>
          <p:cNvSpPr/>
          <p:nvPr/>
        </p:nvSpPr>
        <p:spPr bwMode="auto">
          <a:xfrm>
            <a:off x="6515100" y="1009831"/>
            <a:ext cx="4033660" cy="296945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COST MANAGEMENT:</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At minimum the EDR Alerts should be sent to the SIEM solution to ensure correlation across activities and threat detections from other security solutions.</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The enriched data should also be retained for at least 1 year, maybe longer depending on specific business and regulatory requirements. There are two options to achieve this:</a:t>
            </a:r>
            <a:br>
              <a:rPr lang="en-US" sz="1050">
                <a:solidFill>
                  <a:schemeClr val="tx1"/>
                </a:solidFill>
                <a:cs typeface="Segoe UI" pitchFamily="34" charset="0"/>
              </a:rPr>
            </a:br>
            <a:endParaRPr lang="en-US" sz="1050">
              <a:solidFill>
                <a:schemeClr val="tx1"/>
              </a:solidFill>
              <a:cs typeface="Segoe UI" pitchFamily="34" charset="0"/>
            </a:endParaRPr>
          </a:p>
          <a:p>
            <a:pPr marL="228600" indent="-228600" defTabSz="932472" fontAlgn="base">
              <a:lnSpc>
                <a:spcPct val="90000"/>
              </a:lnSpc>
              <a:spcBef>
                <a:spcPct val="0"/>
              </a:spcBef>
              <a:spcAft>
                <a:spcPct val="0"/>
              </a:spcAft>
              <a:buAutoNum type="arabicPeriod"/>
            </a:pPr>
            <a:r>
              <a:rPr lang="en-US" sz="1050">
                <a:solidFill>
                  <a:schemeClr val="tx1"/>
                </a:solidFill>
                <a:cs typeface="Segoe UI" pitchFamily="34" charset="0"/>
              </a:rPr>
              <a:t>Ingest the data directly to the </a:t>
            </a:r>
            <a:r>
              <a:rPr lang="en-US" sz="1050" b="1">
                <a:solidFill>
                  <a:schemeClr val="tx1"/>
                </a:solidFill>
                <a:cs typeface="Segoe UI" pitchFamily="34" charset="0"/>
              </a:rPr>
              <a:t>SIEM</a:t>
            </a:r>
            <a:r>
              <a:rPr lang="en-US" sz="1050">
                <a:solidFill>
                  <a:schemeClr val="tx1"/>
                </a:solidFill>
                <a:cs typeface="Segoe UI" pitchFamily="34" charset="0"/>
              </a:rPr>
              <a:t>: has the highest cost and provides the greatest threat hunting capabilities.</a:t>
            </a:r>
          </a:p>
          <a:p>
            <a:pPr marL="228600" indent="-228600" defTabSz="932472" fontAlgn="base">
              <a:lnSpc>
                <a:spcPct val="90000"/>
              </a:lnSpc>
              <a:spcBef>
                <a:spcPct val="0"/>
              </a:spcBef>
              <a:spcAft>
                <a:spcPct val="0"/>
              </a:spcAft>
              <a:buAutoNum type="arabicPeriod"/>
            </a:pPr>
            <a:r>
              <a:rPr lang="en-US" sz="1050">
                <a:solidFill>
                  <a:schemeClr val="tx1"/>
                </a:solidFill>
                <a:cs typeface="Segoe UI" pitchFamily="34" charset="0"/>
              </a:rPr>
              <a:t>Ingest the data into the </a:t>
            </a:r>
            <a:r>
              <a:rPr lang="en-US" sz="1050" b="1">
                <a:solidFill>
                  <a:schemeClr val="tx1"/>
                </a:solidFill>
                <a:cs typeface="Segoe UI" pitchFamily="34" charset="0"/>
              </a:rPr>
              <a:t>Security Data Warehouse</a:t>
            </a:r>
            <a:r>
              <a:rPr lang="en-US" sz="1050">
                <a:solidFill>
                  <a:schemeClr val="tx1"/>
                </a:solidFill>
                <a:cs typeface="Segoe UI" pitchFamily="34" charset="0"/>
              </a:rPr>
              <a:t> instead: this is a lower cost option</a:t>
            </a:r>
          </a:p>
          <a:p>
            <a:pPr marL="228600" indent="-228600" defTabSz="932472" fontAlgn="base">
              <a:lnSpc>
                <a:spcPct val="90000"/>
              </a:lnSpc>
              <a:spcBef>
                <a:spcPct val="0"/>
              </a:spcBef>
              <a:spcAft>
                <a:spcPct val="0"/>
              </a:spcAft>
              <a:buAutoNum type="arabicPeriod"/>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Collecting raw log data should only be considered when documented use case scenarios require the collection of specific events and changes on client endpoints.</a:t>
            </a:r>
          </a:p>
          <a:p>
            <a:pPr defTabSz="932472" fontAlgn="base">
              <a:lnSpc>
                <a:spcPct val="90000"/>
              </a:lnSpc>
              <a:spcBef>
                <a:spcPct val="0"/>
              </a:spcBef>
              <a:spcAft>
                <a:spcPct val="0"/>
              </a:spcAft>
            </a:pPr>
            <a:endParaRPr lang="en-US" sz="1050">
              <a:solidFill>
                <a:schemeClr val="tx1"/>
              </a:solidFill>
              <a:cs typeface="Segoe UI" pitchFamily="34" charset="0"/>
            </a:endParaRPr>
          </a:p>
        </p:txBody>
      </p:sp>
      <p:sp>
        <p:nvSpPr>
          <p:cNvPr id="240" name="TextBox 239">
            <a:extLst>
              <a:ext uri="{FF2B5EF4-FFF2-40B4-BE49-F238E27FC236}">
                <a16:creationId xmlns:a16="http://schemas.microsoft.com/office/drawing/2014/main" id="{0CE7C954-9AC7-40CB-B5AA-1127A47DC360}"/>
              </a:ext>
            </a:extLst>
          </p:cNvPr>
          <p:cNvSpPr txBox="1"/>
          <p:nvPr/>
        </p:nvSpPr>
        <p:spPr>
          <a:xfrm>
            <a:off x="5293276" y="5854498"/>
            <a:ext cx="1712848" cy="420115"/>
          </a:xfrm>
          <a:prstGeom prst="rect">
            <a:avLst/>
          </a:prstGeom>
          <a:noFill/>
        </p:spPr>
        <p:txBody>
          <a:bodyPr wrap="square" lIns="182880" tIns="146304" rIns="182880" bIns="146304" rtlCol="0">
            <a:spAutoFit/>
          </a:bodyPr>
          <a:lstStyle/>
          <a:p>
            <a:pPr>
              <a:lnSpc>
                <a:spcPct val="90000"/>
              </a:lnSpc>
              <a:spcAft>
                <a:spcPts val="600"/>
              </a:spcAft>
            </a:pPr>
            <a:r>
              <a:rPr lang="en-US" sz="900"/>
              <a:t>Retention: Days/Weeks</a:t>
            </a:r>
          </a:p>
        </p:txBody>
      </p:sp>
      <p:sp>
        <p:nvSpPr>
          <p:cNvPr id="241" name="TextBox 240">
            <a:extLst>
              <a:ext uri="{FF2B5EF4-FFF2-40B4-BE49-F238E27FC236}">
                <a16:creationId xmlns:a16="http://schemas.microsoft.com/office/drawing/2014/main" id="{6F404793-4D55-4751-A2E5-DEEBD5CBA520}"/>
              </a:ext>
            </a:extLst>
          </p:cNvPr>
          <p:cNvSpPr txBox="1"/>
          <p:nvPr/>
        </p:nvSpPr>
        <p:spPr>
          <a:xfrm>
            <a:off x="388162" y="5786856"/>
            <a:ext cx="1792197" cy="433965"/>
          </a:xfrm>
          <a:prstGeom prst="rect">
            <a:avLst/>
          </a:prstGeom>
          <a:noFill/>
        </p:spPr>
        <p:txBody>
          <a:bodyPr wrap="square" lIns="182880" tIns="146304" rIns="182880" bIns="146304" rtlCol="0">
            <a:spAutoFit/>
          </a:bodyPr>
          <a:lstStyle/>
          <a:p>
            <a:pPr>
              <a:lnSpc>
                <a:spcPct val="90000"/>
              </a:lnSpc>
              <a:spcAft>
                <a:spcPts val="600"/>
              </a:spcAft>
            </a:pPr>
            <a:r>
              <a:rPr lang="en-US" sz="900"/>
              <a:t>Retention: </a:t>
            </a:r>
            <a:r>
              <a:rPr lang="en-US" sz="900" err="1"/>
              <a:t>xMonths</a:t>
            </a:r>
            <a:endParaRPr lang="en-US" sz="900"/>
          </a:p>
        </p:txBody>
      </p:sp>
      <p:sp>
        <p:nvSpPr>
          <p:cNvPr id="242" name="TextBox 241">
            <a:extLst>
              <a:ext uri="{FF2B5EF4-FFF2-40B4-BE49-F238E27FC236}">
                <a16:creationId xmlns:a16="http://schemas.microsoft.com/office/drawing/2014/main" id="{FCD35B06-DC8A-4BEA-95A7-73718C91E21A}"/>
              </a:ext>
            </a:extLst>
          </p:cNvPr>
          <p:cNvSpPr txBox="1"/>
          <p:nvPr/>
        </p:nvSpPr>
        <p:spPr>
          <a:xfrm>
            <a:off x="412703" y="4044898"/>
            <a:ext cx="1792197" cy="440890"/>
          </a:xfrm>
          <a:prstGeom prst="rect">
            <a:avLst/>
          </a:prstGeom>
          <a:noFill/>
        </p:spPr>
        <p:txBody>
          <a:bodyPr wrap="square" lIns="182880" tIns="146304" rIns="182880" bIns="146304" rtlCol="0">
            <a:spAutoFit/>
          </a:bodyPr>
          <a:lstStyle/>
          <a:p>
            <a:pPr>
              <a:lnSpc>
                <a:spcPct val="90000"/>
              </a:lnSpc>
              <a:spcAft>
                <a:spcPts val="600"/>
              </a:spcAft>
            </a:pPr>
            <a:r>
              <a:rPr lang="en-US" sz="900"/>
              <a:t>Retention: Unlimited</a:t>
            </a:r>
          </a:p>
        </p:txBody>
      </p:sp>
      <p:cxnSp>
        <p:nvCxnSpPr>
          <p:cNvPr id="4" name="Straight Arrow Connector 26">
            <a:extLst>
              <a:ext uri="{FF2B5EF4-FFF2-40B4-BE49-F238E27FC236}">
                <a16:creationId xmlns:a16="http://schemas.microsoft.com/office/drawing/2014/main" id="{D36B9D99-D2F2-456D-96F4-FEF75898DEFF}"/>
              </a:ext>
            </a:extLst>
          </p:cNvPr>
          <p:cNvCxnSpPr>
            <a:cxnSpLocks/>
          </p:cNvCxnSpPr>
          <p:nvPr/>
        </p:nvCxnSpPr>
        <p:spPr>
          <a:xfrm rot="10800000">
            <a:off x="1863488" y="4484204"/>
            <a:ext cx="7714221" cy="839279"/>
          </a:xfrm>
          <a:prstGeom prst="bentConnector3">
            <a:avLst>
              <a:gd name="adj1" fmla="val 2330"/>
            </a:avLst>
          </a:prstGeom>
          <a:ln w="19050">
            <a:solidFill>
              <a:schemeClr val="accent3"/>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4A5C1D2-C600-48E3-8129-65265FC5E5D4}"/>
              </a:ext>
            </a:extLst>
          </p:cNvPr>
          <p:cNvSpPr txBox="1"/>
          <p:nvPr/>
        </p:nvSpPr>
        <p:spPr>
          <a:xfrm>
            <a:off x="5088254" y="4147703"/>
            <a:ext cx="1992873" cy="447815"/>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3"/>
                </a:solidFill>
              </a:rPr>
              <a:t>Everything Else</a:t>
            </a:r>
          </a:p>
        </p:txBody>
      </p:sp>
      <p:cxnSp>
        <p:nvCxnSpPr>
          <p:cNvPr id="61" name="Straight Arrow Connector 26">
            <a:extLst>
              <a:ext uri="{FF2B5EF4-FFF2-40B4-BE49-F238E27FC236}">
                <a16:creationId xmlns:a16="http://schemas.microsoft.com/office/drawing/2014/main" id="{4D689DB5-0E5A-4410-9E43-A1C28DAB4577}"/>
              </a:ext>
            </a:extLst>
          </p:cNvPr>
          <p:cNvCxnSpPr>
            <a:cxnSpLocks/>
          </p:cNvCxnSpPr>
          <p:nvPr/>
        </p:nvCxnSpPr>
        <p:spPr>
          <a:xfrm rot="10800000" flipV="1">
            <a:off x="1863487" y="4658190"/>
            <a:ext cx="1517018" cy="618954"/>
          </a:xfrm>
          <a:prstGeom prst="bentConnector3">
            <a:avLst>
              <a:gd name="adj1" fmla="val 70563"/>
            </a:avLst>
          </a:prstGeom>
          <a:ln w="19050">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D0B3120-AF6F-414C-97CE-7059A5A1495C}"/>
              </a:ext>
            </a:extLst>
          </p:cNvPr>
          <p:cNvSpPr/>
          <p:nvPr/>
        </p:nvSpPr>
        <p:spPr bwMode="auto">
          <a:xfrm>
            <a:off x="3250754" y="4304550"/>
            <a:ext cx="1377525" cy="7072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SIEM Connector, WEF Collector or Syslog Server</a:t>
            </a:r>
          </a:p>
        </p:txBody>
      </p:sp>
      <p:sp>
        <p:nvSpPr>
          <p:cNvPr id="132" name="Rectangle 131">
            <a:extLst>
              <a:ext uri="{FF2B5EF4-FFF2-40B4-BE49-F238E27FC236}">
                <a16:creationId xmlns:a16="http://schemas.microsoft.com/office/drawing/2014/main" id="{3E6721C7-8C9A-4B4A-9D0E-A633DB17D09C}"/>
              </a:ext>
            </a:extLst>
          </p:cNvPr>
          <p:cNvSpPr/>
          <p:nvPr/>
        </p:nvSpPr>
        <p:spPr bwMode="auto">
          <a:xfrm>
            <a:off x="8784156" y="5171075"/>
            <a:ext cx="1125652" cy="67915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Server/Client Endpoints</a:t>
            </a:r>
          </a:p>
        </p:txBody>
      </p:sp>
      <p:sp>
        <p:nvSpPr>
          <p:cNvPr id="19" name="Rectangle 18">
            <a:extLst>
              <a:ext uri="{FF2B5EF4-FFF2-40B4-BE49-F238E27FC236}">
                <a16:creationId xmlns:a16="http://schemas.microsoft.com/office/drawing/2014/main" id="{C01F3455-C7EB-4F8A-A7F7-68DD061341A0}"/>
              </a:ext>
            </a:extLst>
          </p:cNvPr>
          <p:cNvSpPr/>
          <p:nvPr/>
        </p:nvSpPr>
        <p:spPr bwMode="auto">
          <a:xfrm>
            <a:off x="7063880" y="5093833"/>
            <a:ext cx="1478884" cy="8338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Advanced hunting telemetry, TVM data, logon / network / file / registry events,  AV/Anti-Malware</a:t>
            </a:r>
          </a:p>
        </p:txBody>
      </p:sp>
      <p:cxnSp>
        <p:nvCxnSpPr>
          <p:cNvPr id="3" name="Straight Arrow Connector 26">
            <a:extLst>
              <a:ext uri="{FF2B5EF4-FFF2-40B4-BE49-F238E27FC236}">
                <a16:creationId xmlns:a16="http://schemas.microsoft.com/office/drawing/2014/main" id="{64DE7567-DB5A-45F1-ACFA-D3E80E10CADD}"/>
              </a:ext>
            </a:extLst>
          </p:cNvPr>
          <p:cNvCxnSpPr>
            <a:cxnSpLocks/>
            <a:stCxn id="246" idx="1"/>
            <a:endCxn id="112" idx="1"/>
          </p:cNvCxnSpPr>
          <p:nvPr/>
        </p:nvCxnSpPr>
        <p:spPr>
          <a:xfrm rot="10800000">
            <a:off x="569097" y="4657364"/>
            <a:ext cx="3904" cy="877635"/>
          </a:xfrm>
          <a:prstGeom prst="curvedConnector3">
            <a:avLst>
              <a:gd name="adj1" fmla="val 3306839"/>
            </a:avLst>
          </a:prstGeom>
          <a:ln w="19050">
            <a:solidFill>
              <a:schemeClr val="accent3"/>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14020B-4AA9-4658-B100-713AB0F0B7FC}"/>
              </a:ext>
            </a:extLst>
          </p:cNvPr>
          <p:cNvSpPr txBox="1"/>
          <p:nvPr/>
        </p:nvSpPr>
        <p:spPr>
          <a:xfrm>
            <a:off x="3048830" y="5957594"/>
            <a:ext cx="1435959"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bg1">
                    <a:lumMod val="50000"/>
                  </a:schemeClr>
                </a:solidFill>
              </a:rPr>
              <a:t>Query data in-place</a:t>
            </a:r>
          </a:p>
        </p:txBody>
      </p:sp>
      <p:sp>
        <p:nvSpPr>
          <p:cNvPr id="41" name="TextBox 40">
            <a:extLst>
              <a:ext uri="{FF2B5EF4-FFF2-40B4-BE49-F238E27FC236}">
                <a16:creationId xmlns:a16="http://schemas.microsoft.com/office/drawing/2014/main" id="{A59B3EED-CCE8-4F38-AED7-F306CEE30C68}"/>
              </a:ext>
            </a:extLst>
          </p:cNvPr>
          <p:cNvSpPr txBox="1"/>
          <p:nvPr/>
        </p:nvSpPr>
        <p:spPr>
          <a:xfrm rot="16200000">
            <a:off x="-383671" y="4875934"/>
            <a:ext cx="1396386"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bg1">
                    <a:lumMod val="50000"/>
                  </a:schemeClr>
                </a:solidFill>
              </a:rPr>
              <a:t>Query data in-place</a:t>
            </a:r>
          </a:p>
        </p:txBody>
      </p:sp>
      <p:sp>
        <p:nvSpPr>
          <p:cNvPr id="23" name="Arc 22">
            <a:extLst>
              <a:ext uri="{FF2B5EF4-FFF2-40B4-BE49-F238E27FC236}">
                <a16:creationId xmlns:a16="http://schemas.microsoft.com/office/drawing/2014/main" id="{6CD2BA23-17DC-45ED-B819-AC837FFDBBE1}"/>
              </a:ext>
            </a:extLst>
          </p:cNvPr>
          <p:cNvSpPr/>
          <p:nvPr/>
        </p:nvSpPr>
        <p:spPr>
          <a:xfrm>
            <a:off x="1719275" y="5603533"/>
            <a:ext cx="3829169" cy="470669"/>
          </a:xfrm>
          <a:prstGeom prst="arc">
            <a:avLst>
              <a:gd name="adj1" fmla="val 21579166"/>
              <a:gd name="adj2" fmla="val 10812185"/>
            </a:avLst>
          </a:prstGeom>
          <a:ln>
            <a:solidFill>
              <a:schemeClr val="tx1">
                <a:lumMod val="75000"/>
                <a:lumOff val="2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Rectangle 117">
            <a:extLst>
              <a:ext uri="{FF2B5EF4-FFF2-40B4-BE49-F238E27FC236}">
                <a16:creationId xmlns:a16="http://schemas.microsoft.com/office/drawing/2014/main" id="{42A24324-DB8F-42B3-8DF8-73C52B7F865E}"/>
              </a:ext>
            </a:extLst>
          </p:cNvPr>
          <p:cNvSpPr/>
          <p:nvPr/>
        </p:nvSpPr>
        <p:spPr bwMode="auto">
          <a:xfrm>
            <a:off x="5363819" y="5093629"/>
            <a:ext cx="1527463" cy="8338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XDR Platform</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(EDR Service)</a:t>
            </a:r>
          </a:p>
        </p:txBody>
      </p:sp>
      <p:sp>
        <p:nvSpPr>
          <p:cNvPr id="246" name="Rectangle 245">
            <a:extLst>
              <a:ext uri="{FF2B5EF4-FFF2-40B4-BE49-F238E27FC236}">
                <a16:creationId xmlns:a16="http://schemas.microsoft.com/office/drawing/2014/main" id="{A495C04C-6DBE-4BA2-816C-20A35D9B30CA}"/>
              </a:ext>
            </a:extLst>
          </p:cNvPr>
          <p:cNvSpPr/>
          <p:nvPr/>
        </p:nvSpPr>
        <p:spPr bwMode="auto">
          <a:xfrm>
            <a:off x="573001" y="5188011"/>
            <a:ext cx="1284331" cy="6939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SIEM Solution</a:t>
            </a:r>
          </a:p>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(TI / ML / UBA)</a:t>
            </a:r>
          </a:p>
        </p:txBody>
      </p:sp>
      <p:sp>
        <p:nvSpPr>
          <p:cNvPr id="55" name="TextBox 54">
            <a:extLst>
              <a:ext uri="{FF2B5EF4-FFF2-40B4-BE49-F238E27FC236}">
                <a16:creationId xmlns:a16="http://schemas.microsoft.com/office/drawing/2014/main" id="{DB65B5B3-5F66-4678-8E5B-878E512ED9FB}"/>
              </a:ext>
            </a:extLst>
          </p:cNvPr>
          <p:cNvSpPr txBox="1"/>
          <p:nvPr/>
        </p:nvSpPr>
        <p:spPr>
          <a:xfrm>
            <a:off x="7565490" y="198492"/>
            <a:ext cx="3034144" cy="430887"/>
          </a:xfrm>
          <a:prstGeom prst="rect">
            <a:avLst/>
          </a:prstGeom>
          <a:noFill/>
        </p:spPr>
        <p:txBody>
          <a:bodyPr wrap="square">
            <a:spAutoFit/>
          </a:bodyPr>
          <a:lstStyle/>
          <a:p>
            <a:r>
              <a:rPr lang="en-US" sz="1100" u="sng">
                <a:solidFill>
                  <a:srgbClr val="0563C1"/>
                </a:solidFill>
                <a:effectLst/>
                <a:latin typeface="Calibri" panose="020F0502020204030204" pitchFamily="34" charset="0"/>
                <a:ea typeface="Calibri" panose="020F0502020204030204" pitchFamily="34" charset="0"/>
                <a:hlinkClick r:id="rId9"/>
              </a:rPr>
              <a:t>Limitless Microsoft Defender for Endpoint Advanced Hunting with Azure Data Explorer (ADX)</a:t>
            </a:r>
            <a:endParaRPr lang="en-US" sz="1100"/>
          </a:p>
        </p:txBody>
      </p:sp>
    </p:spTree>
    <p:extLst>
      <p:ext uri="{BB962C8B-B14F-4D97-AF65-F5344CB8AC3E}">
        <p14:creationId xmlns:p14="http://schemas.microsoft.com/office/powerpoint/2010/main" val="12010586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26">
            <a:extLst>
              <a:ext uri="{FF2B5EF4-FFF2-40B4-BE49-F238E27FC236}">
                <a16:creationId xmlns:a16="http://schemas.microsoft.com/office/drawing/2014/main" id="{6A59FC39-FD20-4FEA-8250-9A1959616E24}"/>
              </a:ext>
            </a:extLst>
          </p:cNvPr>
          <p:cNvCxnSpPr>
            <a:cxnSpLocks/>
          </p:cNvCxnSpPr>
          <p:nvPr/>
        </p:nvCxnSpPr>
        <p:spPr>
          <a:xfrm flipH="1" flipV="1">
            <a:off x="9691062" y="3535488"/>
            <a:ext cx="4409" cy="761560"/>
          </a:xfrm>
          <a:prstGeom prst="straightConnector1">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26">
            <a:extLst>
              <a:ext uri="{FF2B5EF4-FFF2-40B4-BE49-F238E27FC236}">
                <a16:creationId xmlns:a16="http://schemas.microsoft.com/office/drawing/2014/main" id="{34583A6B-232D-4168-A265-9D32A43484B4}"/>
              </a:ext>
            </a:extLst>
          </p:cNvPr>
          <p:cNvCxnSpPr>
            <a:cxnSpLocks/>
          </p:cNvCxnSpPr>
          <p:nvPr/>
        </p:nvCxnSpPr>
        <p:spPr>
          <a:xfrm flipH="1" flipV="1">
            <a:off x="6759599" y="3499633"/>
            <a:ext cx="4409" cy="761560"/>
          </a:xfrm>
          <a:prstGeom prst="straightConnector1">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26">
            <a:extLst>
              <a:ext uri="{FF2B5EF4-FFF2-40B4-BE49-F238E27FC236}">
                <a16:creationId xmlns:a16="http://schemas.microsoft.com/office/drawing/2014/main" id="{EC66AE37-3F3C-40F3-B7BF-E42A56F9E32C}"/>
              </a:ext>
            </a:extLst>
          </p:cNvPr>
          <p:cNvCxnSpPr>
            <a:cxnSpLocks/>
          </p:cNvCxnSpPr>
          <p:nvPr/>
        </p:nvCxnSpPr>
        <p:spPr>
          <a:xfrm flipV="1">
            <a:off x="1282048" y="3475255"/>
            <a:ext cx="0" cy="699263"/>
          </a:xfrm>
          <a:prstGeom prst="straightConnector1">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26">
            <a:extLst>
              <a:ext uri="{FF2B5EF4-FFF2-40B4-BE49-F238E27FC236}">
                <a16:creationId xmlns:a16="http://schemas.microsoft.com/office/drawing/2014/main" id="{68C5042B-FFFC-4082-B6A5-0C302A52F463}"/>
              </a:ext>
            </a:extLst>
          </p:cNvPr>
          <p:cNvCxnSpPr>
            <a:cxnSpLocks/>
          </p:cNvCxnSpPr>
          <p:nvPr/>
        </p:nvCxnSpPr>
        <p:spPr>
          <a:xfrm flipV="1">
            <a:off x="3087010" y="3502265"/>
            <a:ext cx="0" cy="719878"/>
          </a:xfrm>
          <a:prstGeom prst="straightConnector1">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A43051B-1DC5-467F-95A3-57C58319F354}"/>
              </a:ext>
            </a:extLst>
          </p:cNvPr>
          <p:cNvSpPr/>
          <p:nvPr/>
        </p:nvSpPr>
        <p:spPr bwMode="auto">
          <a:xfrm>
            <a:off x="4251169" y="6359913"/>
            <a:ext cx="5115081" cy="255574"/>
          </a:xfrm>
          <a:prstGeom prst="rect">
            <a:avLst/>
          </a:prstGeom>
          <a:solidFill>
            <a:srgbClr val="FFC000"/>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cs typeface="Segoe UI" pitchFamily="34" charset="0"/>
            </a:endParaRPr>
          </a:p>
        </p:txBody>
      </p:sp>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6576897" cy="563343"/>
          </a:xfrm>
        </p:spPr>
        <p:txBody>
          <a:bodyPr anchor="t"/>
          <a:lstStyle/>
          <a:p>
            <a:r>
              <a:rPr lang="en-US" sz="2800"/>
              <a:t>Log Management : Client &amp; Server Endpoints</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5594127"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Data Management Options and Discussion Points</a:t>
            </a:r>
          </a:p>
        </p:txBody>
      </p:sp>
      <p:sp>
        <p:nvSpPr>
          <p:cNvPr id="112" name="Rectangle 111">
            <a:extLst>
              <a:ext uri="{FF2B5EF4-FFF2-40B4-BE49-F238E27FC236}">
                <a16:creationId xmlns:a16="http://schemas.microsoft.com/office/drawing/2014/main" id="{13F9A4CD-7493-4067-BD1E-59676822E289}"/>
              </a:ext>
            </a:extLst>
          </p:cNvPr>
          <p:cNvSpPr/>
          <p:nvPr/>
        </p:nvSpPr>
        <p:spPr bwMode="auto">
          <a:xfrm>
            <a:off x="356707" y="2829370"/>
            <a:ext cx="1291313" cy="6939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Security Data Warehouse</a:t>
            </a:r>
          </a:p>
        </p:txBody>
      </p:sp>
      <p:sp>
        <p:nvSpPr>
          <p:cNvPr id="133" name="Rectangle 132">
            <a:extLst>
              <a:ext uri="{FF2B5EF4-FFF2-40B4-BE49-F238E27FC236}">
                <a16:creationId xmlns:a16="http://schemas.microsoft.com/office/drawing/2014/main" id="{3367E665-F6DE-47E2-83BC-4F7C3FD79F97}"/>
              </a:ext>
            </a:extLst>
          </p:cNvPr>
          <p:cNvSpPr/>
          <p:nvPr/>
        </p:nvSpPr>
        <p:spPr bwMode="auto">
          <a:xfrm>
            <a:off x="10682450" y="3656391"/>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Operating System</a:t>
            </a:r>
            <a:endParaRPr lang="en-US" sz="900">
              <a:solidFill>
                <a:schemeClr val="bg1">
                  <a:lumMod val="50000"/>
                </a:schemeClr>
              </a:solidFill>
              <a:ea typeface="Segoe UI" pitchFamily="34" charset="0"/>
              <a:cs typeface="Segoe UI" pitchFamily="34" charset="0"/>
            </a:endParaRPr>
          </a:p>
        </p:txBody>
      </p:sp>
      <p:cxnSp>
        <p:nvCxnSpPr>
          <p:cNvPr id="134" name="Connector: Elbow 133">
            <a:extLst>
              <a:ext uri="{FF2B5EF4-FFF2-40B4-BE49-F238E27FC236}">
                <a16:creationId xmlns:a16="http://schemas.microsoft.com/office/drawing/2014/main" id="{B24BCC4F-AB15-4EEA-ACA2-33314E875119}"/>
              </a:ext>
            </a:extLst>
          </p:cNvPr>
          <p:cNvCxnSpPr>
            <a:cxnSpLocks/>
            <a:stCxn id="132" idx="3"/>
            <a:endCxn id="133" idx="1"/>
          </p:cNvCxnSpPr>
          <p:nvPr/>
        </p:nvCxnSpPr>
        <p:spPr>
          <a:xfrm>
            <a:off x="10226006" y="3297172"/>
            <a:ext cx="456444" cy="477148"/>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26">
            <a:extLst>
              <a:ext uri="{FF2B5EF4-FFF2-40B4-BE49-F238E27FC236}">
                <a16:creationId xmlns:a16="http://schemas.microsoft.com/office/drawing/2014/main" id="{0D2A8496-4867-43A6-A3CE-C613782A51C4}"/>
              </a:ext>
            </a:extLst>
          </p:cNvPr>
          <p:cNvCxnSpPr>
            <a:cxnSpLocks/>
          </p:cNvCxnSpPr>
          <p:nvPr/>
        </p:nvCxnSpPr>
        <p:spPr>
          <a:xfrm flipH="1">
            <a:off x="3267389" y="3394747"/>
            <a:ext cx="4153066"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55913D1A-CAEC-4528-8AE1-C137BE0F4B69}"/>
              </a:ext>
            </a:extLst>
          </p:cNvPr>
          <p:cNvSpPr/>
          <p:nvPr/>
        </p:nvSpPr>
        <p:spPr bwMode="auto">
          <a:xfrm>
            <a:off x="252577" y="6286463"/>
            <a:ext cx="4135049" cy="38673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Centralized Logging &amp; Control</a:t>
            </a:r>
          </a:p>
        </p:txBody>
      </p:sp>
      <p:sp>
        <p:nvSpPr>
          <p:cNvPr id="190" name="Rectangle 189">
            <a:extLst>
              <a:ext uri="{FF2B5EF4-FFF2-40B4-BE49-F238E27FC236}">
                <a16:creationId xmlns:a16="http://schemas.microsoft.com/office/drawing/2014/main" id="{4F88B05C-0A8E-406C-A848-2464DEF05DF0}"/>
              </a:ext>
            </a:extLst>
          </p:cNvPr>
          <p:cNvSpPr/>
          <p:nvPr/>
        </p:nvSpPr>
        <p:spPr bwMode="auto">
          <a:xfrm>
            <a:off x="5105548" y="6286463"/>
            <a:ext cx="3394608" cy="38673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Expert “Edge” Solutions</a:t>
            </a:r>
          </a:p>
        </p:txBody>
      </p:sp>
      <p:sp>
        <p:nvSpPr>
          <p:cNvPr id="192" name="Rectangle 191">
            <a:extLst>
              <a:ext uri="{FF2B5EF4-FFF2-40B4-BE49-F238E27FC236}">
                <a16:creationId xmlns:a16="http://schemas.microsoft.com/office/drawing/2014/main" id="{469CE8F4-34EA-4CF7-BA59-F05605CBB41A}"/>
              </a:ext>
            </a:extLst>
          </p:cNvPr>
          <p:cNvSpPr/>
          <p:nvPr/>
        </p:nvSpPr>
        <p:spPr bwMode="auto">
          <a:xfrm>
            <a:off x="9218078" y="6273241"/>
            <a:ext cx="2916947" cy="386730"/>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Log Sources</a:t>
            </a:r>
          </a:p>
        </p:txBody>
      </p:sp>
      <p:cxnSp>
        <p:nvCxnSpPr>
          <p:cNvPr id="194" name="Straight Arrow Connector 26">
            <a:extLst>
              <a:ext uri="{FF2B5EF4-FFF2-40B4-BE49-F238E27FC236}">
                <a16:creationId xmlns:a16="http://schemas.microsoft.com/office/drawing/2014/main" id="{080ADB34-C6E7-479A-B207-B31CF644ABBD}"/>
              </a:ext>
            </a:extLst>
          </p:cNvPr>
          <p:cNvCxnSpPr>
            <a:cxnSpLocks/>
          </p:cNvCxnSpPr>
          <p:nvPr/>
        </p:nvCxnSpPr>
        <p:spPr>
          <a:xfrm flipH="1">
            <a:off x="4472267" y="6490650"/>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26">
            <a:extLst>
              <a:ext uri="{FF2B5EF4-FFF2-40B4-BE49-F238E27FC236}">
                <a16:creationId xmlns:a16="http://schemas.microsoft.com/office/drawing/2014/main" id="{CB67A9C2-6771-478E-AF61-B1B4CED76476}"/>
              </a:ext>
            </a:extLst>
          </p:cNvPr>
          <p:cNvCxnSpPr>
            <a:cxnSpLocks/>
          </p:cNvCxnSpPr>
          <p:nvPr/>
        </p:nvCxnSpPr>
        <p:spPr>
          <a:xfrm flipH="1">
            <a:off x="8584797" y="6489346"/>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F1BD795-8A6E-4263-9BC7-5778731D330E}"/>
              </a:ext>
            </a:extLst>
          </p:cNvPr>
          <p:cNvSpPr txBox="1"/>
          <p:nvPr/>
        </p:nvSpPr>
        <p:spPr>
          <a:xfrm>
            <a:off x="4736243" y="3308814"/>
            <a:ext cx="1280459" cy="447815"/>
          </a:xfrm>
          <a:prstGeom prst="rect">
            <a:avLst/>
          </a:prstGeom>
          <a:noFill/>
        </p:spPr>
        <p:txBody>
          <a:bodyPr wrap="square" lIns="182880" tIns="146304" rIns="182880" bIns="146304" rtlCol="0">
            <a:spAutoFit/>
          </a:bodyPr>
          <a:lstStyle/>
          <a:p>
            <a:pPr>
              <a:lnSpc>
                <a:spcPct val="90000"/>
              </a:lnSpc>
              <a:spcAft>
                <a:spcPts val="600"/>
              </a:spcAft>
            </a:pPr>
            <a:r>
              <a:rPr lang="en-US" sz="1050">
                <a:solidFill>
                  <a:srgbClr val="FF0000"/>
                </a:solidFill>
              </a:rPr>
              <a:t>Alerts Only</a:t>
            </a:r>
          </a:p>
        </p:txBody>
      </p:sp>
      <p:sp>
        <p:nvSpPr>
          <p:cNvPr id="49" name="TextBox 48">
            <a:extLst>
              <a:ext uri="{FF2B5EF4-FFF2-40B4-BE49-F238E27FC236}">
                <a16:creationId xmlns:a16="http://schemas.microsoft.com/office/drawing/2014/main" id="{116C153E-5DC8-4535-868A-612AFD3376AD}"/>
              </a:ext>
            </a:extLst>
          </p:cNvPr>
          <p:cNvSpPr txBox="1"/>
          <p:nvPr/>
        </p:nvSpPr>
        <p:spPr>
          <a:xfrm>
            <a:off x="4704501" y="2796930"/>
            <a:ext cx="1194743" cy="447815"/>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6"/>
                </a:solidFill>
              </a:rPr>
              <a:t>Enriched Data</a:t>
            </a:r>
          </a:p>
        </p:txBody>
      </p:sp>
      <p:sp>
        <p:nvSpPr>
          <p:cNvPr id="37" name="Rectangle 36">
            <a:extLst>
              <a:ext uri="{FF2B5EF4-FFF2-40B4-BE49-F238E27FC236}">
                <a16:creationId xmlns:a16="http://schemas.microsoft.com/office/drawing/2014/main" id="{67F6F2A1-50DA-4240-9548-896B0B441A80}"/>
              </a:ext>
            </a:extLst>
          </p:cNvPr>
          <p:cNvSpPr/>
          <p:nvPr/>
        </p:nvSpPr>
        <p:spPr bwMode="auto">
          <a:xfrm>
            <a:off x="10685530" y="3093627"/>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Application Logs</a:t>
            </a:r>
            <a:endParaRPr lang="en-US" sz="900">
              <a:solidFill>
                <a:schemeClr val="bg1">
                  <a:lumMod val="50000"/>
                </a:schemeClr>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253C7118-058B-4419-86EA-4827431FEC9A}"/>
              </a:ext>
            </a:extLst>
          </p:cNvPr>
          <p:cNvSpPr/>
          <p:nvPr/>
        </p:nvSpPr>
        <p:spPr bwMode="auto">
          <a:xfrm>
            <a:off x="10682449" y="2812861"/>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Performance Logs</a:t>
            </a:r>
            <a:endParaRPr lang="en-US" sz="900">
              <a:solidFill>
                <a:schemeClr val="bg1">
                  <a:lumMod val="50000"/>
                </a:schemeClr>
              </a:solidFill>
              <a:ea typeface="Segoe UI" pitchFamily="34" charset="0"/>
              <a:cs typeface="Segoe UI" pitchFamily="34" charset="0"/>
            </a:endParaRPr>
          </a:p>
        </p:txBody>
      </p:sp>
      <p:cxnSp>
        <p:nvCxnSpPr>
          <p:cNvPr id="40" name="Connector: Elbow 39">
            <a:extLst>
              <a:ext uri="{FF2B5EF4-FFF2-40B4-BE49-F238E27FC236}">
                <a16:creationId xmlns:a16="http://schemas.microsoft.com/office/drawing/2014/main" id="{F93130F2-62A7-48F5-BDEB-A0E4A72BD4D7}"/>
              </a:ext>
            </a:extLst>
          </p:cNvPr>
          <p:cNvCxnSpPr>
            <a:cxnSpLocks/>
            <a:stCxn id="132" idx="3"/>
            <a:endCxn id="37" idx="1"/>
          </p:cNvCxnSpPr>
          <p:nvPr/>
        </p:nvCxnSpPr>
        <p:spPr>
          <a:xfrm flipV="1">
            <a:off x="10226006" y="3211556"/>
            <a:ext cx="459524" cy="85616"/>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5056CDC-8CA7-4AAE-A843-7B2DDCC466C0}"/>
              </a:ext>
            </a:extLst>
          </p:cNvPr>
          <p:cNvCxnSpPr>
            <a:cxnSpLocks/>
            <a:stCxn id="132" idx="3"/>
            <a:endCxn id="39" idx="1"/>
          </p:cNvCxnSpPr>
          <p:nvPr/>
        </p:nvCxnSpPr>
        <p:spPr>
          <a:xfrm flipV="1">
            <a:off x="10226006" y="2930790"/>
            <a:ext cx="456443" cy="366382"/>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4D469AF-201A-4414-A1C8-9E5C79A6E7B7}"/>
              </a:ext>
            </a:extLst>
          </p:cNvPr>
          <p:cNvSpPr/>
          <p:nvPr/>
        </p:nvSpPr>
        <p:spPr bwMode="auto">
          <a:xfrm>
            <a:off x="10682448" y="3374393"/>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Security Logs</a:t>
            </a:r>
            <a:endParaRPr lang="en-US" sz="900">
              <a:solidFill>
                <a:schemeClr val="bg1">
                  <a:lumMod val="50000"/>
                </a:schemeClr>
              </a:solidFill>
              <a:ea typeface="Segoe UI" pitchFamily="34" charset="0"/>
              <a:cs typeface="Segoe UI" pitchFamily="34" charset="0"/>
            </a:endParaRPr>
          </a:p>
        </p:txBody>
      </p:sp>
      <p:cxnSp>
        <p:nvCxnSpPr>
          <p:cNvPr id="57" name="Connector: Elbow 56">
            <a:extLst>
              <a:ext uri="{FF2B5EF4-FFF2-40B4-BE49-F238E27FC236}">
                <a16:creationId xmlns:a16="http://schemas.microsoft.com/office/drawing/2014/main" id="{88A6ED79-5AFF-4BAD-BF08-20E61AD9F9B7}"/>
              </a:ext>
            </a:extLst>
          </p:cNvPr>
          <p:cNvCxnSpPr>
            <a:cxnSpLocks/>
            <a:stCxn id="132" idx="3"/>
            <a:endCxn id="50" idx="1"/>
          </p:cNvCxnSpPr>
          <p:nvPr/>
        </p:nvCxnSpPr>
        <p:spPr>
          <a:xfrm>
            <a:off x="10226006" y="3297172"/>
            <a:ext cx="456442" cy="195150"/>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525D0A7A-BBAE-482F-9AB4-25591A37FB3C}"/>
              </a:ext>
            </a:extLst>
          </p:cNvPr>
          <p:cNvCxnSpPr>
            <a:cxnSpLocks/>
            <a:stCxn id="5" idx="3"/>
            <a:endCxn id="132" idx="1"/>
          </p:cNvCxnSpPr>
          <p:nvPr/>
        </p:nvCxnSpPr>
        <p:spPr>
          <a:xfrm flipV="1">
            <a:off x="8884150" y="3297172"/>
            <a:ext cx="216204" cy="12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Arrow Connector 26">
            <a:extLst>
              <a:ext uri="{FF2B5EF4-FFF2-40B4-BE49-F238E27FC236}">
                <a16:creationId xmlns:a16="http://schemas.microsoft.com/office/drawing/2014/main" id="{BCA3E1EC-93C6-4C02-AFEB-B956C378F5F2}"/>
              </a:ext>
            </a:extLst>
          </p:cNvPr>
          <p:cNvCxnSpPr>
            <a:cxnSpLocks/>
            <a:stCxn id="379" idx="0"/>
            <a:endCxn id="112" idx="0"/>
          </p:cNvCxnSpPr>
          <p:nvPr/>
        </p:nvCxnSpPr>
        <p:spPr>
          <a:xfrm rot="16200000" flipV="1">
            <a:off x="2623369" y="1208365"/>
            <a:ext cx="6796" cy="3248805"/>
          </a:xfrm>
          <a:prstGeom prst="bentConnector3">
            <a:avLst>
              <a:gd name="adj1" fmla="val 3463743"/>
            </a:avLst>
          </a:prstGeom>
          <a:ln w="190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6">
            <a:extLst>
              <a:ext uri="{FF2B5EF4-FFF2-40B4-BE49-F238E27FC236}">
                <a16:creationId xmlns:a16="http://schemas.microsoft.com/office/drawing/2014/main" id="{2088EC7C-F660-4976-882A-4780C638393F}"/>
              </a:ext>
            </a:extLst>
          </p:cNvPr>
          <p:cNvCxnSpPr>
            <a:cxnSpLocks/>
            <a:stCxn id="118" idx="1"/>
            <a:endCxn id="112" idx="3"/>
          </p:cNvCxnSpPr>
          <p:nvPr/>
        </p:nvCxnSpPr>
        <p:spPr>
          <a:xfrm flipH="1">
            <a:off x="1648020" y="3169186"/>
            <a:ext cx="4207241" cy="717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3" name="Rectangle 232">
            <a:extLst>
              <a:ext uri="{FF2B5EF4-FFF2-40B4-BE49-F238E27FC236}">
                <a16:creationId xmlns:a16="http://schemas.microsoft.com/office/drawing/2014/main" id="{27B650E7-A85C-4873-9BAE-77551B21AA7C}"/>
              </a:ext>
            </a:extLst>
          </p:cNvPr>
          <p:cNvSpPr/>
          <p:nvPr/>
        </p:nvSpPr>
        <p:spPr bwMode="auto">
          <a:xfrm>
            <a:off x="418306" y="4142768"/>
            <a:ext cx="3623694" cy="200960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Extended Threat Hunting:</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The SIEM is used to correlate the information from the XDR platform with data feeds and alerts generated by other security solutions. The SIEM is the first step in analyzing all available data and alerts before going to the Advanced Threat Hunting platforms (such as XDR) or Extended Threat Hunting using the Security Data Warehouse.</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Note: if the data does not exist in the SIEM, then analytics rules can not detect advanced threats</a:t>
            </a:r>
          </a:p>
        </p:txBody>
      </p:sp>
      <p:sp>
        <p:nvSpPr>
          <p:cNvPr id="240" name="TextBox 239">
            <a:extLst>
              <a:ext uri="{FF2B5EF4-FFF2-40B4-BE49-F238E27FC236}">
                <a16:creationId xmlns:a16="http://schemas.microsoft.com/office/drawing/2014/main" id="{0CE7C954-9AC7-40CB-B5AA-1127A47DC360}"/>
              </a:ext>
            </a:extLst>
          </p:cNvPr>
          <p:cNvSpPr txBox="1"/>
          <p:nvPr/>
        </p:nvSpPr>
        <p:spPr>
          <a:xfrm>
            <a:off x="5760333" y="3349546"/>
            <a:ext cx="1712848" cy="544765"/>
          </a:xfrm>
          <a:prstGeom prst="rect">
            <a:avLst/>
          </a:prstGeom>
          <a:noFill/>
        </p:spPr>
        <p:txBody>
          <a:bodyPr wrap="square" lIns="182880" tIns="146304" rIns="182880" bIns="146304" rtlCol="0">
            <a:spAutoFit/>
          </a:bodyPr>
          <a:lstStyle/>
          <a:p>
            <a:pPr>
              <a:lnSpc>
                <a:spcPct val="90000"/>
              </a:lnSpc>
              <a:spcAft>
                <a:spcPts val="600"/>
              </a:spcAft>
            </a:pPr>
            <a:r>
              <a:rPr lang="en-US" sz="900"/>
              <a:t>Retention:</a:t>
            </a:r>
            <a:br>
              <a:rPr lang="en-US" sz="900"/>
            </a:br>
            <a:r>
              <a:rPr lang="en-US" sz="900"/>
              <a:t>Days/Weeks</a:t>
            </a:r>
          </a:p>
        </p:txBody>
      </p:sp>
      <p:sp>
        <p:nvSpPr>
          <p:cNvPr id="241" name="TextBox 240">
            <a:extLst>
              <a:ext uri="{FF2B5EF4-FFF2-40B4-BE49-F238E27FC236}">
                <a16:creationId xmlns:a16="http://schemas.microsoft.com/office/drawing/2014/main" id="{6F404793-4D55-4751-A2E5-DEEBD5CBA520}"/>
              </a:ext>
            </a:extLst>
          </p:cNvPr>
          <p:cNvSpPr txBox="1"/>
          <p:nvPr/>
        </p:nvSpPr>
        <p:spPr>
          <a:xfrm>
            <a:off x="1901969" y="3402570"/>
            <a:ext cx="1169261" cy="544765"/>
          </a:xfrm>
          <a:prstGeom prst="rect">
            <a:avLst/>
          </a:prstGeom>
          <a:noFill/>
        </p:spPr>
        <p:txBody>
          <a:bodyPr wrap="square" lIns="182880" tIns="146304" rIns="182880" bIns="146304" rtlCol="0">
            <a:spAutoFit/>
          </a:bodyPr>
          <a:lstStyle/>
          <a:p>
            <a:pPr>
              <a:lnSpc>
                <a:spcPct val="90000"/>
              </a:lnSpc>
              <a:spcAft>
                <a:spcPts val="600"/>
              </a:spcAft>
            </a:pPr>
            <a:r>
              <a:rPr lang="en-US" sz="900"/>
              <a:t>Retention:</a:t>
            </a:r>
            <a:br>
              <a:rPr lang="en-US" sz="900"/>
            </a:br>
            <a:r>
              <a:rPr lang="en-US" sz="900"/>
              <a:t>Months/Years</a:t>
            </a:r>
          </a:p>
        </p:txBody>
      </p:sp>
      <p:sp>
        <p:nvSpPr>
          <p:cNvPr id="242" name="TextBox 241">
            <a:extLst>
              <a:ext uri="{FF2B5EF4-FFF2-40B4-BE49-F238E27FC236}">
                <a16:creationId xmlns:a16="http://schemas.microsoft.com/office/drawing/2014/main" id="{FCD35B06-DC8A-4BEA-95A7-73718C91E21A}"/>
              </a:ext>
            </a:extLst>
          </p:cNvPr>
          <p:cNvSpPr txBox="1"/>
          <p:nvPr/>
        </p:nvSpPr>
        <p:spPr>
          <a:xfrm>
            <a:off x="221653" y="3394747"/>
            <a:ext cx="965076" cy="544765"/>
          </a:xfrm>
          <a:prstGeom prst="rect">
            <a:avLst/>
          </a:prstGeom>
          <a:noFill/>
        </p:spPr>
        <p:txBody>
          <a:bodyPr wrap="square" lIns="182880" tIns="146304" rIns="182880" bIns="146304" rtlCol="0">
            <a:spAutoFit/>
          </a:bodyPr>
          <a:lstStyle/>
          <a:p>
            <a:pPr>
              <a:lnSpc>
                <a:spcPct val="90000"/>
              </a:lnSpc>
              <a:spcAft>
                <a:spcPts val="600"/>
              </a:spcAft>
            </a:pPr>
            <a:r>
              <a:rPr lang="en-US" sz="900"/>
              <a:t>Retention: </a:t>
            </a:r>
            <a:br>
              <a:rPr lang="en-US" sz="900"/>
            </a:br>
            <a:r>
              <a:rPr lang="en-US" sz="900"/>
              <a:t>Unlimited</a:t>
            </a:r>
          </a:p>
        </p:txBody>
      </p:sp>
      <p:sp>
        <p:nvSpPr>
          <p:cNvPr id="132" name="Rectangle 131">
            <a:extLst>
              <a:ext uri="{FF2B5EF4-FFF2-40B4-BE49-F238E27FC236}">
                <a16:creationId xmlns:a16="http://schemas.microsoft.com/office/drawing/2014/main" id="{3E6721C7-8C9A-4B4A-9D0E-A633DB17D09C}"/>
              </a:ext>
            </a:extLst>
          </p:cNvPr>
          <p:cNvSpPr/>
          <p:nvPr/>
        </p:nvSpPr>
        <p:spPr bwMode="auto">
          <a:xfrm>
            <a:off x="9100354" y="2957593"/>
            <a:ext cx="1125652" cy="67915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Server/Client Endpoints</a:t>
            </a:r>
          </a:p>
        </p:txBody>
      </p:sp>
      <p:sp>
        <p:nvSpPr>
          <p:cNvPr id="118" name="Rectangle 117">
            <a:extLst>
              <a:ext uri="{FF2B5EF4-FFF2-40B4-BE49-F238E27FC236}">
                <a16:creationId xmlns:a16="http://schemas.microsoft.com/office/drawing/2014/main" id="{42A24324-DB8F-42B3-8DF8-73C52B7F865E}"/>
              </a:ext>
            </a:extLst>
          </p:cNvPr>
          <p:cNvSpPr/>
          <p:nvPr/>
        </p:nvSpPr>
        <p:spPr bwMode="auto">
          <a:xfrm>
            <a:off x="5855261" y="2863586"/>
            <a:ext cx="1036021" cy="6111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XDR Platform</a:t>
            </a:r>
          </a:p>
        </p:txBody>
      </p:sp>
      <p:sp>
        <p:nvSpPr>
          <p:cNvPr id="246" name="Rectangle 245">
            <a:extLst>
              <a:ext uri="{FF2B5EF4-FFF2-40B4-BE49-F238E27FC236}">
                <a16:creationId xmlns:a16="http://schemas.microsoft.com/office/drawing/2014/main" id="{A495C04C-6DBE-4BA2-816C-20A35D9B30CA}"/>
              </a:ext>
            </a:extLst>
          </p:cNvPr>
          <p:cNvSpPr/>
          <p:nvPr/>
        </p:nvSpPr>
        <p:spPr bwMode="auto">
          <a:xfrm>
            <a:off x="1983058" y="2829370"/>
            <a:ext cx="1284331" cy="6939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SIEM Solution</a:t>
            </a:r>
          </a:p>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(TI / ML / UBA)</a:t>
            </a:r>
          </a:p>
        </p:txBody>
      </p:sp>
      <p:sp>
        <p:nvSpPr>
          <p:cNvPr id="5" name="Rectangle 4">
            <a:extLst>
              <a:ext uri="{FF2B5EF4-FFF2-40B4-BE49-F238E27FC236}">
                <a16:creationId xmlns:a16="http://schemas.microsoft.com/office/drawing/2014/main" id="{64368512-EECC-4C26-BD7B-A8E3B0D6585C}"/>
              </a:ext>
            </a:extLst>
          </p:cNvPr>
          <p:cNvSpPr/>
          <p:nvPr/>
        </p:nvSpPr>
        <p:spPr bwMode="auto">
          <a:xfrm>
            <a:off x="7356687" y="3065879"/>
            <a:ext cx="1527463" cy="4628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EDR</a:t>
            </a:r>
          </a:p>
        </p:txBody>
      </p:sp>
      <p:sp>
        <p:nvSpPr>
          <p:cNvPr id="6" name="Rectangle 5">
            <a:extLst>
              <a:ext uri="{FF2B5EF4-FFF2-40B4-BE49-F238E27FC236}">
                <a16:creationId xmlns:a16="http://schemas.microsoft.com/office/drawing/2014/main" id="{82AA1B61-FE20-4A99-A807-F96397CEB35C}"/>
              </a:ext>
            </a:extLst>
          </p:cNvPr>
          <p:cNvSpPr/>
          <p:nvPr/>
        </p:nvSpPr>
        <p:spPr bwMode="auto">
          <a:xfrm>
            <a:off x="7355698" y="2490460"/>
            <a:ext cx="1527463" cy="292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IAM</a:t>
            </a:r>
          </a:p>
        </p:txBody>
      </p:sp>
      <p:sp>
        <p:nvSpPr>
          <p:cNvPr id="7" name="Rectangle 6">
            <a:extLst>
              <a:ext uri="{FF2B5EF4-FFF2-40B4-BE49-F238E27FC236}">
                <a16:creationId xmlns:a16="http://schemas.microsoft.com/office/drawing/2014/main" id="{8F0C64D9-081B-45EF-85CD-7A1FBF953474}"/>
              </a:ext>
            </a:extLst>
          </p:cNvPr>
          <p:cNvSpPr/>
          <p:nvPr/>
        </p:nvSpPr>
        <p:spPr bwMode="auto">
          <a:xfrm>
            <a:off x="7355698" y="2150754"/>
            <a:ext cx="1527463" cy="292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Collaboration</a:t>
            </a:r>
          </a:p>
        </p:txBody>
      </p:sp>
      <p:sp>
        <p:nvSpPr>
          <p:cNvPr id="9" name="Rectangle 8">
            <a:extLst>
              <a:ext uri="{FF2B5EF4-FFF2-40B4-BE49-F238E27FC236}">
                <a16:creationId xmlns:a16="http://schemas.microsoft.com/office/drawing/2014/main" id="{8470BCE1-88C6-4CBE-AA5E-A3E731052B42}"/>
              </a:ext>
            </a:extLst>
          </p:cNvPr>
          <p:cNvSpPr/>
          <p:nvPr/>
        </p:nvSpPr>
        <p:spPr bwMode="auto">
          <a:xfrm>
            <a:off x="7355700" y="1806688"/>
            <a:ext cx="1527463" cy="292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CASB</a:t>
            </a:r>
          </a:p>
        </p:txBody>
      </p:sp>
      <p:sp>
        <p:nvSpPr>
          <p:cNvPr id="11" name="Rectangle 10">
            <a:extLst>
              <a:ext uri="{FF2B5EF4-FFF2-40B4-BE49-F238E27FC236}">
                <a16:creationId xmlns:a16="http://schemas.microsoft.com/office/drawing/2014/main" id="{670CB955-F02E-42C6-B16C-A75640E4869A}"/>
              </a:ext>
            </a:extLst>
          </p:cNvPr>
          <p:cNvSpPr/>
          <p:nvPr/>
        </p:nvSpPr>
        <p:spPr bwMode="auto">
          <a:xfrm>
            <a:off x="7355699" y="1463819"/>
            <a:ext cx="1527463" cy="292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CSPM</a:t>
            </a:r>
          </a:p>
        </p:txBody>
      </p:sp>
      <p:sp>
        <p:nvSpPr>
          <p:cNvPr id="12" name="Rectangle 11">
            <a:extLst>
              <a:ext uri="{FF2B5EF4-FFF2-40B4-BE49-F238E27FC236}">
                <a16:creationId xmlns:a16="http://schemas.microsoft.com/office/drawing/2014/main" id="{681C23E9-C345-4647-9E67-1C689933DBBA}"/>
              </a:ext>
            </a:extLst>
          </p:cNvPr>
          <p:cNvSpPr/>
          <p:nvPr/>
        </p:nvSpPr>
        <p:spPr bwMode="auto">
          <a:xfrm>
            <a:off x="7355698" y="1126168"/>
            <a:ext cx="1527463" cy="292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CWPP</a:t>
            </a:r>
          </a:p>
        </p:txBody>
      </p:sp>
      <p:cxnSp>
        <p:nvCxnSpPr>
          <p:cNvPr id="14" name="Connector: Elbow 13">
            <a:extLst>
              <a:ext uri="{FF2B5EF4-FFF2-40B4-BE49-F238E27FC236}">
                <a16:creationId xmlns:a16="http://schemas.microsoft.com/office/drawing/2014/main" id="{46F9EEF8-B132-487F-8250-3501F410C94E}"/>
              </a:ext>
            </a:extLst>
          </p:cNvPr>
          <p:cNvCxnSpPr>
            <a:cxnSpLocks/>
            <a:stCxn id="118" idx="3"/>
            <a:endCxn id="5" idx="1"/>
          </p:cNvCxnSpPr>
          <p:nvPr/>
        </p:nvCxnSpPr>
        <p:spPr>
          <a:xfrm>
            <a:off x="6891282" y="3169186"/>
            <a:ext cx="465405" cy="128109"/>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15510F4-63EE-42F3-963D-5D9C30956937}"/>
              </a:ext>
            </a:extLst>
          </p:cNvPr>
          <p:cNvCxnSpPr>
            <a:cxnSpLocks/>
            <a:stCxn id="118" idx="3"/>
            <a:endCxn id="6" idx="1"/>
          </p:cNvCxnSpPr>
          <p:nvPr/>
        </p:nvCxnSpPr>
        <p:spPr>
          <a:xfrm flipV="1">
            <a:off x="6891282" y="2636519"/>
            <a:ext cx="464416" cy="532667"/>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D9283602-85A3-4221-96C6-DAB37ED50058}"/>
              </a:ext>
            </a:extLst>
          </p:cNvPr>
          <p:cNvCxnSpPr>
            <a:cxnSpLocks/>
            <a:stCxn id="118" idx="3"/>
            <a:endCxn id="7" idx="1"/>
          </p:cNvCxnSpPr>
          <p:nvPr/>
        </p:nvCxnSpPr>
        <p:spPr>
          <a:xfrm flipV="1">
            <a:off x="6891282" y="2296813"/>
            <a:ext cx="464416" cy="872373"/>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C9DAE17-6389-4626-9485-E3D0EFD30ED8}"/>
              </a:ext>
            </a:extLst>
          </p:cNvPr>
          <p:cNvCxnSpPr>
            <a:cxnSpLocks/>
            <a:stCxn id="118" idx="3"/>
            <a:endCxn id="9" idx="1"/>
          </p:cNvCxnSpPr>
          <p:nvPr/>
        </p:nvCxnSpPr>
        <p:spPr>
          <a:xfrm flipV="1">
            <a:off x="6891282" y="1952747"/>
            <a:ext cx="464418" cy="1216439"/>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3EF1CBC8-2D82-4B1A-BC0C-DE05012C279F}"/>
              </a:ext>
            </a:extLst>
          </p:cNvPr>
          <p:cNvCxnSpPr>
            <a:cxnSpLocks/>
            <a:stCxn id="118" idx="3"/>
            <a:endCxn id="11" idx="1"/>
          </p:cNvCxnSpPr>
          <p:nvPr/>
        </p:nvCxnSpPr>
        <p:spPr>
          <a:xfrm flipV="1">
            <a:off x="6891282" y="1609878"/>
            <a:ext cx="464417" cy="1559308"/>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4D385235-C47E-4638-8D35-5E14DF9A0B06}"/>
              </a:ext>
            </a:extLst>
          </p:cNvPr>
          <p:cNvCxnSpPr>
            <a:cxnSpLocks/>
            <a:stCxn id="118" idx="3"/>
            <a:endCxn id="12" idx="1"/>
          </p:cNvCxnSpPr>
          <p:nvPr/>
        </p:nvCxnSpPr>
        <p:spPr>
          <a:xfrm flipV="1">
            <a:off x="6891282" y="1272227"/>
            <a:ext cx="464416" cy="1896959"/>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E835474C-41DF-44E4-944C-DA1CFC56EF6F}"/>
              </a:ext>
            </a:extLst>
          </p:cNvPr>
          <p:cNvSpPr/>
          <p:nvPr/>
        </p:nvSpPr>
        <p:spPr bwMode="auto">
          <a:xfrm>
            <a:off x="10682450" y="2521062"/>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AD / Azure AD</a:t>
            </a:r>
            <a:endParaRPr lang="en-US" sz="900">
              <a:solidFill>
                <a:schemeClr val="bg1">
                  <a:lumMod val="50000"/>
                </a:schemeClr>
              </a:solidFill>
              <a:ea typeface="Segoe UI" pitchFamily="34" charset="0"/>
              <a:cs typeface="Segoe UI" pitchFamily="34" charset="0"/>
            </a:endParaRPr>
          </a:p>
        </p:txBody>
      </p:sp>
      <p:cxnSp>
        <p:nvCxnSpPr>
          <p:cNvPr id="76" name="Connector: Elbow 75">
            <a:extLst>
              <a:ext uri="{FF2B5EF4-FFF2-40B4-BE49-F238E27FC236}">
                <a16:creationId xmlns:a16="http://schemas.microsoft.com/office/drawing/2014/main" id="{3DE67260-DB05-4339-B4DA-DDD2A4BC4ACB}"/>
              </a:ext>
            </a:extLst>
          </p:cNvPr>
          <p:cNvCxnSpPr>
            <a:cxnSpLocks/>
            <a:stCxn id="6" idx="3"/>
            <a:endCxn id="74" idx="1"/>
          </p:cNvCxnSpPr>
          <p:nvPr/>
        </p:nvCxnSpPr>
        <p:spPr>
          <a:xfrm>
            <a:off x="8883161" y="2636519"/>
            <a:ext cx="1799289" cy="2472"/>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789EDF2E-1308-4CD6-BFAF-24E7B11807D2}"/>
              </a:ext>
            </a:extLst>
          </p:cNvPr>
          <p:cNvSpPr/>
          <p:nvPr/>
        </p:nvSpPr>
        <p:spPr bwMode="auto">
          <a:xfrm>
            <a:off x="5234958" y="4127175"/>
            <a:ext cx="3194208" cy="20251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Advanced Threat Hunting:</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The XDR platform provides log collection, correlation, analysis, and  advanced threat hunting capabilities within this platform</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SOC analysts should utilize this functionality as part of their proactive and reactive security operations. Visibility is limited to those resource in scope, other tools may be required to extend threat hunting (use the SIEM or other threat detection platforms).</a:t>
            </a:r>
          </a:p>
          <a:p>
            <a:pPr defTabSz="932472" fontAlgn="base">
              <a:lnSpc>
                <a:spcPct val="90000"/>
              </a:lnSpc>
              <a:spcBef>
                <a:spcPct val="0"/>
              </a:spcBef>
              <a:spcAft>
                <a:spcPct val="0"/>
              </a:spcAft>
            </a:pPr>
            <a:endParaRPr lang="en-US" sz="1050">
              <a:solidFill>
                <a:schemeClr val="tx1"/>
              </a:solidFill>
              <a:cs typeface="Segoe UI" pitchFamily="34" charset="0"/>
            </a:endParaRPr>
          </a:p>
        </p:txBody>
      </p:sp>
      <p:sp>
        <p:nvSpPr>
          <p:cNvPr id="71" name="Rectangle 70">
            <a:extLst>
              <a:ext uri="{FF2B5EF4-FFF2-40B4-BE49-F238E27FC236}">
                <a16:creationId xmlns:a16="http://schemas.microsoft.com/office/drawing/2014/main" id="{C8A6B212-E771-4A51-A11C-C885FFC299EE}"/>
              </a:ext>
            </a:extLst>
          </p:cNvPr>
          <p:cNvSpPr/>
          <p:nvPr/>
        </p:nvSpPr>
        <p:spPr bwMode="auto">
          <a:xfrm>
            <a:off x="9277059" y="4126261"/>
            <a:ext cx="2741110" cy="200068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RAW Log Data:</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Most network connected devices and services will provide some level of event logging that can be extracted and analyzed for potential exploits and active threats.</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If the log data is not extracted there is a risk of loss during/after an attack. Collecting logs enables forensic analysis post-breach, even if the device is wiped</a:t>
            </a:r>
          </a:p>
        </p:txBody>
      </p:sp>
      <p:sp>
        <p:nvSpPr>
          <p:cNvPr id="72" name="TextBox 71">
            <a:extLst>
              <a:ext uri="{FF2B5EF4-FFF2-40B4-BE49-F238E27FC236}">
                <a16:creationId xmlns:a16="http://schemas.microsoft.com/office/drawing/2014/main" id="{52D4C9E1-556D-4C2E-9C4C-87FC853EC324}"/>
              </a:ext>
            </a:extLst>
          </p:cNvPr>
          <p:cNvSpPr txBox="1"/>
          <p:nvPr/>
        </p:nvSpPr>
        <p:spPr>
          <a:xfrm>
            <a:off x="1797114" y="2247458"/>
            <a:ext cx="1885195"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6"/>
                </a:solidFill>
              </a:rPr>
              <a:t>Optional: SIEM Bypass</a:t>
            </a:r>
          </a:p>
        </p:txBody>
      </p:sp>
      <p:sp>
        <p:nvSpPr>
          <p:cNvPr id="73" name="Rectangle 72">
            <a:extLst>
              <a:ext uri="{FF2B5EF4-FFF2-40B4-BE49-F238E27FC236}">
                <a16:creationId xmlns:a16="http://schemas.microsoft.com/office/drawing/2014/main" id="{ABAF1943-9E53-4B86-A47D-5882EB62C38F}"/>
              </a:ext>
            </a:extLst>
          </p:cNvPr>
          <p:cNvSpPr/>
          <p:nvPr/>
        </p:nvSpPr>
        <p:spPr bwMode="auto">
          <a:xfrm>
            <a:off x="10682450" y="2180738"/>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Office 365</a:t>
            </a:r>
            <a:endParaRPr lang="en-US" sz="900">
              <a:solidFill>
                <a:schemeClr val="bg1">
                  <a:lumMod val="50000"/>
                </a:schemeClr>
              </a:solidFill>
              <a:ea typeface="Segoe UI" pitchFamily="34" charset="0"/>
              <a:cs typeface="Segoe UI" pitchFamily="34" charset="0"/>
            </a:endParaRPr>
          </a:p>
        </p:txBody>
      </p:sp>
      <p:cxnSp>
        <p:nvCxnSpPr>
          <p:cNvPr id="78" name="Connector: Elbow 77">
            <a:extLst>
              <a:ext uri="{FF2B5EF4-FFF2-40B4-BE49-F238E27FC236}">
                <a16:creationId xmlns:a16="http://schemas.microsoft.com/office/drawing/2014/main" id="{BC152300-47AD-454F-81A8-5FD0B5DFD06D}"/>
              </a:ext>
            </a:extLst>
          </p:cNvPr>
          <p:cNvCxnSpPr>
            <a:cxnSpLocks/>
            <a:stCxn id="7" idx="3"/>
            <a:endCxn id="73" idx="1"/>
          </p:cNvCxnSpPr>
          <p:nvPr/>
        </p:nvCxnSpPr>
        <p:spPr>
          <a:xfrm>
            <a:off x="8883161" y="2296813"/>
            <a:ext cx="1799289" cy="1854"/>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5975091-5F37-40BA-95B1-99B63EAF3895}"/>
              </a:ext>
            </a:extLst>
          </p:cNvPr>
          <p:cNvSpPr/>
          <p:nvPr/>
        </p:nvSpPr>
        <p:spPr bwMode="auto">
          <a:xfrm>
            <a:off x="10682450" y="1840369"/>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SaaS Platforms</a:t>
            </a:r>
            <a:endParaRPr lang="en-US" sz="900">
              <a:solidFill>
                <a:schemeClr val="bg1">
                  <a:lumMod val="50000"/>
                </a:schemeClr>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96299542-C67E-4B60-AE04-31975DD54C03}"/>
              </a:ext>
            </a:extLst>
          </p:cNvPr>
          <p:cNvSpPr/>
          <p:nvPr/>
        </p:nvSpPr>
        <p:spPr bwMode="auto">
          <a:xfrm>
            <a:off x="10682450" y="1490188"/>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IaaS/PaaS Services</a:t>
            </a:r>
            <a:endParaRPr lang="en-US" sz="900">
              <a:solidFill>
                <a:schemeClr val="bg1">
                  <a:lumMod val="50000"/>
                </a:schemeClr>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3675FAD-F60F-4C47-8117-32ED580C345F}"/>
              </a:ext>
            </a:extLst>
          </p:cNvPr>
          <p:cNvSpPr/>
          <p:nvPr/>
        </p:nvSpPr>
        <p:spPr bwMode="auto">
          <a:xfrm>
            <a:off x="10682450" y="1154655"/>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Hybrid Infrastructure</a:t>
            </a:r>
            <a:endParaRPr lang="en-US" sz="900">
              <a:solidFill>
                <a:schemeClr val="bg1">
                  <a:lumMod val="50000"/>
                </a:schemeClr>
              </a:solidFill>
              <a:ea typeface="Segoe UI" pitchFamily="34" charset="0"/>
              <a:cs typeface="Segoe UI" pitchFamily="34" charset="0"/>
            </a:endParaRPr>
          </a:p>
        </p:txBody>
      </p:sp>
      <p:cxnSp>
        <p:nvCxnSpPr>
          <p:cNvPr id="96" name="Connector: Elbow 95">
            <a:extLst>
              <a:ext uri="{FF2B5EF4-FFF2-40B4-BE49-F238E27FC236}">
                <a16:creationId xmlns:a16="http://schemas.microsoft.com/office/drawing/2014/main" id="{065A82E2-D210-4CC4-AF88-B7EFA46F01BB}"/>
              </a:ext>
            </a:extLst>
          </p:cNvPr>
          <p:cNvCxnSpPr>
            <a:cxnSpLocks/>
            <a:stCxn id="9" idx="3"/>
            <a:endCxn id="81" idx="1"/>
          </p:cNvCxnSpPr>
          <p:nvPr/>
        </p:nvCxnSpPr>
        <p:spPr>
          <a:xfrm>
            <a:off x="8883163" y="1952747"/>
            <a:ext cx="1799287" cy="5551"/>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C91C693-25AE-4E73-93CC-85278F10AFD3}"/>
              </a:ext>
            </a:extLst>
          </p:cNvPr>
          <p:cNvCxnSpPr>
            <a:cxnSpLocks/>
            <a:stCxn id="11" idx="3"/>
            <a:endCxn id="83" idx="1"/>
          </p:cNvCxnSpPr>
          <p:nvPr/>
        </p:nvCxnSpPr>
        <p:spPr>
          <a:xfrm flipV="1">
            <a:off x="8883162" y="1272584"/>
            <a:ext cx="1799288" cy="337294"/>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CB3C2EC5-91CD-4176-82EB-0E9D2F79D595}"/>
              </a:ext>
            </a:extLst>
          </p:cNvPr>
          <p:cNvCxnSpPr>
            <a:cxnSpLocks/>
            <a:stCxn id="12" idx="3"/>
            <a:endCxn id="82" idx="1"/>
          </p:cNvCxnSpPr>
          <p:nvPr/>
        </p:nvCxnSpPr>
        <p:spPr>
          <a:xfrm>
            <a:off x="8883161" y="1272227"/>
            <a:ext cx="1799289" cy="335890"/>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164F2769-37D9-4FFB-89AE-F74661247424}"/>
              </a:ext>
            </a:extLst>
          </p:cNvPr>
          <p:cNvCxnSpPr>
            <a:cxnSpLocks/>
            <a:stCxn id="11" idx="3"/>
            <a:endCxn id="83" idx="1"/>
          </p:cNvCxnSpPr>
          <p:nvPr/>
        </p:nvCxnSpPr>
        <p:spPr>
          <a:xfrm flipV="1">
            <a:off x="8883162" y="1272584"/>
            <a:ext cx="1799288" cy="337294"/>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C652D3A-8782-4C39-AD5F-91A7F39B199D}"/>
              </a:ext>
            </a:extLst>
          </p:cNvPr>
          <p:cNvSpPr txBox="1"/>
          <p:nvPr/>
        </p:nvSpPr>
        <p:spPr>
          <a:xfrm>
            <a:off x="147570" y="952531"/>
            <a:ext cx="6833925" cy="116339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This diagram is intended to invoke a conversation about WHAT data is needed WHERE.</a:t>
            </a:r>
          </a:p>
          <a:p>
            <a:pPr>
              <a:lnSpc>
                <a:spcPct val="90000"/>
              </a:lnSpc>
              <a:spcAft>
                <a:spcPts val="600"/>
              </a:spcAft>
            </a:pPr>
            <a:r>
              <a:rPr lang="en-US" sz="1200">
                <a:gradFill>
                  <a:gsLst>
                    <a:gs pos="2917">
                      <a:schemeClr val="tx1"/>
                    </a:gs>
                    <a:gs pos="30000">
                      <a:schemeClr val="tx1"/>
                    </a:gs>
                  </a:gsLst>
                  <a:lin ang="5400000" scaled="0"/>
                </a:gradFill>
              </a:rPr>
              <a:t>The key considerations to keep in mind whilst having this conversation are:</a:t>
            </a:r>
          </a:p>
          <a:p>
            <a:pPr marL="694944" lvl="1" indent="-228600">
              <a:lnSpc>
                <a:spcPct val="90000"/>
              </a:lnSpc>
              <a:spcAft>
                <a:spcPts val="600"/>
              </a:spcAft>
              <a:buAutoNum type="arabicPeriod"/>
            </a:pPr>
            <a:r>
              <a:rPr lang="en-US" sz="1100" b="1">
                <a:gradFill>
                  <a:gsLst>
                    <a:gs pos="2917">
                      <a:schemeClr val="tx1"/>
                    </a:gs>
                    <a:gs pos="30000">
                      <a:schemeClr val="tx1"/>
                    </a:gs>
                  </a:gsLst>
                  <a:lin ang="5400000" scaled="0"/>
                </a:gradFill>
              </a:rPr>
              <a:t>Capability:</a:t>
            </a:r>
            <a:r>
              <a:rPr lang="en-US" sz="1100">
                <a:gradFill>
                  <a:gsLst>
                    <a:gs pos="2917">
                      <a:schemeClr val="tx1"/>
                    </a:gs>
                    <a:gs pos="30000">
                      <a:schemeClr val="tx1"/>
                    </a:gs>
                  </a:gsLst>
                  <a:lin ang="5400000" scaled="0"/>
                </a:gradFill>
              </a:rPr>
              <a:t>  does the Security team have the data and tools they need?</a:t>
            </a:r>
          </a:p>
          <a:p>
            <a:pPr marL="694944" lvl="1" indent="-228600">
              <a:lnSpc>
                <a:spcPct val="90000"/>
              </a:lnSpc>
              <a:spcAft>
                <a:spcPts val="600"/>
              </a:spcAft>
              <a:buAutoNum type="arabicPeriod"/>
            </a:pPr>
            <a:r>
              <a:rPr lang="en-US" sz="1100" b="1">
                <a:gradFill>
                  <a:gsLst>
                    <a:gs pos="2917">
                      <a:schemeClr val="tx1"/>
                    </a:gs>
                    <a:gs pos="30000">
                      <a:schemeClr val="tx1"/>
                    </a:gs>
                  </a:gsLst>
                  <a:lin ang="5400000" scaled="0"/>
                </a:gradFill>
              </a:rPr>
              <a:t>Affordability:</a:t>
            </a:r>
            <a:r>
              <a:rPr lang="en-US" sz="1100">
                <a:gradFill>
                  <a:gsLst>
                    <a:gs pos="2917">
                      <a:schemeClr val="tx1"/>
                    </a:gs>
                    <a:gs pos="30000">
                      <a:schemeClr val="tx1"/>
                    </a:gs>
                  </a:gsLst>
                  <a:lin ang="5400000" scaled="0"/>
                </a:gradFill>
              </a:rPr>
              <a:t>  can you justify the cost of the security architecture to achieve the results?</a:t>
            </a:r>
          </a:p>
        </p:txBody>
      </p:sp>
      <p:sp>
        <p:nvSpPr>
          <p:cNvPr id="3" name="Rectangle 2">
            <a:extLst>
              <a:ext uri="{FF2B5EF4-FFF2-40B4-BE49-F238E27FC236}">
                <a16:creationId xmlns:a16="http://schemas.microsoft.com/office/drawing/2014/main" id="{868610DB-4822-46F9-9DAF-20C0F65BF954}"/>
              </a:ext>
            </a:extLst>
          </p:cNvPr>
          <p:cNvSpPr/>
          <p:nvPr/>
        </p:nvSpPr>
        <p:spPr bwMode="auto">
          <a:xfrm>
            <a:off x="5854274" y="2149224"/>
            <a:ext cx="1036021" cy="581879"/>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accent1"/>
                </a:solidFill>
                <a:cs typeface="Segoe UI" pitchFamily="34" charset="0"/>
              </a:rPr>
              <a:t>Other security solutions…</a:t>
            </a:r>
          </a:p>
        </p:txBody>
      </p:sp>
      <p:cxnSp>
        <p:nvCxnSpPr>
          <p:cNvPr id="8" name="Straight Arrow Connector 26">
            <a:extLst>
              <a:ext uri="{FF2B5EF4-FFF2-40B4-BE49-F238E27FC236}">
                <a16:creationId xmlns:a16="http://schemas.microsoft.com/office/drawing/2014/main" id="{1BBAB972-7654-446F-8511-229080E33F3B}"/>
              </a:ext>
            </a:extLst>
          </p:cNvPr>
          <p:cNvCxnSpPr>
            <a:cxnSpLocks/>
            <a:stCxn id="3" idx="1"/>
          </p:cNvCxnSpPr>
          <p:nvPr/>
        </p:nvCxnSpPr>
        <p:spPr>
          <a:xfrm rot="10800000" flipV="1">
            <a:off x="4613190" y="2440164"/>
            <a:ext cx="1241085" cy="490626"/>
          </a:xfrm>
          <a:prstGeom prst="bentConnector3">
            <a:avLst>
              <a:gd name="adj1" fmla="val 100446"/>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9" name="Rectangle 378">
            <a:extLst>
              <a:ext uri="{FF2B5EF4-FFF2-40B4-BE49-F238E27FC236}">
                <a16:creationId xmlns:a16="http://schemas.microsoft.com/office/drawing/2014/main" id="{2D439A53-1403-4C4E-B762-ECF6CE356E66}"/>
              </a:ext>
            </a:extLst>
          </p:cNvPr>
          <p:cNvSpPr/>
          <p:nvPr/>
        </p:nvSpPr>
        <p:spPr bwMode="auto">
          <a:xfrm>
            <a:off x="3775255" y="2836166"/>
            <a:ext cx="951828" cy="693971"/>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tx1"/>
                </a:solidFill>
                <a:cs typeface="Segoe UI" pitchFamily="34" charset="0"/>
              </a:rPr>
              <a:t>API Integration</a:t>
            </a:r>
            <a:br>
              <a:rPr lang="en-US" sz="900">
                <a:solidFill>
                  <a:schemeClr val="tx1"/>
                </a:solidFill>
                <a:cs typeface="Segoe UI" pitchFamily="34" charset="0"/>
              </a:rPr>
            </a:br>
            <a:r>
              <a:rPr lang="en-US" sz="900">
                <a:solidFill>
                  <a:schemeClr val="tx1"/>
                </a:solidFill>
                <a:cs typeface="Segoe UI" pitchFamily="34" charset="0"/>
              </a:rPr>
              <a:t> or SIEM Connector</a:t>
            </a:r>
          </a:p>
        </p:txBody>
      </p:sp>
    </p:spTree>
    <p:extLst>
      <p:ext uri="{BB962C8B-B14F-4D97-AF65-F5344CB8AC3E}">
        <p14:creationId xmlns:p14="http://schemas.microsoft.com/office/powerpoint/2010/main" val="409799653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2" name="Straight Arrow Connector 26">
            <a:extLst>
              <a:ext uri="{FF2B5EF4-FFF2-40B4-BE49-F238E27FC236}">
                <a16:creationId xmlns:a16="http://schemas.microsoft.com/office/drawing/2014/main" id="{EC66AE37-3F3C-40F3-B7BF-E42A56F9E32C}"/>
              </a:ext>
            </a:extLst>
          </p:cNvPr>
          <p:cNvCxnSpPr>
            <a:cxnSpLocks/>
            <a:stCxn id="118" idx="0"/>
            <a:endCxn id="36" idx="3"/>
          </p:cNvCxnSpPr>
          <p:nvPr/>
        </p:nvCxnSpPr>
        <p:spPr>
          <a:xfrm rot="16200000" flipV="1">
            <a:off x="4390202" y="2200689"/>
            <a:ext cx="1619435" cy="2373360"/>
          </a:xfrm>
          <a:prstGeom prst="bentConnector2">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A43051B-1DC5-467F-95A3-57C58319F354}"/>
              </a:ext>
            </a:extLst>
          </p:cNvPr>
          <p:cNvSpPr/>
          <p:nvPr/>
        </p:nvSpPr>
        <p:spPr bwMode="auto">
          <a:xfrm>
            <a:off x="4251169" y="6359913"/>
            <a:ext cx="5115081" cy="255574"/>
          </a:xfrm>
          <a:prstGeom prst="rect">
            <a:avLst/>
          </a:prstGeom>
          <a:solidFill>
            <a:srgbClr val="FFC000"/>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cs typeface="Segoe UI" pitchFamily="34" charset="0"/>
            </a:endParaRPr>
          </a:p>
        </p:txBody>
      </p:sp>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6576897" cy="563343"/>
          </a:xfrm>
        </p:spPr>
        <p:txBody>
          <a:bodyPr anchor="t"/>
          <a:lstStyle/>
          <a:p>
            <a:r>
              <a:rPr lang="en-US" sz="2800"/>
              <a:t>Log Management : Client &amp; Server Endpoints</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5594127"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Data Management Options and Discussion Points</a:t>
            </a:r>
          </a:p>
        </p:txBody>
      </p:sp>
      <p:sp>
        <p:nvSpPr>
          <p:cNvPr id="112" name="Rectangle 111">
            <a:extLst>
              <a:ext uri="{FF2B5EF4-FFF2-40B4-BE49-F238E27FC236}">
                <a16:creationId xmlns:a16="http://schemas.microsoft.com/office/drawing/2014/main" id="{13F9A4CD-7493-4067-BD1E-59676822E289}"/>
              </a:ext>
            </a:extLst>
          </p:cNvPr>
          <p:cNvSpPr/>
          <p:nvPr/>
        </p:nvSpPr>
        <p:spPr bwMode="auto">
          <a:xfrm>
            <a:off x="1690207" y="4162870"/>
            <a:ext cx="1291313" cy="6939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Azure Data Explorer</a:t>
            </a:r>
          </a:p>
        </p:txBody>
      </p:sp>
      <p:sp>
        <p:nvSpPr>
          <p:cNvPr id="133" name="Rectangle 132">
            <a:extLst>
              <a:ext uri="{FF2B5EF4-FFF2-40B4-BE49-F238E27FC236}">
                <a16:creationId xmlns:a16="http://schemas.microsoft.com/office/drawing/2014/main" id="{3367E665-F6DE-47E2-83BC-4F7C3FD79F97}"/>
              </a:ext>
            </a:extLst>
          </p:cNvPr>
          <p:cNvSpPr/>
          <p:nvPr/>
        </p:nvSpPr>
        <p:spPr bwMode="auto">
          <a:xfrm>
            <a:off x="10682450" y="4989891"/>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Operating System</a:t>
            </a:r>
            <a:endParaRPr lang="en-US" sz="900">
              <a:solidFill>
                <a:schemeClr val="bg1">
                  <a:lumMod val="50000"/>
                </a:schemeClr>
              </a:solidFill>
              <a:ea typeface="Segoe UI" pitchFamily="34" charset="0"/>
              <a:cs typeface="Segoe UI" pitchFamily="34" charset="0"/>
            </a:endParaRPr>
          </a:p>
        </p:txBody>
      </p:sp>
      <p:cxnSp>
        <p:nvCxnSpPr>
          <p:cNvPr id="134" name="Connector: Elbow 133">
            <a:extLst>
              <a:ext uri="{FF2B5EF4-FFF2-40B4-BE49-F238E27FC236}">
                <a16:creationId xmlns:a16="http://schemas.microsoft.com/office/drawing/2014/main" id="{B24BCC4F-AB15-4EEA-ACA2-33314E875119}"/>
              </a:ext>
            </a:extLst>
          </p:cNvPr>
          <p:cNvCxnSpPr>
            <a:cxnSpLocks/>
            <a:stCxn id="132" idx="3"/>
            <a:endCxn id="133" idx="1"/>
          </p:cNvCxnSpPr>
          <p:nvPr/>
        </p:nvCxnSpPr>
        <p:spPr>
          <a:xfrm>
            <a:off x="10302206" y="4630672"/>
            <a:ext cx="380244" cy="477148"/>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26">
            <a:extLst>
              <a:ext uri="{FF2B5EF4-FFF2-40B4-BE49-F238E27FC236}">
                <a16:creationId xmlns:a16="http://schemas.microsoft.com/office/drawing/2014/main" id="{0D2A8496-4867-43A6-A3CE-C613782A51C4}"/>
              </a:ext>
            </a:extLst>
          </p:cNvPr>
          <p:cNvCxnSpPr>
            <a:cxnSpLocks/>
          </p:cNvCxnSpPr>
          <p:nvPr/>
        </p:nvCxnSpPr>
        <p:spPr>
          <a:xfrm flipH="1">
            <a:off x="4600889" y="4728247"/>
            <a:ext cx="2819566" cy="782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55913D1A-CAEC-4528-8AE1-C137BE0F4B69}"/>
              </a:ext>
            </a:extLst>
          </p:cNvPr>
          <p:cNvSpPr/>
          <p:nvPr/>
        </p:nvSpPr>
        <p:spPr bwMode="auto">
          <a:xfrm>
            <a:off x="252577" y="6286463"/>
            <a:ext cx="4135049" cy="38673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Centralized Logging &amp; Control</a:t>
            </a:r>
          </a:p>
        </p:txBody>
      </p:sp>
      <p:sp>
        <p:nvSpPr>
          <p:cNvPr id="190" name="Rectangle 189">
            <a:extLst>
              <a:ext uri="{FF2B5EF4-FFF2-40B4-BE49-F238E27FC236}">
                <a16:creationId xmlns:a16="http://schemas.microsoft.com/office/drawing/2014/main" id="{4F88B05C-0A8E-406C-A848-2464DEF05DF0}"/>
              </a:ext>
            </a:extLst>
          </p:cNvPr>
          <p:cNvSpPr/>
          <p:nvPr/>
        </p:nvSpPr>
        <p:spPr bwMode="auto">
          <a:xfrm>
            <a:off x="5105548" y="6286463"/>
            <a:ext cx="3394608" cy="38673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Expert “Edge” Solutions</a:t>
            </a:r>
          </a:p>
        </p:txBody>
      </p:sp>
      <p:sp>
        <p:nvSpPr>
          <p:cNvPr id="192" name="Rectangle 191">
            <a:extLst>
              <a:ext uri="{FF2B5EF4-FFF2-40B4-BE49-F238E27FC236}">
                <a16:creationId xmlns:a16="http://schemas.microsoft.com/office/drawing/2014/main" id="{469CE8F4-34EA-4CF7-BA59-F05605CBB41A}"/>
              </a:ext>
            </a:extLst>
          </p:cNvPr>
          <p:cNvSpPr/>
          <p:nvPr/>
        </p:nvSpPr>
        <p:spPr bwMode="auto">
          <a:xfrm>
            <a:off x="9218078" y="6273241"/>
            <a:ext cx="2916947" cy="386730"/>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Log Sources</a:t>
            </a:r>
          </a:p>
        </p:txBody>
      </p:sp>
      <p:cxnSp>
        <p:nvCxnSpPr>
          <p:cNvPr id="194" name="Straight Arrow Connector 26">
            <a:extLst>
              <a:ext uri="{FF2B5EF4-FFF2-40B4-BE49-F238E27FC236}">
                <a16:creationId xmlns:a16="http://schemas.microsoft.com/office/drawing/2014/main" id="{080ADB34-C6E7-479A-B207-B31CF644ABBD}"/>
              </a:ext>
            </a:extLst>
          </p:cNvPr>
          <p:cNvCxnSpPr>
            <a:cxnSpLocks/>
          </p:cNvCxnSpPr>
          <p:nvPr/>
        </p:nvCxnSpPr>
        <p:spPr>
          <a:xfrm flipH="1">
            <a:off x="4472267" y="6490650"/>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26">
            <a:extLst>
              <a:ext uri="{FF2B5EF4-FFF2-40B4-BE49-F238E27FC236}">
                <a16:creationId xmlns:a16="http://schemas.microsoft.com/office/drawing/2014/main" id="{CB67A9C2-6771-478E-AF61-B1B4CED76476}"/>
              </a:ext>
            </a:extLst>
          </p:cNvPr>
          <p:cNvCxnSpPr>
            <a:cxnSpLocks/>
          </p:cNvCxnSpPr>
          <p:nvPr/>
        </p:nvCxnSpPr>
        <p:spPr>
          <a:xfrm flipH="1">
            <a:off x="8584797" y="6489346"/>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F1BD795-8A6E-4263-9BC7-5778731D330E}"/>
              </a:ext>
            </a:extLst>
          </p:cNvPr>
          <p:cNvSpPr txBox="1"/>
          <p:nvPr/>
        </p:nvSpPr>
        <p:spPr>
          <a:xfrm>
            <a:off x="4640993" y="4642314"/>
            <a:ext cx="1280459" cy="447815"/>
          </a:xfrm>
          <a:prstGeom prst="rect">
            <a:avLst/>
          </a:prstGeom>
          <a:noFill/>
        </p:spPr>
        <p:txBody>
          <a:bodyPr wrap="square" lIns="182880" tIns="146304" rIns="182880" bIns="146304" rtlCol="0">
            <a:spAutoFit/>
          </a:bodyPr>
          <a:lstStyle/>
          <a:p>
            <a:pPr>
              <a:lnSpc>
                <a:spcPct val="90000"/>
              </a:lnSpc>
              <a:spcAft>
                <a:spcPts val="600"/>
              </a:spcAft>
            </a:pPr>
            <a:r>
              <a:rPr lang="en-US" sz="1050">
                <a:solidFill>
                  <a:srgbClr val="FF0000"/>
                </a:solidFill>
              </a:rPr>
              <a:t>Alerts Only</a:t>
            </a:r>
          </a:p>
        </p:txBody>
      </p:sp>
      <p:sp>
        <p:nvSpPr>
          <p:cNvPr id="49" name="TextBox 48">
            <a:extLst>
              <a:ext uri="{FF2B5EF4-FFF2-40B4-BE49-F238E27FC236}">
                <a16:creationId xmlns:a16="http://schemas.microsoft.com/office/drawing/2014/main" id="{116C153E-5DC8-4535-868A-612AFD3376AD}"/>
              </a:ext>
            </a:extLst>
          </p:cNvPr>
          <p:cNvSpPr txBox="1"/>
          <p:nvPr/>
        </p:nvSpPr>
        <p:spPr>
          <a:xfrm>
            <a:off x="4571151" y="4149480"/>
            <a:ext cx="1194743" cy="447815"/>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6"/>
                </a:solidFill>
              </a:rPr>
              <a:t>Enriched Data</a:t>
            </a:r>
          </a:p>
        </p:txBody>
      </p:sp>
      <p:sp>
        <p:nvSpPr>
          <p:cNvPr id="37" name="Rectangle 36">
            <a:extLst>
              <a:ext uri="{FF2B5EF4-FFF2-40B4-BE49-F238E27FC236}">
                <a16:creationId xmlns:a16="http://schemas.microsoft.com/office/drawing/2014/main" id="{67F6F2A1-50DA-4240-9548-896B0B441A80}"/>
              </a:ext>
            </a:extLst>
          </p:cNvPr>
          <p:cNvSpPr/>
          <p:nvPr/>
        </p:nvSpPr>
        <p:spPr bwMode="auto">
          <a:xfrm>
            <a:off x="10685530" y="4427127"/>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Application Logs</a:t>
            </a:r>
            <a:endParaRPr lang="en-US" sz="900">
              <a:solidFill>
                <a:schemeClr val="bg1">
                  <a:lumMod val="50000"/>
                </a:schemeClr>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253C7118-058B-4419-86EA-4827431FEC9A}"/>
              </a:ext>
            </a:extLst>
          </p:cNvPr>
          <p:cNvSpPr/>
          <p:nvPr/>
        </p:nvSpPr>
        <p:spPr bwMode="auto">
          <a:xfrm>
            <a:off x="10682449" y="4146361"/>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Performance Logs</a:t>
            </a:r>
            <a:endParaRPr lang="en-US" sz="900">
              <a:solidFill>
                <a:schemeClr val="bg1">
                  <a:lumMod val="50000"/>
                </a:schemeClr>
              </a:solidFill>
              <a:ea typeface="Segoe UI" pitchFamily="34" charset="0"/>
              <a:cs typeface="Segoe UI" pitchFamily="34" charset="0"/>
            </a:endParaRPr>
          </a:p>
        </p:txBody>
      </p:sp>
      <p:cxnSp>
        <p:nvCxnSpPr>
          <p:cNvPr id="40" name="Connector: Elbow 39">
            <a:extLst>
              <a:ext uri="{FF2B5EF4-FFF2-40B4-BE49-F238E27FC236}">
                <a16:creationId xmlns:a16="http://schemas.microsoft.com/office/drawing/2014/main" id="{F93130F2-62A7-48F5-BDEB-A0E4A72BD4D7}"/>
              </a:ext>
            </a:extLst>
          </p:cNvPr>
          <p:cNvCxnSpPr>
            <a:cxnSpLocks/>
            <a:stCxn id="132" idx="3"/>
            <a:endCxn id="37" idx="1"/>
          </p:cNvCxnSpPr>
          <p:nvPr/>
        </p:nvCxnSpPr>
        <p:spPr>
          <a:xfrm flipV="1">
            <a:off x="10302206" y="4545056"/>
            <a:ext cx="383324" cy="85616"/>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5056CDC-8CA7-4AAE-A843-7B2DDCC466C0}"/>
              </a:ext>
            </a:extLst>
          </p:cNvPr>
          <p:cNvCxnSpPr>
            <a:cxnSpLocks/>
            <a:stCxn id="132" idx="3"/>
            <a:endCxn id="39" idx="1"/>
          </p:cNvCxnSpPr>
          <p:nvPr/>
        </p:nvCxnSpPr>
        <p:spPr>
          <a:xfrm flipV="1">
            <a:off x="10302206" y="4264290"/>
            <a:ext cx="380243" cy="366382"/>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4D469AF-201A-4414-A1C8-9E5C79A6E7B7}"/>
              </a:ext>
            </a:extLst>
          </p:cNvPr>
          <p:cNvSpPr/>
          <p:nvPr/>
        </p:nvSpPr>
        <p:spPr bwMode="auto">
          <a:xfrm>
            <a:off x="10682448" y="4707893"/>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Security Logs</a:t>
            </a:r>
            <a:endParaRPr lang="en-US" sz="900">
              <a:solidFill>
                <a:schemeClr val="bg1">
                  <a:lumMod val="50000"/>
                </a:schemeClr>
              </a:solidFill>
              <a:ea typeface="Segoe UI" pitchFamily="34" charset="0"/>
              <a:cs typeface="Segoe UI" pitchFamily="34" charset="0"/>
            </a:endParaRPr>
          </a:p>
        </p:txBody>
      </p:sp>
      <p:cxnSp>
        <p:nvCxnSpPr>
          <p:cNvPr id="57" name="Connector: Elbow 56">
            <a:extLst>
              <a:ext uri="{FF2B5EF4-FFF2-40B4-BE49-F238E27FC236}">
                <a16:creationId xmlns:a16="http://schemas.microsoft.com/office/drawing/2014/main" id="{88A6ED79-5AFF-4BAD-BF08-20E61AD9F9B7}"/>
              </a:ext>
            </a:extLst>
          </p:cNvPr>
          <p:cNvCxnSpPr>
            <a:cxnSpLocks/>
            <a:stCxn id="132" idx="3"/>
            <a:endCxn id="50" idx="1"/>
          </p:cNvCxnSpPr>
          <p:nvPr/>
        </p:nvCxnSpPr>
        <p:spPr>
          <a:xfrm>
            <a:off x="10302206" y="4630672"/>
            <a:ext cx="380242" cy="195150"/>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525D0A7A-BBAE-482F-9AB4-25591A37FB3C}"/>
              </a:ext>
            </a:extLst>
          </p:cNvPr>
          <p:cNvCxnSpPr>
            <a:cxnSpLocks/>
            <a:stCxn id="5" idx="3"/>
            <a:endCxn id="132" idx="1"/>
          </p:cNvCxnSpPr>
          <p:nvPr/>
        </p:nvCxnSpPr>
        <p:spPr>
          <a:xfrm flipV="1">
            <a:off x="8964011" y="4630672"/>
            <a:ext cx="212543" cy="12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Arrow Connector 26">
            <a:extLst>
              <a:ext uri="{FF2B5EF4-FFF2-40B4-BE49-F238E27FC236}">
                <a16:creationId xmlns:a16="http://schemas.microsoft.com/office/drawing/2014/main" id="{2088EC7C-F660-4976-882A-4780C638393F}"/>
              </a:ext>
            </a:extLst>
          </p:cNvPr>
          <p:cNvCxnSpPr>
            <a:cxnSpLocks/>
            <a:stCxn id="118" idx="1"/>
            <a:endCxn id="112" idx="3"/>
          </p:cNvCxnSpPr>
          <p:nvPr/>
        </p:nvCxnSpPr>
        <p:spPr>
          <a:xfrm flipH="1">
            <a:off x="2981520" y="4502686"/>
            <a:ext cx="2786095" cy="717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0CE7C954-9AC7-40CB-B5AA-1127A47DC360}"/>
              </a:ext>
            </a:extLst>
          </p:cNvPr>
          <p:cNvSpPr txBox="1"/>
          <p:nvPr/>
        </p:nvSpPr>
        <p:spPr>
          <a:xfrm>
            <a:off x="5760333" y="4683046"/>
            <a:ext cx="1712848" cy="544765"/>
          </a:xfrm>
          <a:prstGeom prst="rect">
            <a:avLst/>
          </a:prstGeom>
          <a:noFill/>
        </p:spPr>
        <p:txBody>
          <a:bodyPr wrap="square" lIns="182880" tIns="146304" rIns="182880" bIns="146304" rtlCol="0">
            <a:spAutoFit/>
          </a:bodyPr>
          <a:lstStyle/>
          <a:p>
            <a:pPr>
              <a:lnSpc>
                <a:spcPct val="90000"/>
              </a:lnSpc>
              <a:spcAft>
                <a:spcPts val="600"/>
              </a:spcAft>
            </a:pPr>
            <a:r>
              <a:rPr lang="en-US" sz="900"/>
              <a:t>Retention:</a:t>
            </a:r>
            <a:br>
              <a:rPr lang="en-US" sz="900"/>
            </a:br>
            <a:r>
              <a:rPr lang="en-US" sz="900"/>
              <a:t>30 Days</a:t>
            </a:r>
          </a:p>
        </p:txBody>
      </p:sp>
      <p:sp>
        <p:nvSpPr>
          <p:cNvPr id="241" name="TextBox 240">
            <a:extLst>
              <a:ext uri="{FF2B5EF4-FFF2-40B4-BE49-F238E27FC236}">
                <a16:creationId xmlns:a16="http://schemas.microsoft.com/office/drawing/2014/main" id="{6F404793-4D55-4751-A2E5-DEEBD5CBA520}"/>
              </a:ext>
            </a:extLst>
          </p:cNvPr>
          <p:cNvSpPr txBox="1"/>
          <p:nvPr/>
        </p:nvSpPr>
        <p:spPr>
          <a:xfrm>
            <a:off x="3235469" y="4736070"/>
            <a:ext cx="1169261" cy="544765"/>
          </a:xfrm>
          <a:prstGeom prst="rect">
            <a:avLst/>
          </a:prstGeom>
          <a:noFill/>
        </p:spPr>
        <p:txBody>
          <a:bodyPr wrap="square" lIns="182880" tIns="146304" rIns="182880" bIns="146304" rtlCol="0">
            <a:spAutoFit/>
          </a:bodyPr>
          <a:lstStyle/>
          <a:p>
            <a:pPr>
              <a:lnSpc>
                <a:spcPct val="90000"/>
              </a:lnSpc>
              <a:spcAft>
                <a:spcPts val="600"/>
              </a:spcAft>
            </a:pPr>
            <a:r>
              <a:rPr lang="en-US" sz="900"/>
              <a:t>Retention:</a:t>
            </a:r>
            <a:br>
              <a:rPr lang="en-US" sz="900"/>
            </a:br>
            <a:r>
              <a:rPr lang="en-US" sz="900"/>
              <a:t>3-24 Months</a:t>
            </a:r>
          </a:p>
        </p:txBody>
      </p:sp>
      <p:sp>
        <p:nvSpPr>
          <p:cNvPr id="242" name="TextBox 241">
            <a:extLst>
              <a:ext uri="{FF2B5EF4-FFF2-40B4-BE49-F238E27FC236}">
                <a16:creationId xmlns:a16="http://schemas.microsoft.com/office/drawing/2014/main" id="{FCD35B06-DC8A-4BEA-95A7-73718C91E21A}"/>
              </a:ext>
            </a:extLst>
          </p:cNvPr>
          <p:cNvSpPr txBox="1"/>
          <p:nvPr/>
        </p:nvSpPr>
        <p:spPr>
          <a:xfrm>
            <a:off x="1555153" y="4728247"/>
            <a:ext cx="965076" cy="544765"/>
          </a:xfrm>
          <a:prstGeom prst="rect">
            <a:avLst/>
          </a:prstGeom>
          <a:noFill/>
        </p:spPr>
        <p:txBody>
          <a:bodyPr wrap="square" lIns="182880" tIns="146304" rIns="182880" bIns="146304" rtlCol="0">
            <a:spAutoFit/>
          </a:bodyPr>
          <a:lstStyle/>
          <a:p>
            <a:pPr>
              <a:lnSpc>
                <a:spcPct val="90000"/>
              </a:lnSpc>
              <a:spcAft>
                <a:spcPts val="600"/>
              </a:spcAft>
            </a:pPr>
            <a:r>
              <a:rPr lang="en-US" sz="900"/>
              <a:t>Retention: </a:t>
            </a:r>
            <a:br>
              <a:rPr lang="en-US" sz="900"/>
            </a:br>
            <a:r>
              <a:rPr lang="en-US" sz="900"/>
              <a:t>Unlimited</a:t>
            </a:r>
          </a:p>
        </p:txBody>
      </p:sp>
      <p:sp>
        <p:nvSpPr>
          <p:cNvPr id="132" name="Rectangle 131">
            <a:extLst>
              <a:ext uri="{FF2B5EF4-FFF2-40B4-BE49-F238E27FC236}">
                <a16:creationId xmlns:a16="http://schemas.microsoft.com/office/drawing/2014/main" id="{3E6721C7-8C9A-4B4A-9D0E-A633DB17D09C}"/>
              </a:ext>
            </a:extLst>
          </p:cNvPr>
          <p:cNvSpPr/>
          <p:nvPr/>
        </p:nvSpPr>
        <p:spPr bwMode="auto">
          <a:xfrm>
            <a:off x="9176554" y="4291093"/>
            <a:ext cx="1125652" cy="67915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Server/Client Endpoints</a:t>
            </a:r>
          </a:p>
        </p:txBody>
      </p:sp>
      <p:sp>
        <p:nvSpPr>
          <p:cNvPr id="118" name="Rectangle 117">
            <a:extLst>
              <a:ext uri="{FF2B5EF4-FFF2-40B4-BE49-F238E27FC236}">
                <a16:creationId xmlns:a16="http://schemas.microsoft.com/office/drawing/2014/main" id="{42A24324-DB8F-42B3-8DF8-73C52B7F865E}"/>
              </a:ext>
            </a:extLst>
          </p:cNvPr>
          <p:cNvSpPr/>
          <p:nvPr/>
        </p:nvSpPr>
        <p:spPr bwMode="auto">
          <a:xfrm>
            <a:off x="5767615" y="4197086"/>
            <a:ext cx="1237968" cy="6111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Security.</a:t>
            </a:r>
            <a:br>
              <a:rPr lang="en-US" sz="1050">
                <a:gradFill>
                  <a:gsLst>
                    <a:gs pos="0">
                      <a:srgbClr val="FFFFFF"/>
                    </a:gs>
                    <a:gs pos="100000">
                      <a:srgbClr val="FFFFFF"/>
                    </a:gs>
                  </a:gsLst>
                  <a:lin ang="5400000" scaled="0"/>
                </a:gradFill>
                <a:cs typeface="Segoe UI" pitchFamily="34" charset="0"/>
              </a:rPr>
            </a:br>
            <a:r>
              <a:rPr lang="en-US" sz="1050">
                <a:gradFill>
                  <a:gsLst>
                    <a:gs pos="0">
                      <a:srgbClr val="FFFFFF"/>
                    </a:gs>
                    <a:gs pos="100000">
                      <a:srgbClr val="FFFFFF"/>
                    </a:gs>
                  </a:gsLst>
                  <a:lin ang="5400000" scaled="0"/>
                </a:gradFill>
                <a:cs typeface="Segoe UI" pitchFamily="34" charset="0"/>
              </a:rPr>
              <a:t>Microsoft.com</a:t>
            </a:r>
          </a:p>
        </p:txBody>
      </p:sp>
      <p:sp>
        <p:nvSpPr>
          <p:cNvPr id="246" name="Rectangle 245">
            <a:extLst>
              <a:ext uri="{FF2B5EF4-FFF2-40B4-BE49-F238E27FC236}">
                <a16:creationId xmlns:a16="http://schemas.microsoft.com/office/drawing/2014/main" id="{A495C04C-6DBE-4BA2-816C-20A35D9B30CA}"/>
              </a:ext>
            </a:extLst>
          </p:cNvPr>
          <p:cNvSpPr/>
          <p:nvPr/>
        </p:nvSpPr>
        <p:spPr bwMode="auto">
          <a:xfrm>
            <a:off x="3307032" y="4162870"/>
            <a:ext cx="1284331" cy="6939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Microsoft Sentinel (Customer)</a:t>
            </a:r>
          </a:p>
        </p:txBody>
      </p:sp>
      <p:sp>
        <p:nvSpPr>
          <p:cNvPr id="5" name="Rectangle 4">
            <a:extLst>
              <a:ext uri="{FF2B5EF4-FFF2-40B4-BE49-F238E27FC236}">
                <a16:creationId xmlns:a16="http://schemas.microsoft.com/office/drawing/2014/main" id="{64368512-EECC-4C26-BD7B-A8E3B0D6585C}"/>
              </a:ext>
            </a:extLst>
          </p:cNvPr>
          <p:cNvSpPr/>
          <p:nvPr/>
        </p:nvSpPr>
        <p:spPr bwMode="auto">
          <a:xfrm>
            <a:off x="7356687" y="4399379"/>
            <a:ext cx="1607324" cy="4628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Defender for Endpoint</a:t>
            </a:r>
          </a:p>
        </p:txBody>
      </p:sp>
      <p:sp>
        <p:nvSpPr>
          <p:cNvPr id="6" name="Rectangle 5">
            <a:extLst>
              <a:ext uri="{FF2B5EF4-FFF2-40B4-BE49-F238E27FC236}">
                <a16:creationId xmlns:a16="http://schemas.microsoft.com/office/drawing/2014/main" id="{82AA1B61-FE20-4A99-A807-F96397CEB35C}"/>
              </a:ext>
            </a:extLst>
          </p:cNvPr>
          <p:cNvSpPr/>
          <p:nvPr/>
        </p:nvSpPr>
        <p:spPr bwMode="auto">
          <a:xfrm>
            <a:off x="7355698" y="3823960"/>
            <a:ext cx="1607324" cy="292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Defender for Identity</a:t>
            </a:r>
          </a:p>
        </p:txBody>
      </p:sp>
      <p:sp>
        <p:nvSpPr>
          <p:cNvPr id="7" name="Rectangle 6">
            <a:extLst>
              <a:ext uri="{FF2B5EF4-FFF2-40B4-BE49-F238E27FC236}">
                <a16:creationId xmlns:a16="http://schemas.microsoft.com/office/drawing/2014/main" id="{8F0C64D9-081B-45EF-85CD-7A1FBF953474}"/>
              </a:ext>
            </a:extLst>
          </p:cNvPr>
          <p:cNvSpPr/>
          <p:nvPr/>
        </p:nvSpPr>
        <p:spPr bwMode="auto">
          <a:xfrm>
            <a:off x="7355698" y="3484254"/>
            <a:ext cx="1607324" cy="292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Defender for Office</a:t>
            </a:r>
          </a:p>
        </p:txBody>
      </p:sp>
      <p:sp>
        <p:nvSpPr>
          <p:cNvPr id="9" name="Rectangle 8">
            <a:extLst>
              <a:ext uri="{FF2B5EF4-FFF2-40B4-BE49-F238E27FC236}">
                <a16:creationId xmlns:a16="http://schemas.microsoft.com/office/drawing/2014/main" id="{8470BCE1-88C6-4CBE-AA5E-A3E731052B42}"/>
              </a:ext>
            </a:extLst>
          </p:cNvPr>
          <p:cNvSpPr/>
          <p:nvPr/>
        </p:nvSpPr>
        <p:spPr bwMode="auto">
          <a:xfrm>
            <a:off x="7355700" y="3032278"/>
            <a:ext cx="1607324" cy="400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Defender for </a:t>
            </a:r>
          </a:p>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Cloud Apps</a:t>
            </a:r>
          </a:p>
        </p:txBody>
      </p:sp>
      <p:sp>
        <p:nvSpPr>
          <p:cNvPr id="12" name="Rectangle 11">
            <a:extLst>
              <a:ext uri="{FF2B5EF4-FFF2-40B4-BE49-F238E27FC236}">
                <a16:creationId xmlns:a16="http://schemas.microsoft.com/office/drawing/2014/main" id="{681C23E9-C345-4647-9E67-1C689933DBBA}"/>
              </a:ext>
            </a:extLst>
          </p:cNvPr>
          <p:cNvSpPr/>
          <p:nvPr/>
        </p:nvSpPr>
        <p:spPr bwMode="auto">
          <a:xfrm>
            <a:off x="7355698" y="2545766"/>
            <a:ext cx="1607324" cy="3324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Microsoft Defender</a:t>
            </a:r>
          </a:p>
        </p:txBody>
      </p:sp>
      <p:cxnSp>
        <p:nvCxnSpPr>
          <p:cNvPr id="14" name="Connector: Elbow 13">
            <a:extLst>
              <a:ext uri="{FF2B5EF4-FFF2-40B4-BE49-F238E27FC236}">
                <a16:creationId xmlns:a16="http://schemas.microsoft.com/office/drawing/2014/main" id="{46F9EEF8-B132-487F-8250-3501F410C94E}"/>
              </a:ext>
            </a:extLst>
          </p:cNvPr>
          <p:cNvCxnSpPr>
            <a:cxnSpLocks/>
            <a:stCxn id="118" idx="3"/>
            <a:endCxn id="5" idx="1"/>
          </p:cNvCxnSpPr>
          <p:nvPr/>
        </p:nvCxnSpPr>
        <p:spPr>
          <a:xfrm>
            <a:off x="7005583" y="4502686"/>
            <a:ext cx="351104" cy="128109"/>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15510F4-63EE-42F3-963D-5D9C30956937}"/>
              </a:ext>
            </a:extLst>
          </p:cNvPr>
          <p:cNvCxnSpPr>
            <a:cxnSpLocks/>
            <a:stCxn id="118" idx="3"/>
            <a:endCxn id="6" idx="1"/>
          </p:cNvCxnSpPr>
          <p:nvPr/>
        </p:nvCxnSpPr>
        <p:spPr>
          <a:xfrm flipV="1">
            <a:off x="7005583" y="3970019"/>
            <a:ext cx="350115" cy="532667"/>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D9283602-85A3-4221-96C6-DAB37ED50058}"/>
              </a:ext>
            </a:extLst>
          </p:cNvPr>
          <p:cNvCxnSpPr>
            <a:cxnSpLocks/>
            <a:stCxn id="118" idx="3"/>
            <a:endCxn id="7" idx="1"/>
          </p:cNvCxnSpPr>
          <p:nvPr/>
        </p:nvCxnSpPr>
        <p:spPr>
          <a:xfrm flipV="1">
            <a:off x="7005583" y="3630313"/>
            <a:ext cx="350115" cy="872373"/>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C9DAE17-6389-4626-9485-E3D0EFD30ED8}"/>
              </a:ext>
            </a:extLst>
          </p:cNvPr>
          <p:cNvCxnSpPr>
            <a:cxnSpLocks/>
            <a:stCxn id="118" idx="3"/>
            <a:endCxn id="9" idx="1"/>
          </p:cNvCxnSpPr>
          <p:nvPr/>
        </p:nvCxnSpPr>
        <p:spPr>
          <a:xfrm flipV="1">
            <a:off x="7005583" y="3232292"/>
            <a:ext cx="350117" cy="1270394"/>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4D385235-C47E-4638-8D35-5E14DF9A0B06}"/>
              </a:ext>
            </a:extLst>
          </p:cNvPr>
          <p:cNvCxnSpPr>
            <a:cxnSpLocks/>
            <a:stCxn id="118" idx="3"/>
            <a:endCxn id="12" idx="1"/>
          </p:cNvCxnSpPr>
          <p:nvPr/>
        </p:nvCxnSpPr>
        <p:spPr>
          <a:xfrm flipV="1">
            <a:off x="7005583" y="2712000"/>
            <a:ext cx="350115" cy="1790686"/>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E835474C-41DF-44E4-944C-DA1CFC56EF6F}"/>
              </a:ext>
            </a:extLst>
          </p:cNvPr>
          <p:cNvSpPr/>
          <p:nvPr/>
        </p:nvSpPr>
        <p:spPr bwMode="auto">
          <a:xfrm>
            <a:off x="10682450" y="3854562"/>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AD / Azure AD</a:t>
            </a:r>
            <a:endParaRPr lang="en-US" sz="900">
              <a:solidFill>
                <a:schemeClr val="bg1">
                  <a:lumMod val="50000"/>
                </a:schemeClr>
              </a:solidFill>
              <a:ea typeface="Segoe UI" pitchFamily="34" charset="0"/>
              <a:cs typeface="Segoe UI" pitchFamily="34" charset="0"/>
            </a:endParaRPr>
          </a:p>
        </p:txBody>
      </p:sp>
      <p:cxnSp>
        <p:nvCxnSpPr>
          <p:cNvPr id="76" name="Connector: Elbow 75">
            <a:extLst>
              <a:ext uri="{FF2B5EF4-FFF2-40B4-BE49-F238E27FC236}">
                <a16:creationId xmlns:a16="http://schemas.microsoft.com/office/drawing/2014/main" id="{3DE67260-DB05-4339-B4DA-DDD2A4BC4ACB}"/>
              </a:ext>
            </a:extLst>
          </p:cNvPr>
          <p:cNvCxnSpPr>
            <a:cxnSpLocks/>
            <a:stCxn id="6" idx="3"/>
            <a:endCxn id="74" idx="1"/>
          </p:cNvCxnSpPr>
          <p:nvPr/>
        </p:nvCxnSpPr>
        <p:spPr>
          <a:xfrm>
            <a:off x="8963022" y="3970019"/>
            <a:ext cx="1719428" cy="2472"/>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BAF1943-9E53-4B86-A47D-5882EB62C38F}"/>
              </a:ext>
            </a:extLst>
          </p:cNvPr>
          <p:cNvSpPr/>
          <p:nvPr/>
        </p:nvSpPr>
        <p:spPr bwMode="auto">
          <a:xfrm>
            <a:off x="10682450" y="3514238"/>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Office 365</a:t>
            </a:r>
            <a:endParaRPr lang="en-US" sz="900">
              <a:solidFill>
                <a:schemeClr val="bg1">
                  <a:lumMod val="50000"/>
                </a:schemeClr>
              </a:solidFill>
              <a:ea typeface="Segoe UI" pitchFamily="34" charset="0"/>
              <a:cs typeface="Segoe UI" pitchFamily="34" charset="0"/>
            </a:endParaRPr>
          </a:p>
        </p:txBody>
      </p:sp>
      <p:cxnSp>
        <p:nvCxnSpPr>
          <p:cNvPr id="78" name="Connector: Elbow 77">
            <a:extLst>
              <a:ext uri="{FF2B5EF4-FFF2-40B4-BE49-F238E27FC236}">
                <a16:creationId xmlns:a16="http://schemas.microsoft.com/office/drawing/2014/main" id="{BC152300-47AD-454F-81A8-5FD0B5DFD06D}"/>
              </a:ext>
            </a:extLst>
          </p:cNvPr>
          <p:cNvCxnSpPr>
            <a:cxnSpLocks/>
            <a:stCxn id="7" idx="3"/>
            <a:endCxn id="73" idx="1"/>
          </p:cNvCxnSpPr>
          <p:nvPr/>
        </p:nvCxnSpPr>
        <p:spPr>
          <a:xfrm>
            <a:off x="8963022" y="3630313"/>
            <a:ext cx="1719428" cy="1854"/>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5975091-5F37-40BA-95B1-99B63EAF3895}"/>
              </a:ext>
            </a:extLst>
          </p:cNvPr>
          <p:cNvSpPr/>
          <p:nvPr/>
        </p:nvSpPr>
        <p:spPr bwMode="auto">
          <a:xfrm>
            <a:off x="10682450" y="3116269"/>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SaaS Platforms</a:t>
            </a:r>
            <a:endParaRPr lang="en-US" sz="900">
              <a:solidFill>
                <a:schemeClr val="bg1">
                  <a:lumMod val="50000"/>
                </a:schemeClr>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96299542-C67E-4B60-AE04-31975DD54C03}"/>
              </a:ext>
            </a:extLst>
          </p:cNvPr>
          <p:cNvSpPr/>
          <p:nvPr/>
        </p:nvSpPr>
        <p:spPr bwMode="auto">
          <a:xfrm>
            <a:off x="10682450" y="2766088"/>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IaaS/PaaS Services</a:t>
            </a:r>
            <a:endParaRPr lang="en-US" sz="900">
              <a:solidFill>
                <a:schemeClr val="bg1">
                  <a:lumMod val="50000"/>
                </a:schemeClr>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3675FAD-F60F-4C47-8117-32ED580C345F}"/>
              </a:ext>
            </a:extLst>
          </p:cNvPr>
          <p:cNvSpPr/>
          <p:nvPr/>
        </p:nvSpPr>
        <p:spPr bwMode="auto">
          <a:xfrm>
            <a:off x="10682450" y="2430555"/>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Hybrid Infrastructure</a:t>
            </a:r>
            <a:endParaRPr lang="en-US" sz="900">
              <a:solidFill>
                <a:schemeClr val="bg1">
                  <a:lumMod val="50000"/>
                </a:schemeClr>
              </a:solidFill>
              <a:ea typeface="Segoe UI" pitchFamily="34" charset="0"/>
              <a:cs typeface="Segoe UI" pitchFamily="34" charset="0"/>
            </a:endParaRPr>
          </a:p>
        </p:txBody>
      </p:sp>
      <p:cxnSp>
        <p:nvCxnSpPr>
          <p:cNvPr id="96" name="Connector: Elbow 95">
            <a:extLst>
              <a:ext uri="{FF2B5EF4-FFF2-40B4-BE49-F238E27FC236}">
                <a16:creationId xmlns:a16="http://schemas.microsoft.com/office/drawing/2014/main" id="{065A82E2-D210-4CC4-AF88-B7EFA46F01BB}"/>
              </a:ext>
            </a:extLst>
          </p:cNvPr>
          <p:cNvCxnSpPr>
            <a:cxnSpLocks/>
            <a:stCxn id="9" idx="3"/>
            <a:endCxn id="81" idx="1"/>
          </p:cNvCxnSpPr>
          <p:nvPr/>
        </p:nvCxnSpPr>
        <p:spPr>
          <a:xfrm>
            <a:off x="8963024" y="3232292"/>
            <a:ext cx="1719426" cy="1906"/>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C91C693-25AE-4E73-93CC-85278F10AFD3}"/>
              </a:ext>
            </a:extLst>
          </p:cNvPr>
          <p:cNvCxnSpPr>
            <a:cxnSpLocks/>
            <a:stCxn id="12" idx="3"/>
            <a:endCxn id="83" idx="1"/>
          </p:cNvCxnSpPr>
          <p:nvPr/>
        </p:nvCxnSpPr>
        <p:spPr>
          <a:xfrm flipV="1">
            <a:off x="8963022" y="2548484"/>
            <a:ext cx="1719428" cy="163516"/>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C652D3A-8782-4C39-AD5F-91A7F39B199D}"/>
              </a:ext>
            </a:extLst>
          </p:cNvPr>
          <p:cNvSpPr txBox="1"/>
          <p:nvPr/>
        </p:nvSpPr>
        <p:spPr>
          <a:xfrm>
            <a:off x="147570" y="952531"/>
            <a:ext cx="5138805" cy="627864"/>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In this diagram we are looking at the identity integration from the perspective of the Security Partner SOC view into a customer.</a:t>
            </a:r>
            <a:endParaRPr lang="en-US" sz="110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3B0E19A5-CE22-4172-B051-7272F566A42D}"/>
              </a:ext>
            </a:extLst>
          </p:cNvPr>
          <p:cNvSpPr/>
          <p:nvPr/>
        </p:nvSpPr>
        <p:spPr bwMode="auto">
          <a:xfrm>
            <a:off x="1355305" y="1966483"/>
            <a:ext cx="2657935" cy="306728"/>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Security Partner SOC View</a:t>
            </a:r>
          </a:p>
        </p:txBody>
      </p:sp>
      <p:cxnSp>
        <p:nvCxnSpPr>
          <p:cNvPr id="16" name="Connector: Elbow 15">
            <a:extLst>
              <a:ext uri="{FF2B5EF4-FFF2-40B4-BE49-F238E27FC236}">
                <a16:creationId xmlns:a16="http://schemas.microsoft.com/office/drawing/2014/main" id="{F32D1D93-84F5-4839-B8E1-F4CE29E02AA3}"/>
              </a:ext>
            </a:extLst>
          </p:cNvPr>
          <p:cNvCxnSpPr>
            <a:cxnSpLocks/>
            <a:stCxn id="12" idx="3"/>
            <a:endCxn id="82" idx="1"/>
          </p:cNvCxnSpPr>
          <p:nvPr/>
        </p:nvCxnSpPr>
        <p:spPr>
          <a:xfrm>
            <a:off x="8963022" y="2712000"/>
            <a:ext cx="1719428" cy="172017"/>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C160F1B-BDC5-4DFB-BCA3-7A6AC1DDAB96}"/>
              </a:ext>
            </a:extLst>
          </p:cNvPr>
          <p:cNvSpPr/>
          <p:nvPr/>
        </p:nvSpPr>
        <p:spPr bwMode="auto">
          <a:xfrm>
            <a:off x="1355305" y="2363879"/>
            <a:ext cx="1573114" cy="450603"/>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Microsoft Sentinel</a:t>
            </a:r>
          </a:p>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(MSSP)</a:t>
            </a:r>
          </a:p>
        </p:txBody>
      </p:sp>
      <p:sp>
        <p:nvSpPr>
          <p:cNvPr id="36" name="Rectangle 35">
            <a:extLst>
              <a:ext uri="{FF2B5EF4-FFF2-40B4-BE49-F238E27FC236}">
                <a16:creationId xmlns:a16="http://schemas.microsoft.com/office/drawing/2014/main" id="{70CCBBCA-CBF0-41F6-8461-747AB1C39477}"/>
              </a:ext>
            </a:extLst>
          </p:cNvPr>
          <p:cNvSpPr/>
          <p:nvPr/>
        </p:nvSpPr>
        <p:spPr bwMode="auto">
          <a:xfrm>
            <a:off x="3060128" y="2352349"/>
            <a:ext cx="953111" cy="450603"/>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Azure AD</a:t>
            </a:r>
          </a:p>
        </p:txBody>
      </p:sp>
      <p:cxnSp>
        <p:nvCxnSpPr>
          <p:cNvPr id="67" name="Straight Arrow Connector 26">
            <a:extLst>
              <a:ext uri="{FF2B5EF4-FFF2-40B4-BE49-F238E27FC236}">
                <a16:creationId xmlns:a16="http://schemas.microsoft.com/office/drawing/2014/main" id="{4C486B97-7C7B-41A8-874E-A93E9641FA5F}"/>
              </a:ext>
            </a:extLst>
          </p:cNvPr>
          <p:cNvCxnSpPr>
            <a:cxnSpLocks/>
            <a:stCxn id="246" idx="0"/>
            <a:endCxn id="36" idx="2"/>
          </p:cNvCxnSpPr>
          <p:nvPr/>
        </p:nvCxnSpPr>
        <p:spPr>
          <a:xfrm rot="16200000" flipV="1">
            <a:off x="3062982" y="3276654"/>
            <a:ext cx="1359918" cy="412514"/>
          </a:xfrm>
          <a:prstGeom prst="bentConnector3">
            <a:avLst>
              <a:gd name="adj1" fmla="val 50000"/>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26">
            <a:extLst>
              <a:ext uri="{FF2B5EF4-FFF2-40B4-BE49-F238E27FC236}">
                <a16:creationId xmlns:a16="http://schemas.microsoft.com/office/drawing/2014/main" id="{25896788-766C-4E4F-AEFB-4B6A3CCB41B9}"/>
              </a:ext>
            </a:extLst>
          </p:cNvPr>
          <p:cNvCxnSpPr>
            <a:cxnSpLocks/>
            <a:stCxn id="112" idx="0"/>
            <a:endCxn id="36" idx="2"/>
          </p:cNvCxnSpPr>
          <p:nvPr/>
        </p:nvCxnSpPr>
        <p:spPr>
          <a:xfrm rot="5400000" flipH="1" flipV="1">
            <a:off x="2256315" y="2882501"/>
            <a:ext cx="1359918" cy="1200820"/>
          </a:xfrm>
          <a:prstGeom prst="bentConnector3">
            <a:avLst>
              <a:gd name="adj1" fmla="val 50000"/>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F91B6D5-3545-47E1-9536-B89CFECB5B57}"/>
              </a:ext>
            </a:extLst>
          </p:cNvPr>
          <p:cNvSpPr/>
          <p:nvPr/>
        </p:nvSpPr>
        <p:spPr bwMode="auto">
          <a:xfrm>
            <a:off x="1223596" y="1805695"/>
            <a:ext cx="2881679" cy="1135921"/>
          </a:xfrm>
          <a:prstGeom prst="rect">
            <a:avLst/>
          </a:prstGeom>
          <a:no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gradFill>
                <a:gsLst>
                  <a:gs pos="0">
                    <a:srgbClr val="FFFFFF"/>
                  </a:gs>
                  <a:gs pos="100000">
                    <a:srgbClr val="FFFFFF"/>
                  </a:gs>
                </a:gsLst>
                <a:lin ang="5400000" scaled="0"/>
              </a:gradFill>
              <a:cs typeface="Segoe UI" pitchFamily="34" charset="0"/>
            </a:endParaRPr>
          </a:p>
        </p:txBody>
      </p:sp>
      <p:sp>
        <p:nvSpPr>
          <p:cNvPr id="88" name="TextBox 87">
            <a:extLst>
              <a:ext uri="{FF2B5EF4-FFF2-40B4-BE49-F238E27FC236}">
                <a16:creationId xmlns:a16="http://schemas.microsoft.com/office/drawing/2014/main" id="{28B2F590-025D-44BA-9C39-C33884AAEB12}"/>
              </a:ext>
            </a:extLst>
          </p:cNvPr>
          <p:cNvSpPr txBox="1"/>
          <p:nvPr/>
        </p:nvSpPr>
        <p:spPr>
          <a:xfrm>
            <a:off x="4535743" y="2216060"/>
            <a:ext cx="1194743" cy="447815"/>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6"/>
                </a:solidFill>
              </a:rPr>
              <a:t>Azure AD B2B</a:t>
            </a:r>
          </a:p>
        </p:txBody>
      </p:sp>
      <p:sp>
        <p:nvSpPr>
          <p:cNvPr id="92" name="TextBox 91">
            <a:extLst>
              <a:ext uri="{FF2B5EF4-FFF2-40B4-BE49-F238E27FC236}">
                <a16:creationId xmlns:a16="http://schemas.microsoft.com/office/drawing/2014/main" id="{8A4D0365-8BF0-4D68-AB25-8FEF6C7D298A}"/>
              </a:ext>
            </a:extLst>
          </p:cNvPr>
          <p:cNvSpPr txBox="1"/>
          <p:nvPr/>
        </p:nvSpPr>
        <p:spPr>
          <a:xfrm>
            <a:off x="2497143" y="3438100"/>
            <a:ext cx="1524814" cy="440890"/>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6"/>
                </a:solidFill>
              </a:rPr>
              <a:t>Azure Lighthouse</a:t>
            </a:r>
          </a:p>
        </p:txBody>
      </p:sp>
    </p:spTree>
    <p:extLst>
      <p:ext uri="{BB962C8B-B14F-4D97-AF65-F5344CB8AC3E}">
        <p14:creationId xmlns:p14="http://schemas.microsoft.com/office/powerpoint/2010/main" val="19904991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7F91B6D5-3545-47E1-9536-B89CFECB5B57}"/>
              </a:ext>
            </a:extLst>
          </p:cNvPr>
          <p:cNvSpPr/>
          <p:nvPr/>
        </p:nvSpPr>
        <p:spPr bwMode="auto">
          <a:xfrm>
            <a:off x="500371" y="1619932"/>
            <a:ext cx="2881679" cy="1135921"/>
          </a:xfrm>
          <a:prstGeom prst="rect">
            <a:avLst/>
          </a:prstGeom>
          <a:no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gradFill>
                <a:gsLst>
                  <a:gs pos="0">
                    <a:srgbClr val="FFFFFF"/>
                  </a:gs>
                  <a:gs pos="100000">
                    <a:srgbClr val="FFFFFF"/>
                  </a:gs>
                </a:gsLst>
                <a:lin ang="5400000" scaled="0"/>
              </a:gradFill>
              <a:cs typeface="Segoe UI" pitchFamily="34" charset="0"/>
            </a:endParaRPr>
          </a:p>
        </p:txBody>
      </p:sp>
      <p:sp>
        <p:nvSpPr>
          <p:cNvPr id="193" name="Rectangle 192">
            <a:extLst>
              <a:ext uri="{FF2B5EF4-FFF2-40B4-BE49-F238E27FC236}">
                <a16:creationId xmlns:a16="http://schemas.microsoft.com/office/drawing/2014/main" id="{FA43051B-1DC5-467F-95A3-57C58319F354}"/>
              </a:ext>
            </a:extLst>
          </p:cNvPr>
          <p:cNvSpPr/>
          <p:nvPr/>
        </p:nvSpPr>
        <p:spPr bwMode="auto">
          <a:xfrm>
            <a:off x="4251169" y="6359913"/>
            <a:ext cx="5115081" cy="255574"/>
          </a:xfrm>
          <a:prstGeom prst="rect">
            <a:avLst/>
          </a:prstGeom>
          <a:solidFill>
            <a:srgbClr val="FFC000"/>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cs typeface="Segoe UI" pitchFamily="34" charset="0"/>
            </a:endParaRPr>
          </a:p>
        </p:txBody>
      </p:sp>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6576897" cy="563343"/>
          </a:xfrm>
        </p:spPr>
        <p:txBody>
          <a:bodyPr anchor="t"/>
          <a:lstStyle/>
          <a:p>
            <a:r>
              <a:rPr lang="en-US" sz="2800"/>
              <a:t>Log Management : Client &amp; Server Endpoints</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5594127"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Data Management Options and Discussion Points</a:t>
            </a:r>
          </a:p>
        </p:txBody>
      </p:sp>
      <p:sp>
        <p:nvSpPr>
          <p:cNvPr id="112" name="Rectangle 111">
            <a:extLst>
              <a:ext uri="{FF2B5EF4-FFF2-40B4-BE49-F238E27FC236}">
                <a16:creationId xmlns:a16="http://schemas.microsoft.com/office/drawing/2014/main" id="{13F9A4CD-7493-4067-BD1E-59676822E289}"/>
              </a:ext>
            </a:extLst>
          </p:cNvPr>
          <p:cNvSpPr/>
          <p:nvPr/>
        </p:nvSpPr>
        <p:spPr bwMode="auto">
          <a:xfrm>
            <a:off x="1690207" y="4962970"/>
            <a:ext cx="1291313" cy="6939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Azure Data Explorer</a:t>
            </a:r>
          </a:p>
        </p:txBody>
      </p:sp>
      <p:sp>
        <p:nvSpPr>
          <p:cNvPr id="133" name="Rectangle 132">
            <a:extLst>
              <a:ext uri="{FF2B5EF4-FFF2-40B4-BE49-F238E27FC236}">
                <a16:creationId xmlns:a16="http://schemas.microsoft.com/office/drawing/2014/main" id="{3367E665-F6DE-47E2-83BC-4F7C3FD79F97}"/>
              </a:ext>
            </a:extLst>
          </p:cNvPr>
          <p:cNvSpPr/>
          <p:nvPr/>
        </p:nvSpPr>
        <p:spPr bwMode="auto">
          <a:xfrm>
            <a:off x="10682450" y="5789991"/>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Operating System</a:t>
            </a:r>
            <a:endParaRPr lang="en-US" sz="900">
              <a:solidFill>
                <a:schemeClr val="bg1">
                  <a:lumMod val="50000"/>
                </a:schemeClr>
              </a:solidFill>
              <a:ea typeface="Segoe UI" pitchFamily="34" charset="0"/>
              <a:cs typeface="Segoe UI" pitchFamily="34" charset="0"/>
            </a:endParaRPr>
          </a:p>
        </p:txBody>
      </p:sp>
      <p:cxnSp>
        <p:nvCxnSpPr>
          <p:cNvPr id="134" name="Connector: Elbow 133">
            <a:extLst>
              <a:ext uri="{FF2B5EF4-FFF2-40B4-BE49-F238E27FC236}">
                <a16:creationId xmlns:a16="http://schemas.microsoft.com/office/drawing/2014/main" id="{B24BCC4F-AB15-4EEA-ACA2-33314E875119}"/>
              </a:ext>
            </a:extLst>
          </p:cNvPr>
          <p:cNvCxnSpPr>
            <a:cxnSpLocks/>
            <a:stCxn id="132" idx="3"/>
            <a:endCxn id="133" idx="1"/>
          </p:cNvCxnSpPr>
          <p:nvPr/>
        </p:nvCxnSpPr>
        <p:spPr>
          <a:xfrm>
            <a:off x="10302206" y="5430772"/>
            <a:ext cx="380244" cy="477148"/>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26">
            <a:extLst>
              <a:ext uri="{FF2B5EF4-FFF2-40B4-BE49-F238E27FC236}">
                <a16:creationId xmlns:a16="http://schemas.microsoft.com/office/drawing/2014/main" id="{0D2A8496-4867-43A6-A3CE-C613782A51C4}"/>
              </a:ext>
            </a:extLst>
          </p:cNvPr>
          <p:cNvCxnSpPr>
            <a:cxnSpLocks/>
          </p:cNvCxnSpPr>
          <p:nvPr/>
        </p:nvCxnSpPr>
        <p:spPr>
          <a:xfrm flipH="1">
            <a:off x="4600889" y="5528347"/>
            <a:ext cx="2819566" cy="782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55913D1A-CAEC-4528-8AE1-C137BE0F4B69}"/>
              </a:ext>
            </a:extLst>
          </p:cNvPr>
          <p:cNvSpPr/>
          <p:nvPr/>
        </p:nvSpPr>
        <p:spPr bwMode="auto">
          <a:xfrm>
            <a:off x="252577" y="6286463"/>
            <a:ext cx="4135049" cy="38673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Centralized Logging &amp; Control</a:t>
            </a:r>
          </a:p>
        </p:txBody>
      </p:sp>
      <p:sp>
        <p:nvSpPr>
          <p:cNvPr id="190" name="Rectangle 189">
            <a:extLst>
              <a:ext uri="{FF2B5EF4-FFF2-40B4-BE49-F238E27FC236}">
                <a16:creationId xmlns:a16="http://schemas.microsoft.com/office/drawing/2014/main" id="{4F88B05C-0A8E-406C-A848-2464DEF05DF0}"/>
              </a:ext>
            </a:extLst>
          </p:cNvPr>
          <p:cNvSpPr/>
          <p:nvPr/>
        </p:nvSpPr>
        <p:spPr bwMode="auto">
          <a:xfrm>
            <a:off x="5105548" y="6286463"/>
            <a:ext cx="3394608" cy="38673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Expert “Edge” Solutions</a:t>
            </a:r>
          </a:p>
        </p:txBody>
      </p:sp>
      <p:sp>
        <p:nvSpPr>
          <p:cNvPr id="192" name="Rectangle 191">
            <a:extLst>
              <a:ext uri="{FF2B5EF4-FFF2-40B4-BE49-F238E27FC236}">
                <a16:creationId xmlns:a16="http://schemas.microsoft.com/office/drawing/2014/main" id="{469CE8F4-34EA-4CF7-BA59-F05605CBB41A}"/>
              </a:ext>
            </a:extLst>
          </p:cNvPr>
          <p:cNvSpPr/>
          <p:nvPr/>
        </p:nvSpPr>
        <p:spPr bwMode="auto">
          <a:xfrm>
            <a:off x="9218078" y="6273241"/>
            <a:ext cx="2916947" cy="386730"/>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Log Sources</a:t>
            </a:r>
          </a:p>
        </p:txBody>
      </p:sp>
      <p:cxnSp>
        <p:nvCxnSpPr>
          <p:cNvPr id="194" name="Straight Arrow Connector 26">
            <a:extLst>
              <a:ext uri="{FF2B5EF4-FFF2-40B4-BE49-F238E27FC236}">
                <a16:creationId xmlns:a16="http://schemas.microsoft.com/office/drawing/2014/main" id="{080ADB34-C6E7-479A-B207-B31CF644ABBD}"/>
              </a:ext>
            </a:extLst>
          </p:cNvPr>
          <p:cNvCxnSpPr>
            <a:cxnSpLocks/>
          </p:cNvCxnSpPr>
          <p:nvPr/>
        </p:nvCxnSpPr>
        <p:spPr>
          <a:xfrm flipH="1">
            <a:off x="4472267" y="6490650"/>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26">
            <a:extLst>
              <a:ext uri="{FF2B5EF4-FFF2-40B4-BE49-F238E27FC236}">
                <a16:creationId xmlns:a16="http://schemas.microsoft.com/office/drawing/2014/main" id="{CB67A9C2-6771-478E-AF61-B1B4CED76476}"/>
              </a:ext>
            </a:extLst>
          </p:cNvPr>
          <p:cNvCxnSpPr>
            <a:cxnSpLocks/>
          </p:cNvCxnSpPr>
          <p:nvPr/>
        </p:nvCxnSpPr>
        <p:spPr>
          <a:xfrm flipH="1">
            <a:off x="8584797" y="6489346"/>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F1BD795-8A6E-4263-9BC7-5778731D330E}"/>
              </a:ext>
            </a:extLst>
          </p:cNvPr>
          <p:cNvSpPr txBox="1"/>
          <p:nvPr/>
        </p:nvSpPr>
        <p:spPr>
          <a:xfrm>
            <a:off x="4640993" y="5442414"/>
            <a:ext cx="1280459" cy="447815"/>
          </a:xfrm>
          <a:prstGeom prst="rect">
            <a:avLst/>
          </a:prstGeom>
          <a:noFill/>
        </p:spPr>
        <p:txBody>
          <a:bodyPr wrap="square" lIns="182880" tIns="146304" rIns="182880" bIns="146304" rtlCol="0">
            <a:spAutoFit/>
          </a:bodyPr>
          <a:lstStyle/>
          <a:p>
            <a:pPr>
              <a:lnSpc>
                <a:spcPct val="90000"/>
              </a:lnSpc>
              <a:spcAft>
                <a:spcPts val="600"/>
              </a:spcAft>
            </a:pPr>
            <a:r>
              <a:rPr lang="en-US" sz="1050">
                <a:solidFill>
                  <a:srgbClr val="FF0000"/>
                </a:solidFill>
              </a:rPr>
              <a:t>Alerts Only</a:t>
            </a:r>
          </a:p>
        </p:txBody>
      </p:sp>
      <p:sp>
        <p:nvSpPr>
          <p:cNvPr id="49" name="TextBox 48">
            <a:extLst>
              <a:ext uri="{FF2B5EF4-FFF2-40B4-BE49-F238E27FC236}">
                <a16:creationId xmlns:a16="http://schemas.microsoft.com/office/drawing/2014/main" id="{116C153E-5DC8-4535-868A-612AFD3376AD}"/>
              </a:ext>
            </a:extLst>
          </p:cNvPr>
          <p:cNvSpPr txBox="1"/>
          <p:nvPr/>
        </p:nvSpPr>
        <p:spPr>
          <a:xfrm>
            <a:off x="4571151" y="4949580"/>
            <a:ext cx="1194743" cy="447815"/>
          </a:xfrm>
          <a:prstGeom prst="rect">
            <a:avLst/>
          </a:prstGeom>
          <a:noFill/>
        </p:spPr>
        <p:txBody>
          <a:bodyPr wrap="square" lIns="182880" tIns="146304" rIns="182880" bIns="146304" rtlCol="0">
            <a:spAutoFit/>
          </a:bodyPr>
          <a:lstStyle/>
          <a:p>
            <a:pPr>
              <a:lnSpc>
                <a:spcPct val="90000"/>
              </a:lnSpc>
              <a:spcAft>
                <a:spcPts val="600"/>
              </a:spcAft>
            </a:pPr>
            <a:r>
              <a:rPr lang="en-US" sz="1050">
                <a:solidFill>
                  <a:schemeClr val="accent6"/>
                </a:solidFill>
              </a:rPr>
              <a:t>Enriched Data</a:t>
            </a:r>
          </a:p>
        </p:txBody>
      </p:sp>
      <p:sp>
        <p:nvSpPr>
          <p:cNvPr id="37" name="Rectangle 36">
            <a:extLst>
              <a:ext uri="{FF2B5EF4-FFF2-40B4-BE49-F238E27FC236}">
                <a16:creationId xmlns:a16="http://schemas.microsoft.com/office/drawing/2014/main" id="{67F6F2A1-50DA-4240-9548-896B0B441A80}"/>
              </a:ext>
            </a:extLst>
          </p:cNvPr>
          <p:cNvSpPr/>
          <p:nvPr/>
        </p:nvSpPr>
        <p:spPr bwMode="auto">
          <a:xfrm>
            <a:off x="10685530" y="5227227"/>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Application Logs</a:t>
            </a:r>
            <a:endParaRPr lang="en-US" sz="900">
              <a:solidFill>
                <a:schemeClr val="bg1">
                  <a:lumMod val="50000"/>
                </a:schemeClr>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253C7118-058B-4419-86EA-4827431FEC9A}"/>
              </a:ext>
            </a:extLst>
          </p:cNvPr>
          <p:cNvSpPr/>
          <p:nvPr/>
        </p:nvSpPr>
        <p:spPr bwMode="auto">
          <a:xfrm>
            <a:off x="10682449" y="4946461"/>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Performance Logs</a:t>
            </a:r>
            <a:endParaRPr lang="en-US" sz="900">
              <a:solidFill>
                <a:schemeClr val="bg1">
                  <a:lumMod val="50000"/>
                </a:schemeClr>
              </a:solidFill>
              <a:ea typeface="Segoe UI" pitchFamily="34" charset="0"/>
              <a:cs typeface="Segoe UI" pitchFamily="34" charset="0"/>
            </a:endParaRPr>
          </a:p>
        </p:txBody>
      </p:sp>
      <p:cxnSp>
        <p:nvCxnSpPr>
          <p:cNvPr id="40" name="Connector: Elbow 39">
            <a:extLst>
              <a:ext uri="{FF2B5EF4-FFF2-40B4-BE49-F238E27FC236}">
                <a16:creationId xmlns:a16="http://schemas.microsoft.com/office/drawing/2014/main" id="{F93130F2-62A7-48F5-BDEB-A0E4A72BD4D7}"/>
              </a:ext>
            </a:extLst>
          </p:cNvPr>
          <p:cNvCxnSpPr>
            <a:cxnSpLocks/>
            <a:stCxn id="132" idx="3"/>
            <a:endCxn id="37" idx="1"/>
          </p:cNvCxnSpPr>
          <p:nvPr/>
        </p:nvCxnSpPr>
        <p:spPr>
          <a:xfrm flipV="1">
            <a:off x="10302206" y="5345156"/>
            <a:ext cx="383324" cy="85616"/>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5056CDC-8CA7-4AAE-A843-7B2DDCC466C0}"/>
              </a:ext>
            </a:extLst>
          </p:cNvPr>
          <p:cNvCxnSpPr>
            <a:cxnSpLocks/>
            <a:stCxn id="132" idx="3"/>
            <a:endCxn id="39" idx="1"/>
          </p:cNvCxnSpPr>
          <p:nvPr/>
        </p:nvCxnSpPr>
        <p:spPr>
          <a:xfrm flipV="1">
            <a:off x="10302206" y="5064390"/>
            <a:ext cx="380243" cy="366382"/>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4D469AF-201A-4414-A1C8-9E5C79A6E7B7}"/>
              </a:ext>
            </a:extLst>
          </p:cNvPr>
          <p:cNvSpPr/>
          <p:nvPr/>
        </p:nvSpPr>
        <p:spPr bwMode="auto">
          <a:xfrm>
            <a:off x="10682448" y="5507993"/>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Security Logs</a:t>
            </a:r>
            <a:endParaRPr lang="en-US" sz="900">
              <a:solidFill>
                <a:schemeClr val="bg1">
                  <a:lumMod val="50000"/>
                </a:schemeClr>
              </a:solidFill>
              <a:ea typeface="Segoe UI" pitchFamily="34" charset="0"/>
              <a:cs typeface="Segoe UI" pitchFamily="34" charset="0"/>
            </a:endParaRPr>
          </a:p>
        </p:txBody>
      </p:sp>
      <p:cxnSp>
        <p:nvCxnSpPr>
          <p:cNvPr id="57" name="Connector: Elbow 56">
            <a:extLst>
              <a:ext uri="{FF2B5EF4-FFF2-40B4-BE49-F238E27FC236}">
                <a16:creationId xmlns:a16="http://schemas.microsoft.com/office/drawing/2014/main" id="{88A6ED79-5AFF-4BAD-BF08-20E61AD9F9B7}"/>
              </a:ext>
            </a:extLst>
          </p:cNvPr>
          <p:cNvCxnSpPr>
            <a:cxnSpLocks/>
            <a:stCxn id="132" idx="3"/>
            <a:endCxn id="50" idx="1"/>
          </p:cNvCxnSpPr>
          <p:nvPr/>
        </p:nvCxnSpPr>
        <p:spPr>
          <a:xfrm>
            <a:off x="10302206" y="5430772"/>
            <a:ext cx="380242" cy="195150"/>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525D0A7A-BBAE-482F-9AB4-25591A37FB3C}"/>
              </a:ext>
            </a:extLst>
          </p:cNvPr>
          <p:cNvCxnSpPr>
            <a:cxnSpLocks/>
            <a:stCxn id="5" idx="3"/>
            <a:endCxn id="132" idx="1"/>
          </p:cNvCxnSpPr>
          <p:nvPr/>
        </p:nvCxnSpPr>
        <p:spPr>
          <a:xfrm flipV="1">
            <a:off x="8964011" y="5430772"/>
            <a:ext cx="212543" cy="12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Arrow Connector 26">
            <a:extLst>
              <a:ext uri="{FF2B5EF4-FFF2-40B4-BE49-F238E27FC236}">
                <a16:creationId xmlns:a16="http://schemas.microsoft.com/office/drawing/2014/main" id="{2088EC7C-F660-4976-882A-4780C638393F}"/>
              </a:ext>
            </a:extLst>
          </p:cNvPr>
          <p:cNvCxnSpPr>
            <a:cxnSpLocks/>
            <a:stCxn id="118" idx="1"/>
            <a:endCxn id="112" idx="3"/>
          </p:cNvCxnSpPr>
          <p:nvPr/>
        </p:nvCxnSpPr>
        <p:spPr>
          <a:xfrm flipH="1">
            <a:off x="2981520" y="5302786"/>
            <a:ext cx="2786095" cy="7171"/>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0CE7C954-9AC7-40CB-B5AA-1127A47DC360}"/>
              </a:ext>
            </a:extLst>
          </p:cNvPr>
          <p:cNvSpPr txBox="1"/>
          <p:nvPr/>
        </p:nvSpPr>
        <p:spPr>
          <a:xfrm>
            <a:off x="5760333" y="5483146"/>
            <a:ext cx="1712848" cy="544765"/>
          </a:xfrm>
          <a:prstGeom prst="rect">
            <a:avLst/>
          </a:prstGeom>
          <a:noFill/>
        </p:spPr>
        <p:txBody>
          <a:bodyPr wrap="square" lIns="182880" tIns="146304" rIns="182880" bIns="146304" rtlCol="0">
            <a:spAutoFit/>
          </a:bodyPr>
          <a:lstStyle/>
          <a:p>
            <a:pPr>
              <a:lnSpc>
                <a:spcPct val="90000"/>
              </a:lnSpc>
              <a:spcAft>
                <a:spcPts val="600"/>
              </a:spcAft>
            </a:pPr>
            <a:r>
              <a:rPr lang="en-US" sz="900"/>
              <a:t>Retention:</a:t>
            </a:r>
            <a:br>
              <a:rPr lang="en-US" sz="900"/>
            </a:br>
            <a:r>
              <a:rPr lang="en-US" sz="900" b="1"/>
              <a:t>30 Days</a:t>
            </a:r>
          </a:p>
        </p:txBody>
      </p:sp>
      <p:sp>
        <p:nvSpPr>
          <p:cNvPr id="241" name="TextBox 240">
            <a:extLst>
              <a:ext uri="{FF2B5EF4-FFF2-40B4-BE49-F238E27FC236}">
                <a16:creationId xmlns:a16="http://schemas.microsoft.com/office/drawing/2014/main" id="{6F404793-4D55-4751-A2E5-DEEBD5CBA520}"/>
              </a:ext>
            </a:extLst>
          </p:cNvPr>
          <p:cNvSpPr txBox="1"/>
          <p:nvPr/>
        </p:nvSpPr>
        <p:spPr>
          <a:xfrm>
            <a:off x="3235469" y="5536170"/>
            <a:ext cx="1169261" cy="544765"/>
          </a:xfrm>
          <a:prstGeom prst="rect">
            <a:avLst/>
          </a:prstGeom>
          <a:noFill/>
        </p:spPr>
        <p:txBody>
          <a:bodyPr wrap="square" lIns="182880" tIns="146304" rIns="182880" bIns="146304" rtlCol="0">
            <a:spAutoFit/>
          </a:bodyPr>
          <a:lstStyle/>
          <a:p>
            <a:pPr>
              <a:lnSpc>
                <a:spcPct val="90000"/>
              </a:lnSpc>
              <a:spcAft>
                <a:spcPts val="600"/>
              </a:spcAft>
            </a:pPr>
            <a:r>
              <a:rPr lang="en-US" sz="900"/>
              <a:t>Retention:</a:t>
            </a:r>
            <a:br>
              <a:rPr lang="en-US" sz="900"/>
            </a:br>
            <a:r>
              <a:rPr lang="en-US" sz="900" b="1"/>
              <a:t>3-24 Months</a:t>
            </a:r>
          </a:p>
        </p:txBody>
      </p:sp>
      <p:sp>
        <p:nvSpPr>
          <p:cNvPr id="242" name="TextBox 241">
            <a:extLst>
              <a:ext uri="{FF2B5EF4-FFF2-40B4-BE49-F238E27FC236}">
                <a16:creationId xmlns:a16="http://schemas.microsoft.com/office/drawing/2014/main" id="{FCD35B06-DC8A-4BEA-95A7-73718C91E21A}"/>
              </a:ext>
            </a:extLst>
          </p:cNvPr>
          <p:cNvSpPr txBox="1"/>
          <p:nvPr/>
        </p:nvSpPr>
        <p:spPr>
          <a:xfrm>
            <a:off x="1555153" y="5528347"/>
            <a:ext cx="965076" cy="544765"/>
          </a:xfrm>
          <a:prstGeom prst="rect">
            <a:avLst/>
          </a:prstGeom>
          <a:noFill/>
        </p:spPr>
        <p:txBody>
          <a:bodyPr wrap="square" lIns="182880" tIns="146304" rIns="182880" bIns="146304" rtlCol="0">
            <a:spAutoFit/>
          </a:bodyPr>
          <a:lstStyle/>
          <a:p>
            <a:pPr>
              <a:lnSpc>
                <a:spcPct val="90000"/>
              </a:lnSpc>
              <a:spcAft>
                <a:spcPts val="600"/>
              </a:spcAft>
            </a:pPr>
            <a:r>
              <a:rPr lang="en-US" sz="900"/>
              <a:t>Retention: </a:t>
            </a:r>
            <a:br>
              <a:rPr lang="en-US" sz="900"/>
            </a:br>
            <a:r>
              <a:rPr lang="en-US" sz="900" b="1"/>
              <a:t>Unlimited</a:t>
            </a:r>
          </a:p>
        </p:txBody>
      </p:sp>
      <p:sp>
        <p:nvSpPr>
          <p:cNvPr id="132" name="Rectangle 131">
            <a:extLst>
              <a:ext uri="{FF2B5EF4-FFF2-40B4-BE49-F238E27FC236}">
                <a16:creationId xmlns:a16="http://schemas.microsoft.com/office/drawing/2014/main" id="{3E6721C7-8C9A-4B4A-9D0E-A633DB17D09C}"/>
              </a:ext>
            </a:extLst>
          </p:cNvPr>
          <p:cNvSpPr/>
          <p:nvPr/>
        </p:nvSpPr>
        <p:spPr bwMode="auto">
          <a:xfrm>
            <a:off x="9176554" y="5091193"/>
            <a:ext cx="1125652" cy="67915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Server/Client Endpoints</a:t>
            </a:r>
          </a:p>
        </p:txBody>
      </p:sp>
      <p:sp>
        <p:nvSpPr>
          <p:cNvPr id="118" name="Rectangle 117">
            <a:extLst>
              <a:ext uri="{FF2B5EF4-FFF2-40B4-BE49-F238E27FC236}">
                <a16:creationId xmlns:a16="http://schemas.microsoft.com/office/drawing/2014/main" id="{42A24324-DB8F-42B3-8DF8-73C52B7F865E}"/>
              </a:ext>
            </a:extLst>
          </p:cNvPr>
          <p:cNvSpPr/>
          <p:nvPr/>
        </p:nvSpPr>
        <p:spPr bwMode="auto">
          <a:xfrm>
            <a:off x="5767615" y="4997186"/>
            <a:ext cx="1237968" cy="6111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Security.</a:t>
            </a:r>
            <a:br>
              <a:rPr lang="en-US" sz="1050">
                <a:gradFill>
                  <a:gsLst>
                    <a:gs pos="0">
                      <a:srgbClr val="FFFFFF"/>
                    </a:gs>
                    <a:gs pos="100000">
                      <a:srgbClr val="FFFFFF"/>
                    </a:gs>
                  </a:gsLst>
                  <a:lin ang="5400000" scaled="0"/>
                </a:gradFill>
                <a:cs typeface="Segoe UI" pitchFamily="34" charset="0"/>
              </a:rPr>
            </a:br>
            <a:r>
              <a:rPr lang="en-US" sz="1050">
                <a:gradFill>
                  <a:gsLst>
                    <a:gs pos="0">
                      <a:srgbClr val="FFFFFF"/>
                    </a:gs>
                    <a:gs pos="100000">
                      <a:srgbClr val="FFFFFF"/>
                    </a:gs>
                  </a:gsLst>
                  <a:lin ang="5400000" scaled="0"/>
                </a:gradFill>
                <a:cs typeface="Segoe UI" pitchFamily="34" charset="0"/>
              </a:rPr>
              <a:t>Microsoft.com</a:t>
            </a:r>
          </a:p>
        </p:txBody>
      </p:sp>
      <p:sp>
        <p:nvSpPr>
          <p:cNvPr id="246" name="Rectangle 245">
            <a:extLst>
              <a:ext uri="{FF2B5EF4-FFF2-40B4-BE49-F238E27FC236}">
                <a16:creationId xmlns:a16="http://schemas.microsoft.com/office/drawing/2014/main" id="{A495C04C-6DBE-4BA2-816C-20A35D9B30CA}"/>
              </a:ext>
            </a:extLst>
          </p:cNvPr>
          <p:cNvSpPr/>
          <p:nvPr/>
        </p:nvSpPr>
        <p:spPr bwMode="auto">
          <a:xfrm>
            <a:off x="3307032" y="4962970"/>
            <a:ext cx="1284331" cy="6939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Microsoft  Sentinel (Customer)</a:t>
            </a:r>
          </a:p>
        </p:txBody>
      </p:sp>
      <p:sp>
        <p:nvSpPr>
          <p:cNvPr id="5" name="Rectangle 4">
            <a:extLst>
              <a:ext uri="{FF2B5EF4-FFF2-40B4-BE49-F238E27FC236}">
                <a16:creationId xmlns:a16="http://schemas.microsoft.com/office/drawing/2014/main" id="{64368512-EECC-4C26-BD7B-A8E3B0D6585C}"/>
              </a:ext>
            </a:extLst>
          </p:cNvPr>
          <p:cNvSpPr/>
          <p:nvPr/>
        </p:nvSpPr>
        <p:spPr bwMode="auto">
          <a:xfrm>
            <a:off x="7356687" y="5199479"/>
            <a:ext cx="1607324" cy="4628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Defender for Endpoint</a:t>
            </a:r>
          </a:p>
        </p:txBody>
      </p:sp>
      <p:sp>
        <p:nvSpPr>
          <p:cNvPr id="6" name="Rectangle 5">
            <a:extLst>
              <a:ext uri="{FF2B5EF4-FFF2-40B4-BE49-F238E27FC236}">
                <a16:creationId xmlns:a16="http://schemas.microsoft.com/office/drawing/2014/main" id="{82AA1B61-FE20-4A99-A807-F96397CEB35C}"/>
              </a:ext>
            </a:extLst>
          </p:cNvPr>
          <p:cNvSpPr/>
          <p:nvPr/>
        </p:nvSpPr>
        <p:spPr bwMode="auto">
          <a:xfrm>
            <a:off x="7355698" y="4624060"/>
            <a:ext cx="1607324" cy="292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Defender for Identity</a:t>
            </a:r>
          </a:p>
        </p:txBody>
      </p:sp>
      <p:sp>
        <p:nvSpPr>
          <p:cNvPr id="7" name="Rectangle 6">
            <a:extLst>
              <a:ext uri="{FF2B5EF4-FFF2-40B4-BE49-F238E27FC236}">
                <a16:creationId xmlns:a16="http://schemas.microsoft.com/office/drawing/2014/main" id="{8F0C64D9-081B-45EF-85CD-7A1FBF953474}"/>
              </a:ext>
            </a:extLst>
          </p:cNvPr>
          <p:cNvSpPr/>
          <p:nvPr/>
        </p:nvSpPr>
        <p:spPr bwMode="auto">
          <a:xfrm>
            <a:off x="7355698" y="4284354"/>
            <a:ext cx="1607324" cy="292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Defender for Office</a:t>
            </a:r>
          </a:p>
        </p:txBody>
      </p:sp>
      <p:sp>
        <p:nvSpPr>
          <p:cNvPr id="9" name="Rectangle 8">
            <a:extLst>
              <a:ext uri="{FF2B5EF4-FFF2-40B4-BE49-F238E27FC236}">
                <a16:creationId xmlns:a16="http://schemas.microsoft.com/office/drawing/2014/main" id="{8470BCE1-88C6-4CBE-AA5E-A3E731052B42}"/>
              </a:ext>
            </a:extLst>
          </p:cNvPr>
          <p:cNvSpPr/>
          <p:nvPr/>
        </p:nvSpPr>
        <p:spPr bwMode="auto">
          <a:xfrm>
            <a:off x="7355700" y="3789305"/>
            <a:ext cx="1607324" cy="4431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Defender for </a:t>
            </a:r>
            <a:br>
              <a:rPr lang="en-US" sz="1050">
                <a:gradFill>
                  <a:gsLst>
                    <a:gs pos="0">
                      <a:srgbClr val="FFFFFF"/>
                    </a:gs>
                    <a:gs pos="100000">
                      <a:srgbClr val="FFFFFF"/>
                    </a:gs>
                  </a:gsLst>
                  <a:lin ang="5400000" scaled="0"/>
                </a:gradFill>
                <a:cs typeface="Segoe UI" pitchFamily="34" charset="0"/>
              </a:rPr>
            </a:br>
            <a:r>
              <a:rPr lang="en-US" sz="1050">
                <a:gradFill>
                  <a:gsLst>
                    <a:gs pos="0">
                      <a:srgbClr val="FFFFFF"/>
                    </a:gs>
                    <a:gs pos="100000">
                      <a:srgbClr val="FFFFFF"/>
                    </a:gs>
                  </a:gsLst>
                  <a:lin ang="5400000" scaled="0"/>
                </a:gradFill>
                <a:cs typeface="Segoe UI" pitchFamily="34" charset="0"/>
              </a:rPr>
              <a:t>Cloud Apps</a:t>
            </a:r>
          </a:p>
        </p:txBody>
      </p:sp>
      <p:sp>
        <p:nvSpPr>
          <p:cNvPr id="12" name="Rectangle 11">
            <a:extLst>
              <a:ext uri="{FF2B5EF4-FFF2-40B4-BE49-F238E27FC236}">
                <a16:creationId xmlns:a16="http://schemas.microsoft.com/office/drawing/2014/main" id="{681C23E9-C345-4647-9E67-1C689933DBBA}"/>
              </a:ext>
            </a:extLst>
          </p:cNvPr>
          <p:cNvSpPr/>
          <p:nvPr/>
        </p:nvSpPr>
        <p:spPr bwMode="auto">
          <a:xfrm>
            <a:off x="7355698" y="3345866"/>
            <a:ext cx="1607324" cy="292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Microsoft Defender</a:t>
            </a:r>
          </a:p>
        </p:txBody>
      </p:sp>
      <p:cxnSp>
        <p:nvCxnSpPr>
          <p:cNvPr id="14" name="Connector: Elbow 13">
            <a:extLst>
              <a:ext uri="{FF2B5EF4-FFF2-40B4-BE49-F238E27FC236}">
                <a16:creationId xmlns:a16="http://schemas.microsoft.com/office/drawing/2014/main" id="{46F9EEF8-B132-487F-8250-3501F410C94E}"/>
              </a:ext>
            </a:extLst>
          </p:cNvPr>
          <p:cNvCxnSpPr>
            <a:cxnSpLocks/>
            <a:stCxn id="118" idx="3"/>
            <a:endCxn id="5" idx="1"/>
          </p:cNvCxnSpPr>
          <p:nvPr/>
        </p:nvCxnSpPr>
        <p:spPr>
          <a:xfrm>
            <a:off x="7005583" y="5302786"/>
            <a:ext cx="351104" cy="128109"/>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15510F4-63EE-42F3-963D-5D9C30956937}"/>
              </a:ext>
            </a:extLst>
          </p:cNvPr>
          <p:cNvCxnSpPr>
            <a:cxnSpLocks/>
            <a:stCxn id="118" idx="3"/>
            <a:endCxn id="6" idx="1"/>
          </p:cNvCxnSpPr>
          <p:nvPr/>
        </p:nvCxnSpPr>
        <p:spPr>
          <a:xfrm flipV="1">
            <a:off x="7005583" y="4770119"/>
            <a:ext cx="350115" cy="532667"/>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D9283602-85A3-4221-96C6-DAB37ED50058}"/>
              </a:ext>
            </a:extLst>
          </p:cNvPr>
          <p:cNvCxnSpPr>
            <a:cxnSpLocks/>
            <a:stCxn id="118" idx="3"/>
            <a:endCxn id="7" idx="1"/>
          </p:cNvCxnSpPr>
          <p:nvPr/>
        </p:nvCxnSpPr>
        <p:spPr>
          <a:xfrm flipV="1">
            <a:off x="7005583" y="4430413"/>
            <a:ext cx="350115" cy="872373"/>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C9DAE17-6389-4626-9485-E3D0EFD30ED8}"/>
              </a:ext>
            </a:extLst>
          </p:cNvPr>
          <p:cNvCxnSpPr>
            <a:cxnSpLocks/>
            <a:stCxn id="118" idx="3"/>
            <a:endCxn id="9" idx="1"/>
          </p:cNvCxnSpPr>
          <p:nvPr/>
        </p:nvCxnSpPr>
        <p:spPr>
          <a:xfrm flipV="1">
            <a:off x="7005583" y="4010856"/>
            <a:ext cx="350117" cy="1291930"/>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4D385235-C47E-4638-8D35-5E14DF9A0B06}"/>
              </a:ext>
            </a:extLst>
          </p:cNvPr>
          <p:cNvCxnSpPr>
            <a:cxnSpLocks/>
            <a:stCxn id="118" idx="3"/>
            <a:endCxn id="12" idx="1"/>
          </p:cNvCxnSpPr>
          <p:nvPr/>
        </p:nvCxnSpPr>
        <p:spPr>
          <a:xfrm flipV="1">
            <a:off x="7005583" y="3491925"/>
            <a:ext cx="350115" cy="1810861"/>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E835474C-41DF-44E4-944C-DA1CFC56EF6F}"/>
              </a:ext>
            </a:extLst>
          </p:cNvPr>
          <p:cNvSpPr/>
          <p:nvPr/>
        </p:nvSpPr>
        <p:spPr bwMode="auto">
          <a:xfrm>
            <a:off x="10682450" y="4654662"/>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AD / Azure AD</a:t>
            </a:r>
            <a:endParaRPr lang="en-US" sz="900">
              <a:solidFill>
                <a:schemeClr val="bg1">
                  <a:lumMod val="50000"/>
                </a:schemeClr>
              </a:solidFill>
              <a:ea typeface="Segoe UI" pitchFamily="34" charset="0"/>
              <a:cs typeface="Segoe UI" pitchFamily="34" charset="0"/>
            </a:endParaRPr>
          </a:p>
        </p:txBody>
      </p:sp>
      <p:cxnSp>
        <p:nvCxnSpPr>
          <p:cNvPr id="76" name="Connector: Elbow 75">
            <a:extLst>
              <a:ext uri="{FF2B5EF4-FFF2-40B4-BE49-F238E27FC236}">
                <a16:creationId xmlns:a16="http://schemas.microsoft.com/office/drawing/2014/main" id="{3DE67260-DB05-4339-B4DA-DDD2A4BC4ACB}"/>
              </a:ext>
            </a:extLst>
          </p:cNvPr>
          <p:cNvCxnSpPr>
            <a:cxnSpLocks/>
            <a:stCxn id="6" idx="3"/>
            <a:endCxn id="74" idx="1"/>
          </p:cNvCxnSpPr>
          <p:nvPr/>
        </p:nvCxnSpPr>
        <p:spPr>
          <a:xfrm>
            <a:off x="8963022" y="4770119"/>
            <a:ext cx="1719428" cy="2472"/>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BAF1943-9E53-4B86-A47D-5882EB62C38F}"/>
              </a:ext>
            </a:extLst>
          </p:cNvPr>
          <p:cNvSpPr/>
          <p:nvPr/>
        </p:nvSpPr>
        <p:spPr bwMode="auto">
          <a:xfrm>
            <a:off x="10682450" y="4314338"/>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Office 365</a:t>
            </a:r>
            <a:endParaRPr lang="en-US" sz="900">
              <a:solidFill>
                <a:schemeClr val="bg1">
                  <a:lumMod val="50000"/>
                </a:schemeClr>
              </a:solidFill>
              <a:ea typeface="Segoe UI" pitchFamily="34" charset="0"/>
              <a:cs typeface="Segoe UI" pitchFamily="34" charset="0"/>
            </a:endParaRPr>
          </a:p>
        </p:txBody>
      </p:sp>
      <p:cxnSp>
        <p:nvCxnSpPr>
          <p:cNvPr id="78" name="Connector: Elbow 77">
            <a:extLst>
              <a:ext uri="{FF2B5EF4-FFF2-40B4-BE49-F238E27FC236}">
                <a16:creationId xmlns:a16="http://schemas.microsoft.com/office/drawing/2014/main" id="{BC152300-47AD-454F-81A8-5FD0B5DFD06D}"/>
              </a:ext>
            </a:extLst>
          </p:cNvPr>
          <p:cNvCxnSpPr>
            <a:cxnSpLocks/>
            <a:stCxn id="7" idx="3"/>
            <a:endCxn id="73" idx="1"/>
          </p:cNvCxnSpPr>
          <p:nvPr/>
        </p:nvCxnSpPr>
        <p:spPr>
          <a:xfrm>
            <a:off x="8963022" y="4430413"/>
            <a:ext cx="1719428" cy="1854"/>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5975091-5F37-40BA-95B1-99B63EAF3895}"/>
              </a:ext>
            </a:extLst>
          </p:cNvPr>
          <p:cNvSpPr/>
          <p:nvPr/>
        </p:nvSpPr>
        <p:spPr bwMode="auto">
          <a:xfrm>
            <a:off x="10682450" y="3894769"/>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SaaS Platforms</a:t>
            </a:r>
            <a:endParaRPr lang="en-US" sz="900">
              <a:solidFill>
                <a:schemeClr val="bg1">
                  <a:lumMod val="50000"/>
                </a:schemeClr>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96299542-C67E-4B60-AE04-31975DD54C03}"/>
              </a:ext>
            </a:extLst>
          </p:cNvPr>
          <p:cNvSpPr/>
          <p:nvPr/>
        </p:nvSpPr>
        <p:spPr bwMode="auto">
          <a:xfrm>
            <a:off x="10682450" y="3544588"/>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IaaS/PaaS Services</a:t>
            </a:r>
            <a:endParaRPr lang="en-US" sz="900">
              <a:solidFill>
                <a:schemeClr val="bg1">
                  <a:lumMod val="50000"/>
                </a:schemeClr>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03675FAD-F60F-4C47-8117-32ED580C345F}"/>
              </a:ext>
            </a:extLst>
          </p:cNvPr>
          <p:cNvSpPr/>
          <p:nvPr/>
        </p:nvSpPr>
        <p:spPr bwMode="auto">
          <a:xfrm>
            <a:off x="10682450" y="3209055"/>
            <a:ext cx="1452577" cy="235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Hybrid Infrastructure</a:t>
            </a:r>
            <a:endParaRPr lang="en-US" sz="900">
              <a:solidFill>
                <a:schemeClr val="bg1">
                  <a:lumMod val="50000"/>
                </a:schemeClr>
              </a:solidFill>
              <a:ea typeface="Segoe UI" pitchFamily="34" charset="0"/>
              <a:cs typeface="Segoe UI" pitchFamily="34" charset="0"/>
            </a:endParaRPr>
          </a:p>
        </p:txBody>
      </p:sp>
      <p:cxnSp>
        <p:nvCxnSpPr>
          <p:cNvPr id="96" name="Connector: Elbow 95">
            <a:extLst>
              <a:ext uri="{FF2B5EF4-FFF2-40B4-BE49-F238E27FC236}">
                <a16:creationId xmlns:a16="http://schemas.microsoft.com/office/drawing/2014/main" id="{065A82E2-D210-4CC4-AF88-B7EFA46F01BB}"/>
              </a:ext>
            </a:extLst>
          </p:cNvPr>
          <p:cNvCxnSpPr>
            <a:cxnSpLocks/>
            <a:stCxn id="9" idx="3"/>
            <a:endCxn id="81" idx="1"/>
          </p:cNvCxnSpPr>
          <p:nvPr/>
        </p:nvCxnSpPr>
        <p:spPr>
          <a:xfrm>
            <a:off x="8963024" y="4010856"/>
            <a:ext cx="1719426" cy="1842"/>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C91C693-25AE-4E73-93CC-85278F10AFD3}"/>
              </a:ext>
            </a:extLst>
          </p:cNvPr>
          <p:cNvCxnSpPr>
            <a:cxnSpLocks/>
            <a:stCxn id="12" idx="3"/>
            <a:endCxn id="83" idx="1"/>
          </p:cNvCxnSpPr>
          <p:nvPr/>
        </p:nvCxnSpPr>
        <p:spPr>
          <a:xfrm flipV="1">
            <a:off x="8963022" y="3326984"/>
            <a:ext cx="1719428" cy="164941"/>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C652D3A-8782-4C39-AD5F-91A7F39B199D}"/>
              </a:ext>
            </a:extLst>
          </p:cNvPr>
          <p:cNvSpPr txBox="1"/>
          <p:nvPr/>
        </p:nvSpPr>
        <p:spPr>
          <a:xfrm>
            <a:off x="147570" y="952531"/>
            <a:ext cx="5138805" cy="627864"/>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In this diagram we are looking at the data connectivity from the perspective of the Security Partner SOC view into a customer.</a:t>
            </a:r>
            <a:endParaRPr lang="en-US" sz="110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3B0E19A5-CE22-4172-B051-7272F566A42D}"/>
              </a:ext>
            </a:extLst>
          </p:cNvPr>
          <p:cNvSpPr/>
          <p:nvPr/>
        </p:nvSpPr>
        <p:spPr bwMode="auto">
          <a:xfrm>
            <a:off x="632080" y="1780720"/>
            <a:ext cx="2657935" cy="306728"/>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Security Partner SOC View</a:t>
            </a:r>
          </a:p>
        </p:txBody>
      </p:sp>
      <p:cxnSp>
        <p:nvCxnSpPr>
          <p:cNvPr id="16" name="Connector: Elbow 15">
            <a:extLst>
              <a:ext uri="{FF2B5EF4-FFF2-40B4-BE49-F238E27FC236}">
                <a16:creationId xmlns:a16="http://schemas.microsoft.com/office/drawing/2014/main" id="{F32D1D93-84F5-4839-B8E1-F4CE29E02AA3}"/>
              </a:ext>
            </a:extLst>
          </p:cNvPr>
          <p:cNvCxnSpPr>
            <a:cxnSpLocks/>
            <a:stCxn id="12" idx="3"/>
            <a:endCxn id="82" idx="1"/>
          </p:cNvCxnSpPr>
          <p:nvPr/>
        </p:nvCxnSpPr>
        <p:spPr>
          <a:xfrm>
            <a:off x="8963022" y="3491925"/>
            <a:ext cx="1719428" cy="170592"/>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C160F1B-BDC5-4DFB-BCA3-7A6AC1DDAB96}"/>
              </a:ext>
            </a:extLst>
          </p:cNvPr>
          <p:cNvSpPr/>
          <p:nvPr/>
        </p:nvSpPr>
        <p:spPr bwMode="auto">
          <a:xfrm>
            <a:off x="1800708" y="2160447"/>
            <a:ext cx="1475794" cy="450603"/>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Microsoft Sentinel</a:t>
            </a:r>
          </a:p>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(MSSP)</a:t>
            </a:r>
          </a:p>
        </p:txBody>
      </p:sp>
      <p:sp>
        <p:nvSpPr>
          <p:cNvPr id="36" name="Rectangle 35">
            <a:extLst>
              <a:ext uri="{FF2B5EF4-FFF2-40B4-BE49-F238E27FC236}">
                <a16:creationId xmlns:a16="http://schemas.microsoft.com/office/drawing/2014/main" id="{70CCBBCA-CBF0-41F6-8461-747AB1C39477}"/>
              </a:ext>
            </a:extLst>
          </p:cNvPr>
          <p:cNvSpPr/>
          <p:nvPr/>
        </p:nvSpPr>
        <p:spPr bwMode="auto">
          <a:xfrm>
            <a:off x="632080" y="2168489"/>
            <a:ext cx="1063080" cy="450603"/>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cs typeface="Segoe UI" pitchFamily="34" charset="0"/>
              </a:rPr>
              <a:t>Azure AD</a:t>
            </a:r>
          </a:p>
        </p:txBody>
      </p:sp>
      <p:sp>
        <p:nvSpPr>
          <p:cNvPr id="3" name="Rectangle 2">
            <a:extLst>
              <a:ext uri="{FF2B5EF4-FFF2-40B4-BE49-F238E27FC236}">
                <a16:creationId xmlns:a16="http://schemas.microsoft.com/office/drawing/2014/main" id="{0D4EEBE4-5706-4304-B993-9B34EF0F6122}"/>
              </a:ext>
            </a:extLst>
          </p:cNvPr>
          <p:cNvSpPr/>
          <p:nvPr/>
        </p:nvSpPr>
        <p:spPr bwMode="auto">
          <a:xfrm>
            <a:off x="1231658" y="2989094"/>
            <a:ext cx="2615606" cy="158737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Microsoft Sentinel based</a:t>
            </a:r>
            <a:br>
              <a:rPr lang="en-US" sz="1050" b="1">
                <a:solidFill>
                  <a:schemeClr val="tx1"/>
                </a:solidFill>
                <a:cs typeface="Segoe UI" pitchFamily="34" charset="0"/>
              </a:rPr>
            </a:br>
            <a:r>
              <a:rPr lang="en-US" sz="1050" b="1">
                <a:solidFill>
                  <a:schemeClr val="tx1"/>
                </a:solidFill>
                <a:cs typeface="Segoe UI" pitchFamily="34" charset="0"/>
              </a:rPr>
              <a:t>Threat Hunting:</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The partner can create remote queries that run against multiple customer Microsoft Sentinel workspaces. These queries can also run against Azure Data Explorer. </a:t>
            </a:r>
          </a:p>
        </p:txBody>
      </p:sp>
      <p:cxnSp>
        <p:nvCxnSpPr>
          <p:cNvPr id="4" name="Straight Arrow Connector 26">
            <a:extLst>
              <a:ext uri="{FF2B5EF4-FFF2-40B4-BE49-F238E27FC236}">
                <a16:creationId xmlns:a16="http://schemas.microsoft.com/office/drawing/2014/main" id="{B48899E6-CBB6-4892-9426-62D633EF782C}"/>
              </a:ext>
            </a:extLst>
          </p:cNvPr>
          <p:cNvCxnSpPr>
            <a:cxnSpLocks/>
            <a:stCxn id="3" idx="0"/>
            <a:endCxn id="35" idx="2"/>
          </p:cNvCxnSpPr>
          <p:nvPr/>
        </p:nvCxnSpPr>
        <p:spPr>
          <a:xfrm flipH="1" flipV="1">
            <a:off x="2538605" y="2611050"/>
            <a:ext cx="856" cy="378044"/>
          </a:xfrm>
          <a:prstGeom prst="straightConnector1">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26">
            <a:extLst>
              <a:ext uri="{FF2B5EF4-FFF2-40B4-BE49-F238E27FC236}">
                <a16:creationId xmlns:a16="http://schemas.microsoft.com/office/drawing/2014/main" id="{6E8D7D58-9401-4C23-9EDD-0B7B2FBECBD0}"/>
              </a:ext>
            </a:extLst>
          </p:cNvPr>
          <p:cNvCxnSpPr>
            <a:cxnSpLocks/>
            <a:stCxn id="246" idx="0"/>
            <a:endCxn id="3" idx="2"/>
          </p:cNvCxnSpPr>
          <p:nvPr/>
        </p:nvCxnSpPr>
        <p:spPr>
          <a:xfrm rot="16200000" flipV="1">
            <a:off x="3051081" y="4064852"/>
            <a:ext cx="386499" cy="1409737"/>
          </a:xfrm>
          <a:prstGeom prst="bentConnector3">
            <a:avLst>
              <a:gd name="adj1" fmla="val 50000"/>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26">
            <a:extLst>
              <a:ext uri="{FF2B5EF4-FFF2-40B4-BE49-F238E27FC236}">
                <a16:creationId xmlns:a16="http://schemas.microsoft.com/office/drawing/2014/main" id="{478D0D76-883A-44EC-94DA-03AD70CBF28E}"/>
              </a:ext>
            </a:extLst>
          </p:cNvPr>
          <p:cNvCxnSpPr>
            <a:cxnSpLocks/>
            <a:stCxn id="112" idx="0"/>
            <a:endCxn id="3" idx="2"/>
          </p:cNvCxnSpPr>
          <p:nvPr/>
        </p:nvCxnSpPr>
        <p:spPr>
          <a:xfrm rot="5400000" flipH="1" flipV="1">
            <a:off x="2244413" y="4667923"/>
            <a:ext cx="386499" cy="203597"/>
          </a:xfrm>
          <a:prstGeom prst="bentConnector3">
            <a:avLst>
              <a:gd name="adj1" fmla="val 50000"/>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024C28E-AF88-4C3D-93CA-F2E6DDBE3680}"/>
              </a:ext>
            </a:extLst>
          </p:cNvPr>
          <p:cNvSpPr/>
          <p:nvPr/>
        </p:nvSpPr>
        <p:spPr bwMode="auto">
          <a:xfrm>
            <a:off x="4325149" y="2667261"/>
            <a:ext cx="2615605" cy="197586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Microsoft XDR:</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Data stored in the XDR platform can be queried via API…</a:t>
            </a:r>
          </a:p>
        </p:txBody>
      </p:sp>
      <p:cxnSp>
        <p:nvCxnSpPr>
          <p:cNvPr id="22" name="Straight Arrow Connector 26">
            <a:extLst>
              <a:ext uri="{FF2B5EF4-FFF2-40B4-BE49-F238E27FC236}">
                <a16:creationId xmlns:a16="http://schemas.microsoft.com/office/drawing/2014/main" id="{235FC58D-EF06-4FCE-B18D-94E36983E6DC}"/>
              </a:ext>
            </a:extLst>
          </p:cNvPr>
          <p:cNvCxnSpPr>
            <a:cxnSpLocks/>
            <a:stCxn id="20" idx="0"/>
          </p:cNvCxnSpPr>
          <p:nvPr/>
        </p:nvCxnSpPr>
        <p:spPr>
          <a:xfrm rot="16200000" flipV="1">
            <a:off x="4321081" y="1355389"/>
            <a:ext cx="161411" cy="2462333"/>
          </a:xfrm>
          <a:prstGeom prst="bentConnector2">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47BACC9-5613-46C2-94ED-7140BA5DB389}"/>
              </a:ext>
            </a:extLst>
          </p:cNvPr>
          <p:cNvSpPr/>
          <p:nvPr/>
        </p:nvSpPr>
        <p:spPr bwMode="auto">
          <a:xfrm>
            <a:off x="7096466" y="1332215"/>
            <a:ext cx="2120518" cy="149928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Microsoft XDR:</a:t>
            </a:r>
          </a:p>
          <a:p>
            <a:pPr defTabSz="932472" fontAlgn="base">
              <a:lnSpc>
                <a:spcPct val="90000"/>
              </a:lnSpc>
              <a:spcBef>
                <a:spcPct val="0"/>
              </a:spcBef>
              <a:spcAft>
                <a:spcPct val="0"/>
              </a:spcAft>
            </a:pPr>
            <a:endParaRPr lang="en-US" sz="1050">
              <a:solidFill>
                <a:schemeClr val="tx1"/>
              </a:solidFill>
              <a:cs typeface="Segoe UI" pitchFamily="34" charset="0"/>
            </a:endParaRPr>
          </a:p>
          <a:p>
            <a:pPr defTabSz="932472" fontAlgn="base">
              <a:lnSpc>
                <a:spcPct val="90000"/>
              </a:lnSpc>
              <a:spcBef>
                <a:spcPct val="0"/>
              </a:spcBef>
              <a:spcAft>
                <a:spcPct val="0"/>
              </a:spcAft>
            </a:pPr>
            <a:r>
              <a:rPr lang="en-US" sz="1050">
                <a:solidFill>
                  <a:schemeClr val="tx1"/>
                </a:solidFill>
                <a:cs typeface="Segoe UI" pitchFamily="34" charset="0"/>
              </a:rPr>
              <a:t>Azure Defender should be configured to use the same Log Analytics workspace as Microsoft Sentinel, this enables full search capability at discounted storage costs</a:t>
            </a:r>
          </a:p>
        </p:txBody>
      </p:sp>
      <p:cxnSp>
        <p:nvCxnSpPr>
          <p:cNvPr id="30" name="Straight Arrow Connector 26">
            <a:extLst>
              <a:ext uri="{FF2B5EF4-FFF2-40B4-BE49-F238E27FC236}">
                <a16:creationId xmlns:a16="http://schemas.microsoft.com/office/drawing/2014/main" id="{7F161F8E-A573-4786-95FA-39B946A0AAC9}"/>
              </a:ext>
            </a:extLst>
          </p:cNvPr>
          <p:cNvCxnSpPr>
            <a:cxnSpLocks/>
          </p:cNvCxnSpPr>
          <p:nvPr/>
        </p:nvCxnSpPr>
        <p:spPr>
          <a:xfrm rot="10800000">
            <a:off x="3203622" y="2243268"/>
            <a:ext cx="3885645" cy="2"/>
          </a:xfrm>
          <a:prstGeom prst="bentConnector3">
            <a:avLst>
              <a:gd name="adj1" fmla="val 50000"/>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26">
            <a:extLst>
              <a:ext uri="{FF2B5EF4-FFF2-40B4-BE49-F238E27FC236}">
                <a16:creationId xmlns:a16="http://schemas.microsoft.com/office/drawing/2014/main" id="{2DED46C7-9C1F-4B6F-864D-8E14B4810B96}"/>
              </a:ext>
            </a:extLst>
          </p:cNvPr>
          <p:cNvCxnSpPr>
            <a:cxnSpLocks/>
            <a:stCxn id="12" idx="0"/>
            <a:endCxn id="29" idx="2"/>
          </p:cNvCxnSpPr>
          <p:nvPr/>
        </p:nvCxnSpPr>
        <p:spPr>
          <a:xfrm rot="16200000" flipV="1">
            <a:off x="7900861" y="3087366"/>
            <a:ext cx="514365" cy="2635"/>
          </a:xfrm>
          <a:prstGeom prst="bentConnector3">
            <a:avLst>
              <a:gd name="adj1" fmla="val 50000"/>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26">
            <a:extLst>
              <a:ext uri="{FF2B5EF4-FFF2-40B4-BE49-F238E27FC236}">
                <a16:creationId xmlns:a16="http://schemas.microsoft.com/office/drawing/2014/main" id="{6581DE86-9387-4CEF-8762-CC71A18EB929}"/>
              </a:ext>
            </a:extLst>
          </p:cNvPr>
          <p:cNvCxnSpPr>
            <a:cxnSpLocks/>
            <a:stCxn id="118" idx="0"/>
            <a:endCxn id="20" idx="2"/>
          </p:cNvCxnSpPr>
          <p:nvPr/>
        </p:nvCxnSpPr>
        <p:spPr>
          <a:xfrm rot="16200000" flipV="1">
            <a:off x="5832746" y="4443332"/>
            <a:ext cx="354060" cy="753647"/>
          </a:xfrm>
          <a:prstGeom prst="bentConnector3">
            <a:avLst>
              <a:gd name="adj1" fmla="val 50000"/>
            </a:avLst>
          </a:prstGeom>
          <a:ln w="19050">
            <a:solidFill>
              <a:schemeClr val="tx1">
                <a:lumMod val="50000"/>
                <a:lumOff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9677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09FD9B-1878-49A2-B8AA-B4C349EB3C0F}"/>
              </a:ext>
            </a:extLst>
          </p:cNvPr>
          <p:cNvSpPr/>
          <p:nvPr/>
        </p:nvSpPr>
        <p:spPr bwMode="auto">
          <a:xfrm>
            <a:off x="506655" y="1820339"/>
            <a:ext cx="1365688" cy="1245807"/>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Health and Performance Monitoring</a:t>
            </a:r>
          </a:p>
        </p:txBody>
      </p:sp>
      <p:sp>
        <p:nvSpPr>
          <p:cNvPr id="193" name="Rectangle 192">
            <a:extLst>
              <a:ext uri="{FF2B5EF4-FFF2-40B4-BE49-F238E27FC236}">
                <a16:creationId xmlns:a16="http://schemas.microsoft.com/office/drawing/2014/main" id="{FA43051B-1DC5-467F-95A3-57C58319F354}"/>
              </a:ext>
            </a:extLst>
          </p:cNvPr>
          <p:cNvSpPr/>
          <p:nvPr/>
        </p:nvSpPr>
        <p:spPr bwMode="auto">
          <a:xfrm>
            <a:off x="4500000" y="6398013"/>
            <a:ext cx="4283163" cy="255574"/>
          </a:xfrm>
          <a:prstGeom prst="rect">
            <a:avLst/>
          </a:prstGeom>
          <a:solidFill>
            <a:srgbClr val="FFC000"/>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cs typeface="Segoe UI" pitchFamily="34" charset="0"/>
            </a:endParaRPr>
          </a:p>
        </p:txBody>
      </p:sp>
      <p:sp>
        <p:nvSpPr>
          <p:cNvPr id="182" name="Rectangle 181">
            <a:extLst>
              <a:ext uri="{FF2B5EF4-FFF2-40B4-BE49-F238E27FC236}">
                <a16:creationId xmlns:a16="http://schemas.microsoft.com/office/drawing/2014/main" id="{4797C4D0-8FA8-4C59-8D0F-04DFF72BCF23}"/>
              </a:ext>
            </a:extLst>
          </p:cNvPr>
          <p:cNvSpPr/>
          <p:nvPr/>
        </p:nvSpPr>
        <p:spPr bwMode="auto">
          <a:xfrm>
            <a:off x="6234011" y="5491364"/>
            <a:ext cx="2225074" cy="766040"/>
          </a:xfrm>
          <a:prstGeom prst="rect">
            <a:avLst/>
          </a:prstGeom>
          <a:solidFill>
            <a:schemeClr val="accent2">
              <a:lumMod val="10000"/>
              <a:lumOff val="90000"/>
            </a:schemeClr>
          </a:solidFill>
          <a:ln w="19050">
            <a:solidFill>
              <a:schemeClr val="accent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b="1">
              <a:solidFill>
                <a:schemeClr val="tx1"/>
              </a:soli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0AFBAFA5-5994-4B95-9374-F6F51D88E1A7}"/>
              </a:ext>
            </a:extLst>
          </p:cNvPr>
          <p:cNvSpPr/>
          <p:nvPr/>
        </p:nvSpPr>
        <p:spPr bwMode="auto">
          <a:xfrm>
            <a:off x="415667" y="3198585"/>
            <a:ext cx="1500805" cy="1245807"/>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Alert monitoring, threat hunting, and incident response/coordination</a:t>
            </a:r>
          </a:p>
        </p:txBody>
      </p:sp>
      <p:sp>
        <p:nvSpPr>
          <p:cNvPr id="401" name="Rectangle 400">
            <a:extLst>
              <a:ext uri="{FF2B5EF4-FFF2-40B4-BE49-F238E27FC236}">
                <a16:creationId xmlns:a16="http://schemas.microsoft.com/office/drawing/2014/main" id="{6A959F0A-AA91-4A87-8957-EB86B177D6D1}"/>
              </a:ext>
            </a:extLst>
          </p:cNvPr>
          <p:cNvSpPr/>
          <p:nvPr/>
        </p:nvSpPr>
        <p:spPr bwMode="auto">
          <a:xfrm>
            <a:off x="2566989" y="770400"/>
            <a:ext cx="2239155" cy="5487004"/>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Centralized log collection and analysis</a:t>
            </a:r>
          </a:p>
        </p:txBody>
      </p:sp>
      <p:sp>
        <p:nvSpPr>
          <p:cNvPr id="400" name="Rectangle 399">
            <a:extLst>
              <a:ext uri="{FF2B5EF4-FFF2-40B4-BE49-F238E27FC236}">
                <a16:creationId xmlns:a16="http://schemas.microsoft.com/office/drawing/2014/main" id="{581902B2-1556-497E-8979-B25D97027E76}"/>
              </a:ext>
            </a:extLst>
          </p:cNvPr>
          <p:cNvSpPr/>
          <p:nvPr/>
        </p:nvSpPr>
        <p:spPr bwMode="auto">
          <a:xfrm>
            <a:off x="5375877" y="637994"/>
            <a:ext cx="2225074" cy="4655066"/>
          </a:xfrm>
          <a:prstGeom prst="rect">
            <a:avLst/>
          </a:prstGeom>
          <a:solidFill>
            <a:schemeClr val="accent2">
              <a:lumMod val="10000"/>
              <a:lumOff val="90000"/>
            </a:schemeClr>
          </a:solidFill>
          <a:ln w="19050">
            <a:solidFill>
              <a:schemeClr val="accent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UEBA &amp; SOAR built-in</a:t>
            </a:r>
            <a:br>
              <a:rPr lang="en-US" sz="900" b="1">
                <a:solidFill>
                  <a:schemeClr val="tx1"/>
                </a:solidFill>
                <a:ea typeface="Segoe UI" pitchFamily="34" charset="0"/>
                <a:cs typeface="Segoe UI" pitchFamily="34" charset="0"/>
              </a:rPr>
            </a:br>
            <a:r>
              <a:rPr lang="en-US" sz="900" b="1">
                <a:solidFill>
                  <a:schemeClr val="tx1"/>
                </a:solidFill>
                <a:ea typeface="Segoe UI" pitchFamily="34" charset="0"/>
                <a:cs typeface="Segoe UI" pitchFamily="34" charset="0"/>
              </a:rPr>
              <a:t>=</a:t>
            </a:r>
          </a:p>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Real-time Detection + Response</a:t>
            </a:r>
          </a:p>
        </p:txBody>
      </p:sp>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6666528" cy="563343"/>
          </a:xfrm>
        </p:spPr>
        <p:txBody>
          <a:bodyPr anchor="t"/>
          <a:lstStyle/>
          <a:p>
            <a:r>
              <a:rPr lang="en-US" sz="2800"/>
              <a:t>Microsoft Sentinel Reference Architecture</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1436071"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Data Mapping</a:t>
            </a:r>
          </a:p>
        </p:txBody>
      </p:sp>
      <p:sp>
        <p:nvSpPr>
          <p:cNvPr id="136" name="Rectangle 135">
            <a:extLst>
              <a:ext uri="{FF2B5EF4-FFF2-40B4-BE49-F238E27FC236}">
                <a16:creationId xmlns:a16="http://schemas.microsoft.com/office/drawing/2014/main" id="{CB30E691-9838-4C4A-B9BD-21FE28509DB7}"/>
              </a:ext>
            </a:extLst>
          </p:cNvPr>
          <p:cNvSpPr/>
          <p:nvPr/>
        </p:nvSpPr>
        <p:spPr bwMode="auto">
          <a:xfrm>
            <a:off x="8731801" y="5598164"/>
            <a:ext cx="1396822" cy="24738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Servers </a:t>
            </a:r>
          </a:p>
        </p:txBody>
      </p:sp>
      <p:sp>
        <p:nvSpPr>
          <p:cNvPr id="137" name="Rectangle 136">
            <a:extLst>
              <a:ext uri="{FF2B5EF4-FFF2-40B4-BE49-F238E27FC236}">
                <a16:creationId xmlns:a16="http://schemas.microsoft.com/office/drawing/2014/main" id="{7A570DE5-FD03-40B2-B206-B68A5C601824}"/>
              </a:ext>
            </a:extLst>
          </p:cNvPr>
          <p:cNvSpPr/>
          <p:nvPr/>
        </p:nvSpPr>
        <p:spPr bwMode="auto">
          <a:xfrm>
            <a:off x="10509271" y="4881897"/>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Security Logs</a:t>
            </a:r>
            <a:endParaRPr lang="en-US" sz="900">
              <a:solidFill>
                <a:schemeClr val="bg1">
                  <a:lumMod val="50000"/>
                </a:schemeClr>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491BD537-D70D-43E7-91EA-73314F01D48B}"/>
              </a:ext>
            </a:extLst>
          </p:cNvPr>
          <p:cNvSpPr/>
          <p:nvPr/>
        </p:nvSpPr>
        <p:spPr bwMode="auto">
          <a:xfrm>
            <a:off x="10509271" y="5055051"/>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OS Logs</a:t>
            </a:r>
            <a:endParaRPr lang="en-US" sz="900">
              <a:solidFill>
                <a:schemeClr val="bg1">
                  <a:lumMod val="50000"/>
                </a:schemeClr>
              </a:soli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9E42246D-1B76-43FC-B951-DAAFB6412AEC}"/>
              </a:ext>
            </a:extLst>
          </p:cNvPr>
          <p:cNvSpPr/>
          <p:nvPr/>
        </p:nvSpPr>
        <p:spPr bwMode="auto">
          <a:xfrm>
            <a:off x="10509271" y="5224814"/>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Application Logs</a:t>
            </a:r>
            <a:endParaRPr lang="en-US" sz="900">
              <a:solidFill>
                <a:schemeClr val="bg1">
                  <a:lumMod val="50000"/>
                </a:schemeClr>
              </a:solidFill>
              <a:ea typeface="Segoe UI" pitchFamily="34" charset="0"/>
              <a:cs typeface="Segoe UI" pitchFamily="34" charset="0"/>
            </a:endParaRPr>
          </a:p>
        </p:txBody>
      </p:sp>
      <p:sp>
        <p:nvSpPr>
          <p:cNvPr id="184" name="Rectangle 183">
            <a:extLst>
              <a:ext uri="{FF2B5EF4-FFF2-40B4-BE49-F238E27FC236}">
                <a16:creationId xmlns:a16="http://schemas.microsoft.com/office/drawing/2014/main" id="{81128EDC-519F-4AFA-ADAD-B33E9D5CDE86}"/>
              </a:ext>
            </a:extLst>
          </p:cNvPr>
          <p:cNvSpPr/>
          <p:nvPr/>
        </p:nvSpPr>
        <p:spPr bwMode="auto">
          <a:xfrm>
            <a:off x="10509271" y="5394577"/>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AD / DNS / DHCP</a:t>
            </a:r>
            <a:endParaRPr lang="en-US" sz="900">
              <a:solidFill>
                <a:schemeClr val="bg1">
                  <a:lumMod val="50000"/>
                </a:schemeClr>
              </a:solidFill>
              <a:ea typeface="Segoe UI" pitchFamily="34" charset="0"/>
              <a:cs typeface="Segoe UI" pitchFamily="34" charset="0"/>
            </a:endParaRPr>
          </a:p>
        </p:txBody>
      </p:sp>
      <p:cxnSp>
        <p:nvCxnSpPr>
          <p:cNvPr id="185" name="Connector: Elbow 184">
            <a:extLst>
              <a:ext uri="{FF2B5EF4-FFF2-40B4-BE49-F238E27FC236}">
                <a16:creationId xmlns:a16="http://schemas.microsoft.com/office/drawing/2014/main" id="{69F97575-0EE1-4EDD-8791-9C463B6B4AC0}"/>
              </a:ext>
            </a:extLst>
          </p:cNvPr>
          <p:cNvCxnSpPr>
            <a:cxnSpLocks/>
            <a:stCxn id="136" idx="3"/>
            <a:endCxn id="137" idx="1"/>
          </p:cNvCxnSpPr>
          <p:nvPr/>
        </p:nvCxnSpPr>
        <p:spPr>
          <a:xfrm flipV="1">
            <a:off x="10128623" y="4959855"/>
            <a:ext cx="380648" cy="762002"/>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9D48C362-0560-490F-B2EF-5F425B9448AB}"/>
              </a:ext>
            </a:extLst>
          </p:cNvPr>
          <p:cNvCxnSpPr>
            <a:cxnSpLocks/>
            <a:stCxn id="136" idx="3"/>
            <a:endCxn id="177" idx="1"/>
          </p:cNvCxnSpPr>
          <p:nvPr/>
        </p:nvCxnSpPr>
        <p:spPr>
          <a:xfrm flipV="1">
            <a:off x="10128623" y="5133009"/>
            <a:ext cx="380648" cy="588848"/>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02A8B642-06A2-4435-BECC-99B4A0512621}"/>
              </a:ext>
            </a:extLst>
          </p:cNvPr>
          <p:cNvCxnSpPr>
            <a:cxnSpLocks/>
            <a:stCxn id="136" idx="3"/>
            <a:endCxn id="183" idx="1"/>
          </p:cNvCxnSpPr>
          <p:nvPr/>
        </p:nvCxnSpPr>
        <p:spPr>
          <a:xfrm flipV="1">
            <a:off x="10128623" y="5302772"/>
            <a:ext cx="380648" cy="419085"/>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A7B9AEED-2F17-46CB-9753-8F38CDC3A9C9}"/>
              </a:ext>
            </a:extLst>
          </p:cNvPr>
          <p:cNvCxnSpPr>
            <a:cxnSpLocks/>
            <a:stCxn id="136" idx="3"/>
            <a:endCxn id="184" idx="1"/>
          </p:cNvCxnSpPr>
          <p:nvPr/>
        </p:nvCxnSpPr>
        <p:spPr>
          <a:xfrm flipV="1">
            <a:off x="10128623" y="5472535"/>
            <a:ext cx="380648" cy="249322"/>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DAE432C-7D9D-4E97-A58F-6880DCE71FE6}"/>
              </a:ext>
            </a:extLst>
          </p:cNvPr>
          <p:cNvSpPr/>
          <p:nvPr/>
        </p:nvSpPr>
        <p:spPr bwMode="auto">
          <a:xfrm>
            <a:off x="10509271" y="5755008"/>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SSH</a:t>
            </a:r>
            <a:endParaRPr lang="en-US" sz="900">
              <a:solidFill>
                <a:schemeClr val="bg1">
                  <a:lumMod val="50000"/>
                </a:schemeClr>
              </a:solidFill>
              <a:ea typeface="Segoe UI" pitchFamily="34" charset="0"/>
              <a:cs typeface="Segoe UI" pitchFamily="34" charset="0"/>
            </a:endParaRPr>
          </a:p>
        </p:txBody>
      </p:sp>
      <p:cxnSp>
        <p:nvCxnSpPr>
          <p:cNvPr id="231" name="Connector: Elbow 230">
            <a:extLst>
              <a:ext uri="{FF2B5EF4-FFF2-40B4-BE49-F238E27FC236}">
                <a16:creationId xmlns:a16="http://schemas.microsoft.com/office/drawing/2014/main" id="{2FF77F88-FD15-484F-9CDB-3F523C2CA569}"/>
              </a:ext>
            </a:extLst>
          </p:cNvPr>
          <p:cNvCxnSpPr>
            <a:cxnSpLocks/>
            <a:stCxn id="136" idx="3"/>
            <a:endCxn id="191" idx="1"/>
          </p:cNvCxnSpPr>
          <p:nvPr/>
        </p:nvCxnSpPr>
        <p:spPr>
          <a:xfrm>
            <a:off x="10128623" y="5721857"/>
            <a:ext cx="380648" cy="111109"/>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46" name="Rectangle 245">
            <a:extLst>
              <a:ext uri="{FF2B5EF4-FFF2-40B4-BE49-F238E27FC236}">
                <a16:creationId xmlns:a16="http://schemas.microsoft.com/office/drawing/2014/main" id="{A495C04C-6DBE-4BA2-816C-20A35D9B30CA}"/>
              </a:ext>
            </a:extLst>
          </p:cNvPr>
          <p:cNvSpPr/>
          <p:nvPr/>
        </p:nvSpPr>
        <p:spPr bwMode="auto">
          <a:xfrm>
            <a:off x="556487" y="3808174"/>
            <a:ext cx="1171575" cy="48975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SIEM Solution</a:t>
            </a:r>
          </a:p>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(TI / ML / UBA)</a:t>
            </a:r>
          </a:p>
        </p:txBody>
      </p:sp>
      <p:cxnSp>
        <p:nvCxnSpPr>
          <p:cNvPr id="249" name="Straight Arrow Connector 26">
            <a:extLst>
              <a:ext uri="{FF2B5EF4-FFF2-40B4-BE49-F238E27FC236}">
                <a16:creationId xmlns:a16="http://schemas.microsoft.com/office/drawing/2014/main" id="{0B992884-264B-4F31-89EF-35A49384A178}"/>
              </a:ext>
            </a:extLst>
          </p:cNvPr>
          <p:cNvCxnSpPr>
            <a:cxnSpLocks/>
            <a:stCxn id="136" idx="1"/>
            <a:endCxn id="240" idx="3"/>
          </p:cNvCxnSpPr>
          <p:nvPr/>
        </p:nvCxnSpPr>
        <p:spPr>
          <a:xfrm rot="10800000" flipV="1">
            <a:off x="8236893" y="5721856"/>
            <a:ext cx="494909" cy="8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6">
            <a:extLst>
              <a:ext uri="{FF2B5EF4-FFF2-40B4-BE49-F238E27FC236}">
                <a16:creationId xmlns:a16="http://schemas.microsoft.com/office/drawing/2014/main" id="{5C5E32D3-BB87-4771-B194-47D367CE7A4E}"/>
              </a:ext>
            </a:extLst>
          </p:cNvPr>
          <p:cNvCxnSpPr>
            <a:cxnSpLocks/>
          </p:cNvCxnSpPr>
          <p:nvPr/>
        </p:nvCxnSpPr>
        <p:spPr>
          <a:xfrm rot="5400000" flipH="1" flipV="1">
            <a:off x="6549691" y="5360095"/>
            <a:ext cx="530063" cy="1"/>
          </a:xfrm>
          <a:prstGeom prst="bentConnector3">
            <a:avLst>
              <a:gd name="adj1" fmla="val 50000"/>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3" name="Rectangle 252">
            <a:extLst>
              <a:ext uri="{FF2B5EF4-FFF2-40B4-BE49-F238E27FC236}">
                <a16:creationId xmlns:a16="http://schemas.microsoft.com/office/drawing/2014/main" id="{CD5AF888-FF8B-4790-A7A7-486ADB1C6BE8}"/>
              </a:ext>
            </a:extLst>
          </p:cNvPr>
          <p:cNvSpPr/>
          <p:nvPr/>
        </p:nvSpPr>
        <p:spPr bwMode="auto">
          <a:xfrm>
            <a:off x="8731801" y="3690426"/>
            <a:ext cx="1396822" cy="48975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Network Security Solutions</a:t>
            </a:r>
          </a:p>
        </p:txBody>
      </p:sp>
      <p:sp>
        <p:nvSpPr>
          <p:cNvPr id="255" name="Rectangle 254">
            <a:extLst>
              <a:ext uri="{FF2B5EF4-FFF2-40B4-BE49-F238E27FC236}">
                <a16:creationId xmlns:a16="http://schemas.microsoft.com/office/drawing/2014/main" id="{2887BFEE-7121-46BD-94C9-E01137771795}"/>
              </a:ext>
            </a:extLst>
          </p:cNvPr>
          <p:cNvSpPr/>
          <p:nvPr/>
        </p:nvSpPr>
        <p:spPr bwMode="auto">
          <a:xfrm>
            <a:off x="5555034" y="2206095"/>
            <a:ext cx="1866759" cy="3480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Identity Protection Platform</a:t>
            </a:r>
          </a:p>
        </p:txBody>
      </p:sp>
      <p:sp>
        <p:nvSpPr>
          <p:cNvPr id="256" name="Rectangle 255">
            <a:extLst>
              <a:ext uri="{FF2B5EF4-FFF2-40B4-BE49-F238E27FC236}">
                <a16:creationId xmlns:a16="http://schemas.microsoft.com/office/drawing/2014/main" id="{29514F42-876E-4249-8AB1-4F971F1D161D}"/>
              </a:ext>
            </a:extLst>
          </p:cNvPr>
          <p:cNvSpPr/>
          <p:nvPr/>
        </p:nvSpPr>
        <p:spPr bwMode="auto">
          <a:xfrm>
            <a:off x="8731801" y="2133986"/>
            <a:ext cx="1396822" cy="48975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Identity &amp; Access Management</a:t>
            </a:r>
          </a:p>
        </p:txBody>
      </p:sp>
      <p:sp>
        <p:nvSpPr>
          <p:cNvPr id="259" name="Rectangle 258">
            <a:extLst>
              <a:ext uri="{FF2B5EF4-FFF2-40B4-BE49-F238E27FC236}">
                <a16:creationId xmlns:a16="http://schemas.microsoft.com/office/drawing/2014/main" id="{9661F9F1-FA43-48A5-8BFB-963EE13F182A}"/>
              </a:ext>
            </a:extLst>
          </p:cNvPr>
          <p:cNvSpPr/>
          <p:nvPr/>
        </p:nvSpPr>
        <p:spPr bwMode="auto">
          <a:xfrm>
            <a:off x="10509271" y="3518049"/>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Network Firewall</a:t>
            </a:r>
            <a:endParaRPr lang="en-US" sz="900">
              <a:solidFill>
                <a:schemeClr val="bg1">
                  <a:lumMod val="50000"/>
                </a:schemeClr>
              </a:solidFill>
              <a:ea typeface="Segoe UI" pitchFamily="34" charset="0"/>
              <a:cs typeface="Segoe UI" pitchFamily="34" charset="0"/>
            </a:endParaRPr>
          </a:p>
        </p:txBody>
      </p:sp>
      <p:sp>
        <p:nvSpPr>
          <p:cNvPr id="260" name="Rectangle 259">
            <a:extLst>
              <a:ext uri="{FF2B5EF4-FFF2-40B4-BE49-F238E27FC236}">
                <a16:creationId xmlns:a16="http://schemas.microsoft.com/office/drawing/2014/main" id="{11384258-D372-40A3-BC75-2290D91A0D8B}"/>
              </a:ext>
            </a:extLst>
          </p:cNvPr>
          <p:cNvSpPr/>
          <p:nvPr/>
        </p:nvSpPr>
        <p:spPr bwMode="auto">
          <a:xfrm>
            <a:off x="8731801" y="1061158"/>
            <a:ext cx="1396822" cy="48975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Threat Intelligence Feeds</a:t>
            </a:r>
          </a:p>
        </p:txBody>
      </p:sp>
      <p:sp>
        <p:nvSpPr>
          <p:cNvPr id="261" name="Rectangle 260">
            <a:extLst>
              <a:ext uri="{FF2B5EF4-FFF2-40B4-BE49-F238E27FC236}">
                <a16:creationId xmlns:a16="http://schemas.microsoft.com/office/drawing/2014/main" id="{6654423C-652A-4EE9-8F3D-7EA9927F1A49}"/>
              </a:ext>
            </a:extLst>
          </p:cNvPr>
          <p:cNvSpPr/>
          <p:nvPr/>
        </p:nvSpPr>
        <p:spPr bwMode="auto">
          <a:xfrm>
            <a:off x="10516713" y="2301228"/>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MDM / MAM</a:t>
            </a:r>
            <a:endParaRPr lang="en-US" sz="900">
              <a:solidFill>
                <a:schemeClr val="bg1">
                  <a:lumMod val="50000"/>
                </a:schemeClr>
              </a:soli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D52A50ED-7647-4F5C-8DC6-E3D00302469C}"/>
              </a:ext>
            </a:extLst>
          </p:cNvPr>
          <p:cNvSpPr/>
          <p:nvPr/>
        </p:nvSpPr>
        <p:spPr bwMode="auto">
          <a:xfrm>
            <a:off x="10509271" y="2749430"/>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Sanctioned Apps</a:t>
            </a:r>
            <a:endParaRPr lang="en-US" sz="900">
              <a:solidFill>
                <a:schemeClr val="bg1">
                  <a:lumMod val="50000"/>
                </a:schemeClr>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867C1B64-A7BB-4E9A-9F08-268583D63B89}"/>
              </a:ext>
            </a:extLst>
          </p:cNvPr>
          <p:cNvSpPr/>
          <p:nvPr/>
        </p:nvSpPr>
        <p:spPr bwMode="auto">
          <a:xfrm>
            <a:off x="10544831" y="1318798"/>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Subscription</a:t>
            </a:r>
            <a:endParaRPr lang="en-US" sz="900">
              <a:solidFill>
                <a:schemeClr val="bg1">
                  <a:lumMod val="50000"/>
                </a:schemeClr>
              </a:solidFill>
              <a:ea typeface="Segoe UI" pitchFamily="34" charset="0"/>
              <a:cs typeface="Segoe UI" pitchFamily="34" charset="0"/>
            </a:endParaRPr>
          </a:p>
        </p:txBody>
      </p:sp>
      <p:cxnSp>
        <p:nvCxnSpPr>
          <p:cNvPr id="264" name="Straight Arrow Connector 26">
            <a:extLst>
              <a:ext uri="{FF2B5EF4-FFF2-40B4-BE49-F238E27FC236}">
                <a16:creationId xmlns:a16="http://schemas.microsoft.com/office/drawing/2014/main" id="{B61DD81A-EE61-4FB1-8598-CAB2B9F23151}"/>
              </a:ext>
            </a:extLst>
          </p:cNvPr>
          <p:cNvCxnSpPr>
            <a:cxnSpLocks/>
            <a:stCxn id="256" idx="1"/>
            <a:endCxn id="255" idx="3"/>
          </p:cNvCxnSpPr>
          <p:nvPr/>
        </p:nvCxnSpPr>
        <p:spPr>
          <a:xfrm rot="10800000" flipV="1">
            <a:off x="7421793" y="2378864"/>
            <a:ext cx="1310008" cy="1256"/>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5" name="Rectangle 264">
            <a:extLst>
              <a:ext uri="{FF2B5EF4-FFF2-40B4-BE49-F238E27FC236}">
                <a16:creationId xmlns:a16="http://schemas.microsoft.com/office/drawing/2014/main" id="{0A72A0DD-9252-413C-8B58-5E2F6064130B}"/>
              </a:ext>
            </a:extLst>
          </p:cNvPr>
          <p:cNvSpPr/>
          <p:nvPr/>
        </p:nvSpPr>
        <p:spPr bwMode="auto">
          <a:xfrm>
            <a:off x="2740731" y="2701265"/>
            <a:ext cx="1874203" cy="25020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REST API Connectors</a:t>
            </a:r>
          </a:p>
        </p:txBody>
      </p:sp>
      <p:sp>
        <p:nvSpPr>
          <p:cNvPr id="267" name="Rectangle 266">
            <a:extLst>
              <a:ext uri="{FF2B5EF4-FFF2-40B4-BE49-F238E27FC236}">
                <a16:creationId xmlns:a16="http://schemas.microsoft.com/office/drawing/2014/main" id="{237F9216-9E8C-4816-A181-0C95F70DDB28}"/>
              </a:ext>
            </a:extLst>
          </p:cNvPr>
          <p:cNvSpPr/>
          <p:nvPr/>
        </p:nvSpPr>
        <p:spPr bwMode="auto">
          <a:xfrm>
            <a:off x="2745810" y="1180545"/>
            <a:ext cx="1874203" cy="25020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Microsoft TIP</a:t>
            </a:r>
          </a:p>
        </p:txBody>
      </p:sp>
      <p:sp>
        <p:nvSpPr>
          <p:cNvPr id="268" name="Rectangle 267">
            <a:extLst>
              <a:ext uri="{FF2B5EF4-FFF2-40B4-BE49-F238E27FC236}">
                <a16:creationId xmlns:a16="http://schemas.microsoft.com/office/drawing/2014/main" id="{AB8B902F-7244-4E01-9799-BCA7C65A32BB}"/>
              </a:ext>
            </a:extLst>
          </p:cNvPr>
          <p:cNvSpPr/>
          <p:nvPr/>
        </p:nvSpPr>
        <p:spPr bwMode="auto">
          <a:xfrm>
            <a:off x="2740731" y="1499090"/>
            <a:ext cx="1874203" cy="25020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TAXII v2 Connector</a:t>
            </a:r>
          </a:p>
        </p:txBody>
      </p:sp>
      <p:sp>
        <p:nvSpPr>
          <p:cNvPr id="270" name="Rectangle 269">
            <a:extLst>
              <a:ext uri="{FF2B5EF4-FFF2-40B4-BE49-F238E27FC236}">
                <a16:creationId xmlns:a16="http://schemas.microsoft.com/office/drawing/2014/main" id="{4A18B6AC-ADEC-483A-8598-A78BB5B0B26F}"/>
              </a:ext>
            </a:extLst>
          </p:cNvPr>
          <p:cNvSpPr/>
          <p:nvPr/>
        </p:nvSpPr>
        <p:spPr bwMode="auto">
          <a:xfrm>
            <a:off x="10544831" y="1122118"/>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Community</a:t>
            </a:r>
            <a:endParaRPr lang="en-US" sz="900">
              <a:solidFill>
                <a:schemeClr val="bg1">
                  <a:lumMod val="50000"/>
                </a:schemeClr>
              </a:solidFill>
              <a:ea typeface="Segoe UI" pitchFamily="34" charset="0"/>
              <a:cs typeface="Segoe UI" pitchFamily="34" charset="0"/>
            </a:endParaRPr>
          </a:p>
        </p:txBody>
      </p:sp>
      <p:cxnSp>
        <p:nvCxnSpPr>
          <p:cNvPr id="271" name="Straight Arrow Connector 26">
            <a:extLst>
              <a:ext uri="{FF2B5EF4-FFF2-40B4-BE49-F238E27FC236}">
                <a16:creationId xmlns:a16="http://schemas.microsoft.com/office/drawing/2014/main" id="{77D61607-EC06-4020-A3DC-65211FD13437}"/>
              </a:ext>
            </a:extLst>
          </p:cNvPr>
          <p:cNvCxnSpPr>
            <a:cxnSpLocks/>
            <a:stCxn id="257" idx="1"/>
            <a:endCxn id="258" idx="3"/>
          </p:cNvCxnSpPr>
          <p:nvPr/>
        </p:nvCxnSpPr>
        <p:spPr>
          <a:xfrm rot="10800000" flipV="1">
            <a:off x="7407851" y="2930393"/>
            <a:ext cx="1321410" cy="221283"/>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6">
            <a:extLst>
              <a:ext uri="{FF2B5EF4-FFF2-40B4-BE49-F238E27FC236}">
                <a16:creationId xmlns:a16="http://schemas.microsoft.com/office/drawing/2014/main" id="{1D2E42D3-A54B-40F2-B6B9-49C4D3D42F1A}"/>
              </a:ext>
            </a:extLst>
          </p:cNvPr>
          <p:cNvCxnSpPr>
            <a:cxnSpLocks/>
            <a:stCxn id="260" idx="1"/>
            <a:endCxn id="268" idx="3"/>
          </p:cNvCxnSpPr>
          <p:nvPr/>
        </p:nvCxnSpPr>
        <p:spPr>
          <a:xfrm rot="10800000" flipV="1">
            <a:off x="4614935" y="1306036"/>
            <a:ext cx="4116867" cy="318156"/>
          </a:xfrm>
          <a:prstGeom prst="bentConnector3">
            <a:avLst>
              <a:gd name="adj1" fmla="val 7384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6">
            <a:extLst>
              <a:ext uri="{FF2B5EF4-FFF2-40B4-BE49-F238E27FC236}">
                <a16:creationId xmlns:a16="http://schemas.microsoft.com/office/drawing/2014/main" id="{7AF7481F-73EF-4395-9ED1-569859661A3D}"/>
              </a:ext>
            </a:extLst>
          </p:cNvPr>
          <p:cNvCxnSpPr>
            <a:cxnSpLocks/>
            <a:stCxn id="260" idx="1"/>
            <a:endCxn id="267" idx="3"/>
          </p:cNvCxnSpPr>
          <p:nvPr/>
        </p:nvCxnSpPr>
        <p:spPr>
          <a:xfrm rot="10800000">
            <a:off x="4620013" y="1305648"/>
            <a:ext cx="4111788" cy="389"/>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6">
            <a:extLst>
              <a:ext uri="{FF2B5EF4-FFF2-40B4-BE49-F238E27FC236}">
                <a16:creationId xmlns:a16="http://schemas.microsoft.com/office/drawing/2014/main" id="{37964EB0-B047-4DB8-A921-DEC4846C18ED}"/>
              </a:ext>
            </a:extLst>
          </p:cNvPr>
          <p:cNvCxnSpPr>
            <a:cxnSpLocks/>
            <a:endCxn id="265" idx="3"/>
          </p:cNvCxnSpPr>
          <p:nvPr/>
        </p:nvCxnSpPr>
        <p:spPr>
          <a:xfrm flipH="1">
            <a:off x="4614934" y="2826366"/>
            <a:ext cx="4529066" cy="1"/>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A0D315AD-52B5-4E1B-99F5-573815501094}"/>
              </a:ext>
            </a:extLst>
          </p:cNvPr>
          <p:cNvCxnSpPr>
            <a:cxnSpLocks/>
            <a:stCxn id="260" idx="3"/>
            <a:endCxn id="270" idx="1"/>
          </p:cNvCxnSpPr>
          <p:nvPr/>
        </p:nvCxnSpPr>
        <p:spPr>
          <a:xfrm flipV="1">
            <a:off x="10128623" y="1200076"/>
            <a:ext cx="416208" cy="105960"/>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Connector: Elbow 275">
            <a:extLst>
              <a:ext uri="{FF2B5EF4-FFF2-40B4-BE49-F238E27FC236}">
                <a16:creationId xmlns:a16="http://schemas.microsoft.com/office/drawing/2014/main" id="{9284A325-B9DC-481A-B796-8D5E36661CA3}"/>
              </a:ext>
            </a:extLst>
          </p:cNvPr>
          <p:cNvCxnSpPr>
            <a:cxnSpLocks/>
            <a:stCxn id="260" idx="3"/>
            <a:endCxn id="263" idx="1"/>
          </p:cNvCxnSpPr>
          <p:nvPr/>
        </p:nvCxnSpPr>
        <p:spPr>
          <a:xfrm>
            <a:off x="10128623" y="1306036"/>
            <a:ext cx="416208" cy="90720"/>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9D5F8A8B-F415-4312-8D36-8E662404142E}"/>
              </a:ext>
            </a:extLst>
          </p:cNvPr>
          <p:cNvCxnSpPr>
            <a:cxnSpLocks/>
            <a:stCxn id="257" idx="3"/>
            <a:endCxn id="262" idx="1"/>
          </p:cNvCxnSpPr>
          <p:nvPr/>
        </p:nvCxnSpPr>
        <p:spPr>
          <a:xfrm flipV="1">
            <a:off x="10126083" y="2827388"/>
            <a:ext cx="383188" cy="103006"/>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D2BA38F8-486D-4EE4-84D6-0089059147F1}"/>
              </a:ext>
            </a:extLst>
          </p:cNvPr>
          <p:cNvCxnSpPr>
            <a:cxnSpLocks/>
            <a:stCxn id="256" idx="3"/>
            <a:endCxn id="261" idx="1"/>
          </p:cNvCxnSpPr>
          <p:nvPr/>
        </p:nvCxnSpPr>
        <p:spPr>
          <a:xfrm>
            <a:off x="10128623" y="2378864"/>
            <a:ext cx="388090" cy="322"/>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0A14EA90-506D-41F2-ABBF-F88FC25B636A}"/>
              </a:ext>
            </a:extLst>
          </p:cNvPr>
          <p:cNvCxnSpPr>
            <a:cxnSpLocks/>
            <a:stCxn id="253" idx="3"/>
            <a:endCxn id="259" idx="1"/>
          </p:cNvCxnSpPr>
          <p:nvPr/>
        </p:nvCxnSpPr>
        <p:spPr>
          <a:xfrm flipV="1">
            <a:off x="10128623" y="3596007"/>
            <a:ext cx="380648" cy="339297"/>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559E4681-49C0-4BCE-8C51-195CC587522A}"/>
              </a:ext>
            </a:extLst>
          </p:cNvPr>
          <p:cNvSpPr/>
          <p:nvPr/>
        </p:nvSpPr>
        <p:spPr bwMode="auto">
          <a:xfrm>
            <a:off x="10511334" y="5570371"/>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Web Logs</a:t>
            </a:r>
            <a:endParaRPr lang="en-US" sz="900">
              <a:solidFill>
                <a:schemeClr val="bg1">
                  <a:lumMod val="50000"/>
                </a:schemeClr>
              </a:solidFill>
              <a:ea typeface="Segoe UI" pitchFamily="34" charset="0"/>
              <a:cs typeface="Segoe UI" pitchFamily="34" charset="0"/>
            </a:endParaRPr>
          </a:p>
        </p:txBody>
      </p:sp>
      <p:cxnSp>
        <p:nvCxnSpPr>
          <p:cNvPr id="281" name="Connector: Elbow 280">
            <a:extLst>
              <a:ext uri="{FF2B5EF4-FFF2-40B4-BE49-F238E27FC236}">
                <a16:creationId xmlns:a16="http://schemas.microsoft.com/office/drawing/2014/main" id="{F9E92CD8-1DFC-4035-9BF8-95E58F9FC354}"/>
              </a:ext>
            </a:extLst>
          </p:cNvPr>
          <p:cNvCxnSpPr>
            <a:cxnSpLocks/>
            <a:stCxn id="136" idx="3"/>
            <a:endCxn id="280" idx="1"/>
          </p:cNvCxnSpPr>
          <p:nvPr/>
        </p:nvCxnSpPr>
        <p:spPr>
          <a:xfrm flipV="1">
            <a:off x="10128623" y="5648329"/>
            <a:ext cx="382711" cy="73528"/>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A9BF5BF3-D92B-41F2-93BF-029397CF7A4A}"/>
              </a:ext>
            </a:extLst>
          </p:cNvPr>
          <p:cNvSpPr/>
          <p:nvPr/>
        </p:nvSpPr>
        <p:spPr bwMode="auto">
          <a:xfrm>
            <a:off x="2740730" y="3591251"/>
            <a:ext cx="1874203" cy="25020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Syslog / CEF log collectors</a:t>
            </a:r>
          </a:p>
        </p:txBody>
      </p:sp>
      <p:sp>
        <p:nvSpPr>
          <p:cNvPr id="283" name="Rectangle 282">
            <a:extLst>
              <a:ext uri="{FF2B5EF4-FFF2-40B4-BE49-F238E27FC236}">
                <a16:creationId xmlns:a16="http://schemas.microsoft.com/office/drawing/2014/main" id="{0A40E760-9E7A-40D4-90FB-2D63E3B33064}"/>
              </a:ext>
            </a:extLst>
          </p:cNvPr>
          <p:cNvSpPr/>
          <p:nvPr/>
        </p:nvSpPr>
        <p:spPr bwMode="auto">
          <a:xfrm>
            <a:off x="5504555" y="4314154"/>
            <a:ext cx="1874203" cy="3179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Network Protection Solutions</a:t>
            </a:r>
          </a:p>
        </p:txBody>
      </p:sp>
      <p:cxnSp>
        <p:nvCxnSpPr>
          <p:cNvPr id="284" name="Straight Arrow Connector 26">
            <a:extLst>
              <a:ext uri="{FF2B5EF4-FFF2-40B4-BE49-F238E27FC236}">
                <a16:creationId xmlns:a16="http://schemas.microsoft.com/office/drawing/2014/main" id="{58315FB8-1A16-4B1E-965A-5BB8BB7BEC23}"/>
              </a:ext>
            </a:extLst>
          </p:cNvPr>
          <p:cNvCxnSpPr>
            <a:cxnSpLocks/>
            <a:stCxn id="253" idx="1"/>
            <a:endCxn id="282" idx="3"/>
          </p:cNvCxnSpPr>
          <p:nvPr/>
        </p:nvCxnSpPr>
        <p:spPr>
          <a:xfrm rot="10800000">
            <a:off x="4614933" y="3716354"/>
            <a:ext cx="4116868" cy="218951"/>
          </a:xfrm>
          <a:prstGeom prst="bentConnector3">
            <a:avLst>
              <a:gd name="adj1" fmla="val 16469"/>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6">
            <a:extLst>
              <a:ext uri="{FF2B5EF4-FFF2-40B4-BE49-F238E27FC236}">
                <a16:creationId xmlns:a16="http://schemas.microsoft.com/office/drawing/2014/main" id="{8DC4036A-9C08-4B54-899E-2CAF2FC4ACA3}"/>
              </a:ext>
            </a:extLst>
          </p:cNvPr>
          <p:cNvCxnSpPr>
            <a:cxnSpLocks/>
            <a:stCxn id="253" idx="1"/>
            <a:endCxn id="283" idx="3"/>
          </p:cNvCxnSpPr>
          <p:nvPr/>
        </p:nvCxnSpPr>
        <p:spPr>
          <a:xfrm rot="10800000" flipV="1">
            <a:off x="7378759" y="3935304"/>
            <a:ext cx="1353043" cy="537806"/>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6">
            <a:extLst>
              <a:ext uri="{FF2B5EF4-FFF2-40B4-BE49-F238E27FC236}">
                <a16:creationId xmlns:a16="http://schemas.microsoft.com/office/drawing/2014/main" id="{D7BFB7A2-068C-44A8-BF35-04297F4EC7F4}"/>
              </a:ext>
            </a:extLst>
          </p:cNvPr>
          <p:cNvCxnSpPr>
            <a:cxnSpLocks/>
            <a:stCxn id="253" idx="1"/>
            <a:endCxn id="242" idx="3"/>
          </p:cNvCxnSpPr>
          <p:nvPr/>
        </p:nvCxnSpPr>
        <p:spPr>
          <a:xfrm rot="10800000" flipV="1">
            <a:off x="7378757" y="3935304"/>
            <a:ext cx="1353044" cy="99725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F3BB653C-F4EA-4717-ABDC-0E1D8C35139A}"/>
              </a:ext>
            </a:extLst>
          </p:cNvPr>
          <p:cNvCxnSpPr>
            <a:cxnSpLocks/>
            <a:stCxn id="288" idx="0"/>
            <a:endCxn id="253" idx="2"/>
          </p:cNvCxnSpPr>
          <p:nvPr/>
        </p:nvCxnSpPr>
        <p:spPr>
          <a:xfrm rot="5400000" flipH="1" flipV="1">
            <a:off x="9096621" y="4513138"/>
            <a:ext cx="666546" cy="635"/>
          </a:xfrm>
          <a:prstGeom prst="bentConnector3">
            <a:avLst>
              <a:gd name="adj1" fmla="val 50000"/>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C4E095F2-D8BA-4C1B-95CE-056B457226EE}"/>
              </a:ext>
            </a:extLst>
          </p:cNvPr>
          <p:cNvCxnSpPr>
            <a:cxnSpLocks/>
            <a:stCxn id="288" idx="1"/>
            <a:endCxn id="242" idx="1"/>
          </p:cNvCxnSpPr>
          <p:nvPr/>
        </p:nvCxnSpPr>
        <p:spPr>
          <a:xfrm rot="10800000">
            <a:off x="5504556" y="4932557"/>
            <a:ext cx="3226611" cy="114703"/>
          </a:xfrm>
          <a:prstGeom prst="bentConnector5">
            <a:avLst>
              <a:gd name="adj1" fmla="val 20957"/>
              <a:gd name="adj2" fmla="val 458"/>
              <a:gd name="adj3" fmla="val 7407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Arrow Connector 26">
            <a:extLst>
              <a:ext uri="{FF2B5EF4-FFF2-40B4-BE49-F238E27FC236}">
                <a16:creationId xmlns:a16="http://schemas.microsoft.com/office/drawing/2014/main" id="{1A9E3FC9-F1E2-4300-96C6-62DD41757F99}"/>
              </a:ext>
            </a:extLst>
          </p:cNvPr>
          <p:cNvCxnSpPr>
            <a:cxnSpLocks/>
            <a:stCxn id="282" idx="1"/>
            <a:endCxn id="246" idx="3"/>
          </p:cNvCxnSpPr>
          <p:nvPr/>
        </p:nvCxnSpPr>
        <p:spPr>
          <a:xfrm rot="10800000" flipV="1">
            <a:off x="1728062" y="3716352"/>
            <a:ext cx="1012668" cy="336699"/>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26">
            <a:extLst>
              <a:ext uri="{FF2B5EF4-FFF2-40B4-BE49-F238E27FC236}">
                <a16:creationId xmlns:a16="http://schemas.microsoft.com/office/drawing/2014/main" id="{4A090D9D-E503-4B24-99C5-F62F1B3D4384}"/>
              </a:ext>
            </a:extLst>
          </p:cNvPr>
          <p:cNvCxnSpPr>
            <a:cxnSpLocks/>
            <a:stCxn id="265" idx="1"/>
            <a:endCxn id="246" idx="3"/>
          </p:cNvCxnSpPr>
          <p:nvPr/>
        </p:nvCxnSpPr>
        <p:spPr>
          <a:xfrm rot="10800000" flipV="1">
            <a:off x="1728063" y="2826366"/>
            <a:ext cx="1012669" cy="1226685"/>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26">
            <a:extLst>
              <a:ext uri="{FF2B5EF4-FFF2-40B4-BE49-F238E27FC236}">
                <a16:creationId xmlns:a16="http://schemas.microsoft.com/office/drawing/2014/main" id="{7057EB46-16D4-41AE-B882-35F834116923}"/>
              </a:ext>
            </a:extLst>
          </p:cNvPr>
          <p:cNvCxnSpPr>
            <a:cxnSpLocks/>
            <a:stCxn id="255" idx="1"/>
          </p:cNvCxnSpPr>
          <p:nvPr/>
        </p:nvCxnSpPr>
        <p:spPr>
          <a:xfrm rot="10800000" flipV="1">
            <a:off x="1725798" y="2380119"/>
            <a:ext cx="3829237" cy="1826237"/>
          </a:xfrm>
          <a:prstGeom prst="bentConnector3">
            <a:avLst>
              <a:gd name="adj1" fmla="val 8217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E97E0F7F-9EA5-4CCB-82D2-E6068F6A0F93}"/>
              </a:ext>
            </a:extLst>
          </p:cNvPr>
          <p:cNvSpPr/>
          <p:nvPr/>
        </p:nvSpPr>
        <p:spPr bwMode="auto">
          <a:xfrm>
            <a:off x="10509271" y="2479466"/>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ZTNA</a:t>
            </a:r>
            <a:endParaRPr lang="en-US" sz="900">
              <a:solidFill>
                <a:schemeClr val="bg1">
                  <a:lumMod val="50000"/>
                </a:schemeClr>
              </a:solidFill>
              <a:ea typeface="Segoe UI" pitchFamily="34" charset="0"/>
              <a:cs typeface="Segoe UI" pitchFamily="34" charset="0"/>
            </a:endParaRPr>
          </a:p>
        </p:txBody>
      </p:sp>
      <p:cxnSp>
        <p:nvCxnSpPr>
          <p:cNvPr id="326" name="Connector: Elbow 325">
            <a:extLst>
              <a:ext uri="{FF2B5EF4-FFF2-40B4-BE49-F238E27FC236}">
                <a16:creationId xmlns:a16="http://schemas.microsoft.com/office/drawing/2014/main" id="{142EFCC3-F6C4-435A-9661-1A7525F6BB38}"/>
              </a:ext>
            </a:extLst>
          </p:cNvPr>
          <p:cNvCxnSpPr>
            <a:cxnSpLocks/>
            <a:stCxn id="256" idx="3"/>
            <a:endCxn id="325" idx="1"/>
          </p:cNvCxnSpPr>
          <p:nvPr/>
        </p:nvCxnSpPr>
        <p:spPr>
          <a:xfrm>
            <a:off x="10128623" y="2378864"/>
            <a:ext cx="380648" cy="178560"/>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29" name="Rectangle 328">
            <a:extLst>
              <a:ext uri="{FF2B5EF4-FFF2-40B4-BE49-F238E27FC236}">
                <a16:creationId xmlns:a16="http://schemas.microsoft.com/office/drawing/2014/main" id="{FEB02F43-3850-47C4-A375-DFED683C23A6}"/>
              </a:ext>
            </a:extLst>
          </p:cNvPr>
          <p:cNvSpPr/>
          <p:nvPr/>
        </p:nvSpPr>
        <p:spPr bwMode="auto">
          <a:xfrm>
            <a:off x="10516713" y="2100551"/>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MFA</a:t>
            </a:r>
            <a:endParaRPr lang="en-US" sz="900">
              <a:solidFill>
                <a:schemeClr val="bg1">
                  <a:lumMod val="50000"/>
                </a:schemeClr>
              </a:solidFill>
              <a:ea typeface="Segoe UI" pitchFamily="34" charset="0"/>
              <a:cs typeface="Segoe UI" pitchFamily="34" charset="0"/>
            </a:endParaRPr>
          </a:p>
        </p:txBody>
      </p:sp>
      <p:cxnSp>
        <p:nvCxnSpPr>
          <p:cNvPr id="330" name="Connector: Elbow 329">
            <a:extLst>
              <a:ext uri="{FF2B5EF4-FFF2-40B4-BE49-F238E27FC236}">
                <a16:creationId xmlns:a16="http://schemas.microsoft.com/office/drawing/2014/main" id="{ACDE09BA-67D6-473B-8A1E-03BA3D8D091A}"/>
              </a:ext>
            </a:extLst>
          </p:cNvPr>
          <p:cNvCxnSpPr>
            <a:cxnSpLocks/>
            <a:stCxn id="256" idx="3"/>
            <a:endCxn id="329" idx="1"/>
          </p:cNvCxnSpPr>
          <p:nvPr/>
        </p:nvCxnSpPr>
        <p:spPr>
          <a:xfrm flipV="1">
            <a:off x="10128623" y="2178509"/>
            <a:ext cx="388090" cy="200355"/>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Arrow Connector 26">
            <a:extLst>
              <a:ext uri="{FF2B5EF4-FFF2-40B4-BE49-F238E27FC236}">
                <a16:creationId xmlns:a16="http://schemas.microsoft.com/office/drawing/2014/main" id="{FD17AD89-B74C-493B-ABF6-1AE472375E5C}"/>
              </a:ext>
            </a:extLst>
          </p:cNvPr>
          <p:cNvCxnSpPr>
            <a:cxnSpLocks/>
            <a:stCxn id="258" idx="1"/>
          </p:cNvCxnSpPr>
          <p:nvPr/>
        </p:nvCxnSpPr>
        <p:spPr>
          <a:xfrm rot="10800000" flipV="1">
            <a:off x="1725798" y="3151677"/>
            <a:ext cx="3807851" cy="1061086"/>
          </a:xfrm>
          <a:prstGeom prst="bentConnector3">
            <a:avLst>
              <a:gd name="adj1" fmla="val 82143"/>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26">
            <a:extLst>
              <a:ext uri="{FF2B5EF4-FFF2-40B4-BE49-F238E27FC236}">
                <a16:creationId xmlns:a16="http://schemas.microsoft.com/office/drawing/2014/main" id="{C99E7F6E-1BC2-42C8-885F-E870D3AD4F48}"/>
              </a:ext>
            </a:extLst>
          </p:cNvPr>
          <p:cNvCxnSpPr>
            <a:cxnSpLocks/>
            <a:stCxn id="268" idx="1"/>
            <a:endCxn id="246" idx="3"/>
          </p:cNvCxnSpPr>
          <p:nvPr/>
        </p:nvCxnSpPr>
        <p:spPr>
          <a:xfrm rot="10800000" flipV="1">
            <a:off x="1728063" y="1624192"/>
            <a:ext cx="1012669" cy="2428860"/>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26">
            <a:extLst>
              <a:ext uri="{FF2B5EF4-FFF2-40B4-BE49-F238E27FC236}">
                <a16:creationId xmlns:a16="http://schemas.microsoft.com/office/drawing/2014/main" id="{33CE87D2-AAD9-48FC-970C-CBE5BE3B34EA}"/>
              </a:ext>
            </a:extLst>
          </p:cNvPr>
          <p:cNvCxnSpPr>
            <a:cxnSpLocks/>
            <a:stCxn id="267" idx="1"/>
            <a:endCxn id="246" idx="3"/>
          </p:cNvCxnSpPr>
          <p:nvPr/>
        </p:nvCxnSpPr>
        <p:spPr>
          <a:xfrm rot="10800000" flipV="1">
            <a:off x="1728062" y="1305646"/>
            <a:ext cx="1017748" cy="2747405"/>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5" name="Rectangle 364">
            <a:extLst>
              <a:ext uri="{FF2B5EF4-FFF2-40B4-BE49-F238E27FC236}">
                <a16:creationId xmlns:a16="http://schemas.microsoft.com/office/drawing/2014/main" id="{527489C6-C55C-4368-AC24-E2209D4ED2EF}"/>
              </a:ext>
            </a:extLst>
          </p:cNvPr>
          <p:cNvSpPr/>
          <p:nvPr/>
        </p:nvSpPr>
        <p:spPr bwMode="auto">
          <a:xfrm>
            <a:off x="2740729" y="1812933"/>
            <a:ext cx="1874203" cy="25020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Custom Connectors</a:t>
            </a:r>
          </a:p>
        </p:txBody>
      </p:sp>
      <p:sp>
        <p:nvSpPr>
          <p:cNvPr id="366" name="Rectangle 365">
            <a:extLst>
              <a:ext uri="{FF2B5EF4-FFF2-40B4-BE49-F238E27FC236}">
                <a16:creationId xmlns:a16="http://schemas.microsoft.com/office/drawing/2014/main" id="{0E16EDE6-3C17-49B7-A37B-C8F082E31E46}"/>
              </a:ext>
            </a:extLst>
          </p:cNvPr>
          <p:cNvSpPr/>
          <p:nvPr/>
        </p:nvSpPr>
        <p:spPr bwMode="auto">
          <a:xfrm>
            <a:off x="8728887" y="1671139"/>
            <a:ext cx="1396822" cy="33673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Custom Logs</a:t>
            </a:r>
          </a:p>
        </p:txBody>
      </p:sp>
      <p:cxnSp>
        <p:nvCxnSpPr>
          <p:cNvPr id="367" name="Straight Arrow Connector 26">
            <a:extLst>
              <a:ext uri="{FF2B5EF4-FFF2-40B4-BE49-F238E27FC236}">
                <a16:creationId xmlns:a16="http://schemas.microsoft.com/office/drawing/2014/main" id="{8F3CF718-403B-4935-92FB-DF2699A8A643}"/>
              </a:ext>
            </a:extLst>
          </p:cNvPr>
          <p:cNvCxnSpPr>
            <a:cxnSpLocks/>
            <a:stCxn id="366" idx="1"/>
            <a:endCxn id="365" idx="3"/>
          </p:cNvCxnSpPr>
          <p:nvPr/>
        </p:nvCxnSpPr>
        <p:spPr>
          <a:xfrm rot="10800000" flipV="1">
            <a:off x="4614933" y="1839507"/>
            <a:ext cx="4113955" cy="98527"/>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0" name="Rectangle 369">
            <a:extLst>
              <a:ext uri="{FF2B5EF4-FFF2-40B4-BE49-F238E27FC236}">
                <a16:creationId xmlns:a16="http://schemas.microsoft.com/office/drawing/2014/main" id="{2A8414B5-7CC8-4259-AEFF-15D8EB838F08}"/>
              </a:ext>
            </a:extLst>
          </p:cNvPr>
          <p:cNvSpPr/>
          <p:nvPr/>
        </p:nvSpPr>
        <p:spPr bwMode="auto">
          <a:xfrm>
            <a:off x="10509271" y="1851289"/>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Database Queries</a:t>
            </a:r>
            <a:endParaRPr lang="en-US" sz="900">
              <a:solidFill>
                <a:schemeClr val="bg1">
                  <a:lumMod val="50000"/>
                </a:schemeClr>
              </a:solidFill>
              <a:ea typeface="Segoe UI" pitchFamily="34" charset="0"/>
              <a:cs typeface="Segoe UI" pitchFamily="34" charset="0"/>
            </a:endParaRPr>
          </a:p>
        </p:txBody>
      </p:sp>
      <p:cxnSp>
        <p:nvCxnSpPr>
          <p:cNvPr id="371" name="Connector: Elbow 370">
            <a:extLst>
              <a:ext uri="{FF2B5EF4-FFF2-40B4-BE49-F238E27FC236}">
                <a16:creationId xmlns:a16="http://schemas.microsoft.com/office/drawing/2014/main" id="{77AE8268-3DC9-4B8A-B929-87AFAF020339}"/>
              </a:ext>
            </a:extLst>
          </p:cNvPr>
          <p:cNvCxnSpPr>
            <a:cxnSpLocks/>
            <a:stCxn id="366" idx="3"/>
            <a:endCxn id="370" idx="1"/>
          </p:cNvCxnSpPr>
          <p:nvPr/>
        </p:nvCxnSpPr>
        <p:spPr>
          <a:xfrm>
            <a:off x="10125709" y="1839508"/>
            <a:ext cx="383562" cy="89739"/>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74" name="Rectangle 373">
            <a:extLst>
              <a:ext uri="{FF2B5EF4-FFF2-40B4-BE49-F238E27FC236}">
                <a16:creationId xmlns:a16="http://schemas.microsoft.com/office/drawing/2014/main" id="{8536E34A-3DBC-427C-8CC4-AB6CD5C480F0}"/>
              </a:ext>
            </a:extLst>
          </p:cNvPr>
          <p:cNvSpPr/>
          <p:nvPr/>
        </p:nvSpPr>
        <p:spPr bwMode="auto">
          <a:xfrm>
            <a:off x="10509271" y="1650612"/>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File based logs</a:t>
            </a:r>
            <a:endParaRPr lang="en-US" sz="900">
              <a:solidFill>
                <a:schemeClr val="bg1">
                  <a:lumMod val="50000"/>
                </a:schemeClr>
              </a:solidFill>
              <a:ea typeface="Segoe UI" pitchFamily="34" charset="0"/>
              <a:cs typeface="Segoe UI" pitchFamily="34" charset="0"/>
            </a:endParaRPr>
          </a:p>
        </p:txBody>
      </p:sp>
      <p:cxnSp>
        <p:nvCxnSpPr>
          <p:cNvPr id="375" name="Connector: Elbow 374">
            <a:extLst>
              <a:ext uri="{FF2B5EF4-FFF2-40B4-BE49-F238E27FC236}">
                <a16:creationId xmlns:a16="http://schemas.microsoft.com/office/drawing/2014/main" id="{29110135-E481-40EC-B6F9-4FC83AC28925}"/>
              </a:ext>
            </a:extLst>
          </p:cNvPr>
          <p:cNvCxnSpPr>
            <a:cxnSpLocks/>
            <a:stCxn id="366" idx="3"/>
            <a:endCxn id="374" idx="1"/>
          </p:cNvCxnSpPr>
          <p:nvPr/>
        </p:nvCxnSpPr>
        <p:spPr>
          <a:xfrm flipV="1">
            <a:off x="10125709" y="1728570"/>
            <a:ext cx="383562" cy="110938"/>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79" name="Rectangle 378">
            <a:extLst>
              <a:ext uri="{FF2B5EF4-FFF2-40B4-BE49-F238E27FC236}">
                <a16:creationId xmlns:a16="http://schemas.microsoft.com/office/drawing/2014/main" id="{2D439A53-1403-4C4E-B762-ECF6CE356E66}"/>
              </a:ext>
            </a:extLst>
          </p:cNvPr>
          <p:cNvSpPr/>
          <p:nvPr/>
        </p:nvSpPr>
        <p:spPr bwMode="auto">
          <a:xfrm>
            <a:off x="2742163" y="5555204"/>
            <a:ext cx="1874202" cy="33493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Server Agent</a:t>
            </a:r>
          </a:p>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 (alternative option)</a:t>
            </a:r>
          </a:p>
        </p:txBody>
      </p:sp>
      <p:cxnSp>
        <p:nvCxnSpPr>
          <p:cNvPr id="380" name="Straight Arrow Connector 26">
            <a:extLst>
              <a:ext uri="{FF2B5EF4-FFF2-40B4-BE49-F238E27FC236}">
                <a16:creationId xmlns:a16="http://schemas.microsoft.com/office/drawing/2014/main" id="{C845D263-982F-401B-88FD-D2AF74B77AA1}"/>
              </a:ext>
            </a:extLst>
          </p:cNvPr>
          <p:cNvCxnSpPr>
            <a:cxnSpLocks/>
            <a:stCxn id="379" idx="1"/>
            <a:endCxn id="246" idx="3"/>
          </p:cNvCxnSpPr>
          <p:nvPr/>
        </p:nvCxnSpPr>
        <p:spPr>
          <a:xfrm rot="10800000">
            <a:off x="1728063" y="4053052"/>
            <a:ext cx="1014101" cy="166962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4" name="Rectangle 403">
            <a:extLst>
              <a:ext uri="{FF2B5EF4-FFF2-40B4-BE49-F238E27FC236}">
                <a16:creationId xmlns:a16="http://schemas.microsoft.com/office/drawing/2014/main" id="{5A9033C0-9E93-4A99-A2E9-F141CFCF747B}"/>
              </a:ext>
            </a:extLst>
          </p:cNvPr>
          <p:cNvSpPr/>
          <p:nvPr/>
        </p:nvSpPr>
        <p:spPr bwMode="auto">
          <a:xfrm>
            <a:off x="10509270" y="3699675"/>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Application Firewall</a:t>
            </a:r>
            <a:endParaRPr lang="en-US" sz="900">
              <a:solidFill>
                <a:schemeClr val="bg1">
                  <a:lumMod val="50000"/>
                </a:schemeClr>
              </a:solidFill>
              <a:ea typeface="Segoe UI" pitchFamily="34" charset="0"/>
              <a:cs typeface="Segoe UI" pitchFamily="34" charset="0"/>
            </a:endParaRPr>
          </a:p>
        </p:txBody>
      </p:sp>
      <p:sp>
        <p:nvSpPr>
          <p:cNvPr id="405" name="Rectangle 404">
            <a:extLst>
              <a:ext uri="{FF2B5EF4-FFF2-40B4-BE49-F238E27FC236}">
                <a16:creationId xmlns:a16="http://schemas.microsoft.com/office/drawing/2014/main" id="{92A1F8BC-6AE5-4DED-99FA-202AB023F2C4}"/>
              </a:ext>
            </a:extLst>
          </p:cNvPr>
          <p:cNvSpPr/>
          <p:nvPr/>
        </p:nvSpPr>
        <p:spPr bwMode="auto">
          <a:xfrm>
            <a:off x="10509093" y="3878609"/>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Web Proxy</a:t>
            </a:r>
            <a:endParaRPr lang="en-US" sz="900">
              <a:solidFill>
                <a:schemeClr val="bg1">
                  <a:lumMod val="50000"/>
                </a:schemeClr>
              </a:solidFill>
              <a:ea typeface="Segoe UI" pitchFamily="34" charset="0"/>
              <a:cs typeface="Segoe UI" pitchFamily="34" charset="0"/>
            </a:endParaRPr>
          </a:p>
        </p:txBody>
      </p:sp>
      <p:sp>
        <p:nvSpPr>
          <p:cNvPr id="406" name="Rectangle 405">
            <a:extLst>
              <a:ext uri="{FF2B5EF4-FFF2-40B4-BE49-F238E27FC236}">
                <a16:creationId xmlns:a16="http://schemas.microsoft.com/office/drawing/2014/main" id="{54DE5C07-3A22-47DA-880F-BDC13378A969}"/>
              </a:ext>
            </a:extLst>
          </p:cNvPr>
          <p:cNvSpPr/>
          <p:nvPr/>
        </p:nvSpPr>
        <p:spPr bwMode="auto">
          <a:xfrm>
            <a:off x="10509093" y="4056847"/>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3</a:t>
            </a:r>
            <a:r>
              <a:rPr lang="en-US" sz="900" baseline="30000">
                <a:solidFill>
                  <a:schemeClr val="bg1"/>
                </a:solidFill>
                <a:ea typeface="Segoe UI" pitchFamily="34" charset="0"/>
                <a:cs typeface="Segoe UI" pitchFamily="34" charset="0"/>
              </a:rPr>
              <a:t>rd</a:t>
            </a:r>
            <a:r>
              <a:rPr lang="en-US" sz="900">
                <a:solidFill>
                  <a:schemeClr val="bg1"/>
                </a:solidFill>
                <a:ea typeface="Segoe UI" pitchFamily="34" charset="0"/>
                <a:cs typeface="Segoe UI" pitchFamily="34" charset="0"/>
              </a:rPr>
              <a:t> Party Appliances</a:t>
            </a:r>
            <a:endParaRPr lang="en-US" sz="900">
              <a:solidFill>
                <a:schemeClr val="bg1">
                  <a:lumMod val="50000"/>
                </a:schemeClr>
              </a:solidFill>
              <a:ea typeface="Segoe UI" pitchFamily="34" charset="0"/>
              <a:cs typeface="Segoe UI" pitchFamily="34" charset="0"/>
            </a:endParaRPr>
          </a:p>
        </p:txBody>
      </p:sp>
      <p:sp>
        <p:nvSpPr>
          <p:cNvPr id="407" name="Rectangle 406">
            <a:extLst>
              <a:ext uri="{FF2B5EF4-FFF2-40B4-BE49-F238E27FC236}">
                <a16:creationId xmlns:a16="http://schemas.microsoft.com/office/drawing/2014/main" id="{51856565-1467-4E0B-B9F8-12901F90F521}"/>
              </a:ext>
            </a:extLst>
          </p:cNvPr>
          <p:cNvSpPr/>
          <p:nvPr/>
        </p:nvSpPr>
        <p:spPr bwMode="auto">
          <a:xfrm>
            <a:off x="10509093" y="4238013"/>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Switches</a:t>
            </a:r>
            <a:endParaRPr lang="en-US" sz="900">
              <a:solidFill>
                <a:schemeClr val="bg1">
                  <a:lumMod val="50000"/>
                </a:schemeClr>
              </a:solidFill>
              <a:ea typeface="Segoe UI" pitchFamily="34" charset="0"/>
              <a:cs typeface="Segoe UI" pitchFamily="34" charset="0"/>
            </a:endParaRPr>
          </a:p>
        </p:txBody>
      </p:sp>
      <p:cxnSp>
        <p:nvCxnSpPr>
          <p:cNvPr id="410" name="Connector: Elbow 409">
            <a:extLst>
              <a:ext uri="{FF2B5EF4-FFF2-40B4-BE49-F238E27FC236}">
                <a16:creationId xmlns:a16="http://schemas.microsoft.com/office/drawing/2014/main" id="{2B1DB60D-8148-4B93-B598-A9A9002A52E4}"/>
              </a:ext>
            </a:extLst>
          </p:cNvPr>
          <p:cNvCxnSpPr>
            <a:cxnSpLocks/>
            <a:stCxn id="253" idx="3"/>
            <a:endCxn id="404" idx="1"/>
          </p:cNvCxnSpPr>
          <p:nvPr/>
        </p:nvCxnSpPr>
        <p:spPr>
          <a:xfrm flipV="1">
            <a:off x="10128623" y="3777633"/>
            <a:ext cx="380647" cy="157671"/>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Connector: Elbow 411">
            <a:extLst>
              <a:ext uri="{FF2B5EF4-FFF2-40B4-BE49-F238E27FC236}">
                <a16:creationId xmlns:a16="http://schemas.microsoft.com/office/drawing/2014/main" id="{CD7D7F30-88D5-4E67-A5B5-7F2730F0E165}"/>
              </a:ext>
            </a:extLst>
          </p:cNvPr>
          <p:cNvCxnSpPr>
            <a:cxnSpLocks/>
            <a:stCxn id="253" idx="3"/>
            <a:endCxn id="405" idx="1"/>
          </p:cNvCxnSpPr>
          <p:nvPr/>
        </p:nvCxnSpPr>
        <p:spPr>
          <a:xfrm>
            <a:off x="10128623" y="3935304"/>
            <a:ext cx="380470" cy="21263"/>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Connector: Elbow 413">
            <a:extLst>
              <a:ext uri="{FF2B5EF4-FFF2-40B4-BE49-F238E27FC236}">
                <a16:creationId xmlns:a16="http://schemas.microsoft.com/office/drawing/2014/main" id="{F294D2B9-F221-44B8-939A-C23F4194A83E}"/>
              </a:ext>
            </a:extLst>
          </p:cNvPr>
          <p:cNvCxnSpPr>
            <a:cxnSpLocks/>
            <a:stCxn id="253" idx="3"/>
            <a:endCxn id="406" idx="1"/>
          </p:cNvCxnSpPr>
          <p:nvPr/>
        </p:nvCxnSpPr>
        <p:spPr>
          <a:xfrm>
            <a:off x="10128623" y="3935304"/>
            <a:ext cx="380470" cy="199501"/>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6" name="Connector: Elbow 415">
            <a:extLst>
              <a:ext uri="{FF2B5EF4-FFF2-40B4-BE49-F238E27FC236}">
                <a16:creationId xmlns:a16="http://schemas.microsoft.com/office/drawing/2014/main" id="{5C0B6075-036B-45CB-AD76-F78882237C55}"/>
              </a:ext>
            </a:extLst>
          </p:cNvPr>
          <p:cNvCxnSpPr>
            <a:cxnSpLocks/>
            <a:stCxn id="253" idx="3"/>
            <a:endCxn id="407" idx="1"/>
          </p:cNvCxnSpPr>
          <p:nvPr/>
        </p:nvCxnSpPr>
        <p:spPr>
          <a:xfrm>
            <a:off x="10128623" y="3935304"/>
            <a:ext cx="380470" cy="380667"/>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Connector: Elbow 422">
            <a:extLst>
              <a:ext uri="{FF2B5EF4-FFF2-40B4-BE49-F238E27FC236}">
                <a16:creationId xmlns:a16="http://schemas.microsoft.com/office/drawing/2014/main" id="{4DA54D7E-58C2-4083-BD3C-E0B487730E24}"/>
              </a:ext>
            </a:extLst>
          </p:cNvPr>
          <p:cNvCxnSpPr>
            <a:cxnSpLocks/>
            <a:stCxn id="379" idx="3"/>
            <a:endCxn id="240" idx="1"/>
          </p:cNvCxnSpPr>
          <p:nvPr/>
        </p:nvCxnSpPr>
        <p:spPr>
          <a:xfrm flipV="1">
            <a:off x="4616365" y="5722672"/>
            <a:ext cx="1746325" cy="2"/>
          </a:xfrm>
          <a:prstGeom prst="bentConnector3">
            <a:avLst>
              <a:gd name="adj1" fmla="val 50000"/>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7117BE68-14A2-469F-AE3A-C45EC8F43AC1}"/>
              </a:ext>
            </a:extLst>
          </p:cNvPr>
          <p:cNvCxnSpPr>
            <a:cxnSpLocks/>
            <a:stCxn id="258" idx="2"/>
            <a:endCxn id="259" idx="0"/>
          </p:cNvCxnSpPr>
          <p:nvPr/>
        </p:nvCxnSpPr>
        <p:spPr>
          <a:xfrm rot="16200000" flipH="1">
            <a:off x="8734262" y="1044629"/>
            <a:ext cx="209908" cy="4736932"/>
          </a:xfrm>
          <a:prstGeom prst="bentConnector3">
            <a:avLst>
              <a:gd name="adj1" fmla="val 50000"/>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AD499431-B72B-48C7-92CC-488E6F9116D0}"/>
              </a:ext>
            </a:extLst>
          </p:cNvPr>
          <p:cNvSpPr/>
          <p:nvPr/>
        </p:nvSpPr>
        <p:spPr bwMode="auto">
          <a:xfrm>
            <a:off x="10509270" y="2932656"/>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Unsanctioned Apps</a:t>
            </a:r>
            <a:endParaRPr lang="en-US" sz="900">
              <a:solidFill>
                <a:schemeClr val="bg1">
                  <a:lumMod val="50000"/>
                </a:schemeClr>
              </a:solidFill>
              <a:ea typeface="Segoe UI" pitchFamily="34" charset="0"/>
              <a:cs typeface="Segoe UI" pitchFamily="34" charset="0"/>
            </a:endParaRPr>
          </a:p>
        </p:txBody>
      </p:sp>
      <p:cxnSp>
        <p:nvCxnSpPr>
          <p:cNvPr id="147" name="Connector: Elbow 146">
            <a:extLst>
              <a:ext uri="{FF2B5EF4-FFF2-40B4-BE49-F238E27FC236}">
                <a16:creationId xmlns:a16="http://schemas.microsoft.com/office/drawing/2014/main" id="{BC63CF92-945E-43F5-9DE4-EA259AD3E766}"/>
              </a:ext>
            </a:extLst>
          </p:cNvPr>
          <p:cNvCxnSpPr>
            <a:cxnSpLocks/>
            <a:stCxn id="257" idx="3"/>
            <a:endCxn id="146" idx="1"/>
          </p:cNvCxnSpPr>
          <p:nvPr/>
        </p:nvCxnSpPr>
        <p:spPr>
          <a:xfrm>
            <a:off x="10126083" y="2930394"/>
            <a:ext cx="383187" cy="80220"/>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8" name="Rectangle 257">
            <a:extLst>
              <a:ext uri="{FF2B5EF4-FFF2-40B4-BE49-F238E27FC236}">
                <a16:creationId xmlns:a16="http://schemas.microsoft.com/office/drawing/2014/main" id="{BD70B7A8-F51F-4D04-801E-C4CD344823B2}"/>
              </a:ext>
            </a:extLst>
          </p:cNvPr>
          <p:cNvSpPr/>
          <p:nvPr/>
        </p:nvSpPr>
        <p:spPr bwMode="auto">
          <a:xfrm>
            <a:off x="5533648" y="2995213"/>
            <a:ext cx="1874203" cy="312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CASB Solution</a:t>
            </a:r>
          </a:p>
        </p:txBody>
      </p:sp>
      <p:cxnSp>
        <p:nvCxnSpPr>
          <p:cNvPr id="102" name="Straight Arrow Connector 26">
            <a:extLst>
              <a:ext uri="{FF2B5EF4-FFF2-40B4-BE49-F238E27FC236}">
                <a16:creationId xmlns:a16="http://schemas.microsoft.com/office/drawing/2014/main" id="{EF24BA28-C5AC-41F9-8A36-7A6B2C68E3CB}"/>
              </a:ext>
            </a:extLst>
          </p:cNvPr>
          <p:cNvCxnSpPr>
            <a:cxnSpLocks/>
            <a:stCxn id="365" idx="1"/>
            <a:endCxn id="246" idx="3"/>
          </p:cNvCxnSpPr>
          <p:nvPr/>
        </p:nvCxnSpPr>
        <p:spPr>
          <a:xfrm rot="10800000" flipV="1">
            <a:off x="1728063" y="1938034"/>
            <a:ext cx="1012667" cy="2115017"/>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8C89DC31-4B65-4534-8384-36F39DDF2720}"/>
              </a:ext>
            </a:extLst>
          </p:cNvPr>
          <p:cNvCxnSpPr>
            <a:cxnSpLocks/>
            <a:stCxn id="288" idx="2"/>
            <a:endCxn id="136" idx="0"/>
          </p:cNvCxnSpPr>
          <p:nvPr/>
        </p:nvCxnSpPr>
        <p:spPr>
          <a:xfrm rot="16200000" flipH="1">
            <a:off x="9254707" y="5422659"/>
            <a:ext cx="350374" cy="635"/>
          </a:xfrm>
          <a:prstGeom prst="bentConnector3">
            <a:avLst>
              <a:gd name="adj1" fmla="val 50000"/>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DC264E48-2BFD-45CF-9622-3936F8E80AE3}"/>
              </a:ext>
            </a:extLst>
          </p:cNvPr>
          <p:cNvSpPr/>
          <p:nvPr/>
        </p:nvSpPr>
        <p:spPr bwMode="auto">
          <a:xfrm>
            <a:off x="5504555" y="4773600"/>
            <a:ext cx="1874202" cy="3179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CSPM/CWPP Solution</a:t>
            </a:r>
          </a:p>
        </p:txBody>
      </p:sp>
      <p:sp>
        <p:nvSpPr>
          <p:cNvPr id="127" name="Rectangle 126">
            <a:extLst>
              <a:ext uri="{FF2B5EF4-FFF2-40B4-BE49-F238E27FC236}">
                <a16:creationId xmlns:a16="http://schemas.microsoft.com/office/drawing/2014/main" id="{D3FDC71C-26B3-47D2-92D3-662478FA3C2C}"/>
              </a:ext>
            </a:extLst>
          </p:cNvPr>
          <p:cNvSpPr/>
          <p:nvPr/>
        </p:nvSpPr>
        <p:spPr bwMode="auto">
          <a:xfrm>
            <a:off x="5513457" y="3848364"/>
            <a:ext cx="1874203" cy="3179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a:rPr>
              <a:t>Firewall Manager</a:t>
            </a:r>
          </a:p>
        </p:txBody>
      </p:sp>
      <p:cxnSp>
        <p:nvCxnSpPr>
          <p:cNvPr id="99" name="Straight Arrow Connector 26">
            <a:extLst>
              <a:ext uri="{FF2B5EF4-FFF2-40B4-BE49-F238E27FC236}">
                <a16:creationId xmlns:a16="http://schemas.microsoft.com/office/drawing/2014/main" id="{5E087559-2195-473A-8993-F92818F7A03B}"/>
              </a:ext>
            </a:extLst>
          </p:cNvPr>
          <p:cNvCxnSpPr>
            <a:cxnSpLocks/>
            <a:stCxn id="253" idx="1"/>
            <a:endCxn id="127" idx="3"/>
          </p:cNvCxnSpPr>
          <p:nvPr/>
        </p:nvCxnSpPr>
        <p:spPr>
          <a:xfrm rot="10800000" flipV="1">
            <a:off x="7387661" y="3935304"/>
            <a:ext cx="1344141" cy="72016"/>
          </a:xfrm>
          <a:prstGeom prst="bentConnector3">
            <a:avLst>
              <a:gd name="adj1" fmla="val 50425"/>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26">
            <a:extLst>
              <a:ext uri="{FF2B5EF4-FFF2-40B4-BE49-F238E27FC236}">
                <a16:creationId xmlns:a16="http://schemas.microsoft.com/office/drawing/2014/main" id="{BB0649A2-6988-42D8-8356-C6419C6EE654}"/>
              </a:ext>
            </a:extLst>
          </p:cNvPr>
          <p:cNvCxnSpPr>
            <a:cxnSpLocks/>
            <a:endCxn id="4" idx="1"/>
          </p:cNvCxnSpPr>
          <p:nvPr/>
        </p:nvCxnSpPr>
        <p:spPr>
          <a:xfrm rot="16200000" flipH="1">
            <a:off x="420648" y="4670492"/>
            <a:ext cx="923211" cy="178086"/>
          </a:xfrm>
          <a:prstGeom prst="bentConnector2">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8" name="Rectangle 287">
            <a:extLst>
              <a:ext uri="{FF2B5EF4-FFF2-40B4-BE49-F238E27FC236}">
                <a16:creationId xmlns:a16="http://schemas.microsoft.com/office/drawing/2014/main" id="{F61974AC-0B20-4C5B-94FD-15540E9259B2}"/>
              </a:ext>
            </a:extLst>
          </p:cNvPr>
          <p:cNvSpPr/>
          <p:nvPr/>
        </p:nvSpPr>
        <p:spPr bwMode="auto">
          <a:xfrm>
            <a:off x="8731166" y="4846728"/>
            <a:ext cx="1396822" cy="40106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Vulnerability Scanning</a:t>
            </a:r>
          </a:p>
        </p:txBody>
      </p:sp>
      <p:sp>
        <p:nvSpPr>
          <p:cNvPr id="103" name="Rectangle 102">
            <a:extLst>
              <a:ext uri="{FF2B5EF4-FFF2-40B4-BE49-F238E27FC236}">
                <a16:creationId xmlns:a16="http://schemas.microsoft.com/office/drawing/2014/main" id="{7D8A30B2-37BE-4F66-BE03-3A7321FAB95E}"/>
              </a:ext>
            </a:extLst>
          </p:cNvPr>
          <p:cNvSpPr/>
          <p:nvPr/>
        </p:nvSpPr>
        <p:spPr bwMode="auto">
          <a:xfrm>
            <a:off x="10509093" y="4415808"/>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IoT Solutions</a:t>
            </a:r>
            <a:endParaRPr lang="en-US" sz="900">
              <a:solidFill>
                <a:schemeClr val="bg1">
                  <a:lumMod val="50000"/>
                </a:schemeClr>
              </a:soli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C3F1F367-6634-4298-B3D6-425F25CD32EF}"/>
              </a:ext>
            </a:extLst>
          </p:cNvPr>
          <p:cNvSpPr/>
          <p:nvPr/>
        </p:nvSpPr>
        <p:spPr bwMode="auto">
          <a:xfrm>
            <a:off x="10507365" y="4593784"/>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ICS/OT Systems</a:t>
            </a:r>
            <a:endParaRPr lang="en-US" sz="900">
              <a:solidFill>
                <a:schemeClr val="bg1">
                  <a:lumMod val="50000"/>
                </a:schemeClr>
              </a:solidFill>
              <a:ea typeface="Segoe UI" pitchFamily="34" charset="0"/>
              <a:cs typeface="Segoe UI" pitchFamily="34" charset="0"/>
            </a:endParaRPr>
          </a:p>
        </p:txBody>
      </p:sp>
      <p:cxnSp>
        <p:nvCxnSpPr>
          <p:cNvPr id="110" name="Connector: Elbow 109">
            <a:extLst>
              <a:ext uri="{FF2B5EF4-FFF2-40B4-BE49-F238E27FC236}">
                <a16:creationId xmlns:a16="http://schemas.microsoft.com/office/drawing/2014/main" id="{4A70EE39-86B1-4AD2-9B8E-C63BDAE392DF}"/>
              </a:ext>
            </a:extLst>
          </p:cNvPr>
          <p:cNvCxnSpPr>
            <a:cxnSpLocks/>
            <a:stCxn id="253" idx="3"/>
            <a:endCxn id="103" idx="1"/>
          </p:cNvCxnSpPr>
          <p:nvPr/>
        </p:nvCxnSpPr>
        <p:spPr>
          <a:xfrm>
            <a:off x="10128623" y="3935304"/>
            <a:ext cx="380470" cy="558462"/>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D89D5895-FF8E-4AE6-8BEA-FD568378BCA8}"/>
              </a:ext>
            </a:extLst>
          </p:cNvPr>
          <p:cNvCxnSpPr>
            <a:cxnSpLocks/>
            <a:stCxn id="253" idx="3"/>
            <a:endCxn id="104" idx="1"/>
          </p:cNvCxnSpPr>
          <p:nvPr/>
        </p:nvCxnSpPr>
        <p:spPr>
          <a:xfrm>
            <a:off x="10128623" y="3935304"/>
            <a:ext cx="378742" cy="736438"/>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13F9A4CD-7493-4067-BD1E-59676822E289}"/>
              </a:ext>
            </a:extLst>
          </p:cNvPr>
          <p:cNvSpPr/>
          <p:nvPr/>
        </p:nvSpPr>
        <p:spPr bwMode="auto">
          <a:xfrm>
            <a:off x="580570" y="1183401"/>
            <a:ext cx="1291773" cy="48975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Data Warehouse</a:t>
            </a:r>
          </a:p>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(Long Term)</a:t>
            </a:r>
          </a:p>
        </p:txBody>
      </p:sp>
      <p:cxnSp>
        <p:nvCxnSpPr>
          <p:cNvPr id="114" name="Connector: Elbow 113">
            <a:extLst>
              <a:ext uri="{FF2B5EF4-FFF2-40B4-BE49-F238E27FC236}">
                <a16:creationId xmlns:a16="http://schemas.microsoft.com/office/drawing/2014/main" id="{FB6E9B5B-981D-4F13-9531-614C5421B546}"/>
              </a:ext>
            </a:extLst>
          </p:cNvPr>
          <p:cNvCxnSpPr>
            <a:cxnSpLocks/>
            <a:stCxn id="112" idx="1"/>
            <a:endCxn id="246" idx="1"/>
          </p:cNvCxnSpPr>
          <p:nvPr/>
        </p:nvCxnSpPr>
        <p:spPr>
          <a:xfrm rot="10800000" flipV="1">
            <a:off x="556488" y="1428278"/>
            <a:ext cx="24083" cy="2624773"/>
          </a:xfrm>
          <a:prstGeom prst="bentConnector3">
            <a:avLst>
              <a:gd name="adj1" fmla="val 1049217"/>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42A24324-DB8F-42B3-8DF8-73C52B7F865E}"/>
              </a:ext>
            </a:extLst>
          </p:cNvPr>
          <p:cNvSpPr/>
          <p:nvPr/>
        </p:nvSpPr>
        <p:spPr bwMode="auto">
          <a:xfrm>
            <a:off x="6371591" y="5948252"/>
            <a:ext cx="1874202"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Client EDR</a:t>
            </a:r>
          </a:p>
        </p:txBody>
      </p:sp>
      <p:sp>
        <p:nvSpPr>
          <p:cNvPr id="132" name="Rectangle 131">
            <a:extLst>
              <a:ext uri="{FF2B5EF4-FFF2-40B4-BE49-F238E27FC236}">
                <a16:creationId xmlns:a16="http://schemas.microsoft.com/office/drawing/2014/main" id="{3E6721C7-8C9A-4B4A-9D0E-A633DB17D09C}"/>
              </a:ext>
            </a:extLst>
          </p:cNvPr>
          <p:cNvSpPr/>
          <p:nvPr/>
        </p:nvSpPr>
        <p:spPr bwMode="auto">
          <a:xfrm>
            <a:off x="8737240" y="5935863"/>
            <a:ext cx="1396822" cy="24738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Clients</a:t>
            </a:r>
          </a:p>
        </p:txBody>
      </p:sp>
      <p:sp>
        <p:nvSpPr>
          <p:cNvPr id="133" name="Rectangle 132">
            <a:extLst>
              <a:ext uri="{FF2B5EF4-FFF2-40B4-BE49-F238E27FC236}">
                <a16:creationId xmlns:a16="http://schemas.microsoft.com/office/drawing/2014/main" id="{3367E665-F6DE-47E2-83BC-4F7C3FD79F97}"/>
              </a:ext>
            </a:extLst>
          </p:cNvPr>
          <p:cNvSpPr/>
          <p:nvPr/>
        </p:nvSpPr>
        <p:spPr bwMode="auto">
          <a:xfrm>
            <a:off x="10514710" y="5979475"/>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OS Logs</a:t>
            </a:r>
            <a:endParaRPr lang="en-US" sz="900">
              <a:solidFill>
                <a:schemeClr val="bg1">
                  <a:lumMod val="50000"/>
                </a:schemeClr>
              </a:solidFill>
              <a:ea typeface="Segoe UI" pitchFamily="34" charset="0"/>
              <a:cs typeface="Segoe UI" pitchFamily="34" charset="0"/>
            </a:endParaRPr>
          </a:p>
        </p:txBody>
      </p:sp>
      <p:cxnSp>
        <p:nvCxnSpPr>
          <p:cNvPr id="134" name="Connector: Elbow 133">
            <a:extLst>
              <a:ext uri="{FF2B5EF4-FFF2-40B4-BE49-F238E27FC236}">
                <a16:creationId xmlns:a16="http://schemas.microsoft.com/office/drawing/2014/main" id="{B24BCC4F-AB15-4EEA-ACA2-33314E875119}"/>
              </a:ext>
            </a:extLst>
          </p:cNvPr>
          <p:cNvCxnSpPr>
            <a:cxnSpLocks/>
            <a:stCxn id="132" idx="3"/>
            <a:endCxn id="133" idx="1"/>
          </p:cNvCxnSpPr>
          <p:nvPr/>
        </p:nvCxnSpPr>
        <p:spPr>
          <a:xfrm flipV="1">
            <a:off x="10134062" y="6057433"/>
            <a:ext cx="380648" cy="2123"/>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Arrow Connector 26">
            <a:extLst>
              <a:ext uri="{FF2B5EF4-FFF2-40B4-BE49-F238E27FC236}">
                <a16:creationId xmlns:a16="http://schemas.microsoft.com/office/drawing/2014/main" id="{9DFD8DFC-984A-4F5F-92AF-9A80494532C8}"/>
              </a:ext>
            </a:extLst>
          </p:cNvPr>
          <p:cNvCxnSpPr>
            <a:cxnSpLocks/>
            <a:stCxn id="132" idx="1"/>
            <a:endCxn id="118" idx="3"/>
          </p:cNvCxnSpPr>
          <p:nvPr/>
        </p:nvCxnSpPr>
        <p:spPr>
          <a:xfrm rot="10800000" flipV="1">
            <a:off x="8245794" y="6059555"/>
            <a:ext cx="491447" cy="197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26">
            <a:extLst>
              <a:ext uri="{FF2B5EF4-FFF2-40B4-BE49-F238E27FC236}">
                <a16:creationId xmlns:a16="http://schemas.microsoft.com/office/drawing/2014/main" id="{0D2A8496-4867-43A6-A3CE-C613782A51C4}"/>
              </a:ext>
            </a:extLst>
          </p:cNvPr>
          <p:cNvCxnSpPr>
            <a:cxnSpLocks/>
            <a:stCxn id="118" idx="1"/>
          </p:cNvCxnSpPr>
          <p:nvPr/>
        </p:nvCxnSpPr>
        <p:spPr>
          <a:xfrm rot="10800000">
            <a:off x="1729613" y="4209515"/>
            <a:ext cx="4641979" cy="1852013"/>
          </a:xfrm>
          <a:prstGeom prst="bentConnector3">
            <a:avLst>
              <a:gd name="adj1" fmla="val 85293"/>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55913D1A-CAEC-4528-8AE1-C137BE0F4B69}"/>
              </a:ext>
            </a:extLst>
          </p:cNvPr>
          <p:cNvSpPr/>
          <p:nvPr/>
        </p:nvSpPr>
        <p:spPr bwMode="auto">
          <a:xfrm>
            <a:off x="446701" y="6324563"/>
            <a:ext cx="4168231" cy="38673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Centralized Logging &amp; Control</a:t>
            </a:r>
          </a:p>
        </p:txBody>
      </p:sp>
      <p:sp>
        <p:nvSpPr>
          <p:cNvPr id="190" name="Rectangle 189">
            <a:extLst>
              <a:ext uri="{FF2B5EF4-FFF2-40B4-BE49-F238E27FC236}">
                <a16:creationId xmlns:a16="http://schemas.microsoft.com/office/drawing/2014/main" id="{4F88B05C-0A8E-406C-A848-2464DEF05DF0}"/>
              </a:ext>
            </a:extLst>
          </p:cNvPr>
          <p:cNvSpPr/>
          <p:nvPr/>
        </p:nvSpPr>
        <p:spPr bwMode="auto">
          <a:xfrm>
            <a:off x="5300892" y="6324563"/>
            <a:ext cx="2661703" cy="38673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Expert “Edge” Solutions</a:t>
            </a:r>
          </a:p>
        </p:txBody>
      </p:sp>
      <p:sp>
        <p:nvSpPr>
          <p:cNvPr id="192" name="Rectangle 191">
            <a:extLst>
              <a:ext uri="{FF2B5EF4-FFF2-40B4-BE49-F238E27FC236}">
                <a16:creationId xmlns:a16="http://schemas.microsoft.com/office/drawing/2014/main" id="{469CE8F4-34EA-4CF7-BA59-F05605CBB41A}"/>
              </a:ext>
            </a:extLst>
          </p:cNvPr>
          <p:cNvSpPr/>
          <p:nvPr/>
        </p:nvSpPr>
        <p:spPr bwMode="auto">
          <a:xfrm>
            <a:off x="8728886" y="6311341"/>
            <a:ext cx="3182645" cy="386730"/>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a:gradFill>
                  <a:gsLst>
                    <a:gs pos="0">
                      <a:srgbClr val="FFFFFF"/>
                    </a:gs>
                    <a:gs pos="100000">
                      <a:srgbClr val="FFFFFF"/>
                    </a:gs>
                  </a:gsLst>
                  <a:lin ang="5400000" scaled="0"/>
                </a:gradFill>
                <a:cs typeface="Segoe UI" pitchFamily="34" charset="0"/>
              </a:rPr>
              <a:t>Log Sources</a:t>
            </a:r>
          </a:p>
        </p:txBody>
      </p:sp>
      <p:cxnSp>
        <p:nvCxnSpPr>
          <p:cNvPr id="194" name="Straight Arrow Connector 26">
            <a:extLst>
              <a:ext uri="{FF2B5EF4-FFF2-40B4-BE49-F238E27FC236}">
                <a16:creationId xmlns:a16="http://schemas.microsoft.com/office/drawing/2014/main" id="{080ADB34-C6E7-479A-B207-B31CF644ABBD}"/>
              </a:ext>
            </a:extLst>
          </p:cNvPr>
          <p:cNvCxnSpPr>
            <a:cxnSpLocks/>
          </p:cNvCxnSpPr>
          <p:nvPr/>
        </p:nvCxnSpPr>
        <p:spPr>
          <a:xfrm flipH="1">
            <a:off x="4666391" y="6528750"/>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26">
            <a:extLst>
              <a:ext uri="{FF2B5EF4-FFF2-40B4-BE49-F238E27FC236}">
                <a16:creationId xmlns:a16="http://schemas.microsoft.com/office/drawing/2014/main" id="{CB67A9C2-6771-478E-AF61-B1B4CED76476}"/>
              </a:ext>
            </a:extLst>
          </p:cNvPr>
          <p:cNvCxnSpPr>
            <a:cxnSpLocks/>
          </p:cNvCxnSpPr>
          <p:nvPr/>
        </p:nvCxnSpPr>
        <p:spPr>
          <a:xfrm flipH="1">
            <a:off x="8076797" y="6527446"/>
            <a:ext cx="548640" cy="1"/>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2AB72F8A-930F-45E9-86A1-8A7A177D5069}"/>
              </a:ext>
            </a:extLst>
          </p:cNvPr>
          <p:cNvSpPr/>
          <p:nvPr/>
        </p:nvSpPr>
        <p:spPr bwMode="auto">
          <a:xfrm>
            <a:off x="6362690" y="5609397"/>
            <a:ext cx="1874202"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Server EDR</a:t>
            </a:r>
          </a:p>
        </p:txBody>
      </p:sp>
      <p:sp>
        <p:nvSpPr>
          <p:cNvPr id="3" name="Rectangle 2">
            <a:extLst>
              <a:ext uri="{FF2B5EF4-FFF2-40B4-BE49-F238E27FC236}">
                <a16:creationId xmlns:a16="http://schemas.microsoft.com/office/drawing/2014/main" id="{B0D0D809-C431-43CB-A807-8C0D6257488E}"/>
              </a:ext>
            </a:extLst>
          </p:cNvPr>
          <p:cNvSpPr/>
          <p:nvPr/>
        </p:nvSpPr>
        <p:spPr bwMode="auto">
          <a:xfrm>
            <a:off x="571544" y="2429928"/>
            <a:ext cx="1171575" cy="48975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Log Analysis</a:t>
            </a:r>
          </a:p>
        </p:txBody>
      </p:sp>
      <p:cxnSp>
        <p:nvCxnSpPr>
          <p:cNvPr id="131" name="Connector: Elbow 130">
            <a:extLst>
              <a:ext uri="{FF2B5EF4-FFF2-40B4-BE49-F238E27FC236}">
                <a16:creationId xmlns:a16="http://schemas.microsoft.com/office/drawing/2014/main" id="{A79C9094-697E-4770-84F9-3BC750A4F66B}"/>
              </a:ext>
            </a:extLst>
          </p:cNvPr>
          <p:cNvCxnSpPr>
            <a:cxnSpLocks/>
            <a:stCxn id="112" idx="1"/>
            <a:endCxn id="3" idx="1"/>
          </p:cNvCxnSpPr>
          <p:nvPr/>
        </p:nvCxnSpPr>
        <p:spPr>
          <a:xfrm rot="10800000" flipV="1">
            <a:off x="571544" y="1428278"/>
            <a:ext cx="9026" cy="1246527"/>
          </a:xfrm>
          <a:prstGeom prst="bentConnector3">
            <a:avLst>
              <a:gd name="adj1" fmla="val 2801529"/>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26">
            <a:extLst>
              <a:ext uri="{FF2B5EF4-FFF2-40B4-BE49-F238E27FC236}">
                <a16:creationId xmlns:a16="http://schemas.microsoft.com/office/drawing/2014/main" id="{7A514AA0-D7D7-4580-8B96-5A306880BADC}"/>
              </a:ext>
            </a:extLst>
          </p:cNvPr>
          <p:cNvCxnSpPr>
            <a:cxnSpLocks/>
          </p:cNvCxnSpPr>
          <p:nvPr/>
        </p:nvCxnSpPr>
        <p:spPr>
          <a:xfrm rot="10800000" flipV="1">
            <a:off x="9435651" y="306350"/>
            <a:ext cx="971360" cy="1"/>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26">
            <a:extLst>
              <a:ext uri="{FF2B5EF4-FFF2-40B4-BE49-F238E27FC236}">
                <a16:creationId xmlns:a16="http://schemas.microsoft.com/office/drawing/2014/main" id="{FA6B07B2-34E7-4AD7-8451-3FFF8E614652}"/>
              </a:ext>
            </a:extLst>
          </p:cNvPr>
          <p:cNvCxnSpPr>
            <a:cxnSpLocks/>
          </p:cNvCxnSpPr>
          <p:nvPr/>
        </p:nvCxnSpPr>
        <p:spPr>
          <a:xfrm rot="10800000" flipV="1">
            <a:off x="9447595" y="566444"/>
            <a:ext cx="971360" cy="1"/>
          </a:xfrm>
          <a:prstGeom prst="bentConnector3">
            <a:avLst>
              <a:gd name="adj1" fmla="val 50000"/>
            </a:avLst>
          </a:prstGeom>
          <a:ln w="38100">
            <a:solidFill>
              <a:schemeClr val="accent6">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44201A9-1D41-4BE8-87D8-D3295D9CB904}"/>
              </a:ext>
            </a:extLst>
          </p:cNvPr>
          <p:cNvSpPr txBox="1"/>
          <p:nvPr/>
        </p:nvSpPr>
        <p:spPr>
          <a:xfrm>
            <a:off x="8477251" y="214962"/>
            <a:ext cx="1348828" cy="166199"/>
          </a:xfrm>
          <a:prstGeom prst="rect">
            <a:avLst/>
          </a:prstGeom>
          <a:noFill/>
        </p:spPr>
        <p:txBody>
          <a:bodyPr wrap="squar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Events/Alerts</a:t>
            </a:r>
          </a:p>
        </p:txBody>
      </p:sp>
      <p:sp>
        <p:nvSpPr>
          <p:cNvPr id="6" name="TextBox 5">
            <a:extLst>
              <a:ext uri="{FF2B5EF4-FFF2-40B4-BE49-F238E27FC236}">
                <a16:creationId xmlns:a16="http://schemas.microsoft.com/office/drawing/2014/main" id="{011CD8F8-AF1E-4709-8513-1230DD926000}"/>
              </a:ext>
            </a:extLst>
          </p:cNvPr>
          <p:cNvSpPr txBox="1"/>
          <p:nvPr/>
        </p:nvSpPr>
        <p:spPr>
          <a:xfrm>
            <a:off x="8718553" y="474004"/>
            <a:ext cx="1348828" cy="166199"/>
          </a:xfrm>
          <a:prstGeom prst="rect">
            <a:avLst/>
          </a:prstGeom>
          <a:noFill/>
        </p:spPr>
        <p:txBody>
          <a:bodyPr wrap="squar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Raw Data</a:t>
            </a:r>
          </a:p>
        </p:txBody>
      </p:sp>
      <p:cxnSp>
        <p:nvCxnSpPr>
          <p:cNvPr id="139" name="Straight Arrow Connector 26">
            <a:extLst>
              <a:ext uri="{FF2B5EF4-FFF2-40B4-BE49-F238E27FC236}">
                <a16:creationId xmlns:a16="http://schemas.microsoft.com/office/drawing/2014/main" id="{AD0E5434-76E1-420E-B84B-38D62796A279}"/>
              </a:ext>
            </a:extLst>
          </p:cNvPr>
          <p:cNvCxnSpPr>
            <a:cxnSpLocks/>
            <a:stCxn id="127" idx="1"/>
          </p:cNvCxnSpPr>
          <p:nvPr/>
        </p:nvCxnSpPr>
        <p:spPr>
          <a:xfrm rot="10800000" flipV="1">
            <a:off x="1727347" y="4007320"/>
            <a:ext cx="3786110" cy="204688"/>
          </a:xfrm>
          <a:prstGeom prst="bentConnector3">
            <a:avLst>
              <a:gd name="adj1" fmla="val 81849"/>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26">
            <a:extLst>
              <a:ext uri="{FF2B5EF4-FFF2-40B4-BE49-F238E27FC236}">
                <a16:creationId xmlns:a16="http://schemas.microsoft.com/office/drawing/2014/main" id="{DAD9E00E-2380-4B7C-BD9A-37AF4920D049}"/>
              </a:ext>
            </a:extLst>
          </p:cNvPr>
          <p:cNvCxnSpPr>
            <a:cxnSpLocks/>
            <a:stCxn id="283" idx="1"/>
          </p:cNvCxnSpPr>
          <p:nvPr/>
        </p:nvCxnSpPr>
        <p:spPr>
          <a:xfrm rot="10800000">
            <a:off x="1727705" y="4212764"/>
            <a:ext cx="3776850" cy="260347"/>
          </a:xfrm>
          <a:prstGeom prst="bentConnector3">
            <a:avLst>
              <a:gd name="adj1" fmla="val 81827"/>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26">
            <a:extLst>
              <a:ext uri="{FF2B5EF4-FFF2-40B4-BE49-F238E27FC236}">
                <a16:creationId xmlns:a16="http://schemas.microsoft.com/office/drawing/2014/main" id="{82B8DF12-6348-44E5-B852-9BC31DCDA062}"/>
              </a:ext>
            </a:extLst>
          </p:cNvPr>
          <p:cNvCxnSpPr>
            <a:cxnSpLocks/>
            <a:stCxn id="242" idx="1"/>
          </p:cNvCxnSpPr>
          <p:nvPr/>
        </p:nvCxnSpPr>
        <p:spPr>
          <a:xfrm rot="10800000">
            <a:off x="1725977" y="4209514"/>
            <a:ext cx="3778579" cy="723042"/>
          </a:xfrm>
          <a:prstGeom prst="bentConnector3">
            <a:avLst>
              <a:gd name="adj1" fmla="val 81762"/>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D7E77E0-9E41-476E-AE28-D822B42B0A33}"/>
              </a:ext>
            </a:extLst>
          </p:cNvPr>
          <p:cNvSpPr/>
          <p:nvPr/>
        </p:nvSpPr>
        <p:spPr bwMode="auto">
          <a:xfrm>
            <a:off x="8153400" y="114300"/>
            <a:ext cx="2517914" cy="609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7163CED7-4E33-4CAC-B474-A3F8D185386F}"/>
              </a:ext>
            </a:extLst>
          </p:cNvPr>
          <p:cNvSpPr/>
          <p:nvPr/>
        </p:nvSpPr>
        <p:spPr bwMode="auto">
          <a:xfrm>
            <a:off x="8354291" y="114300"/>
            <a:ext cx="2225074" cy="629635"/>
          </a:xfrm>
          <a:prstGeom prst="rect">
            <a:avLst/>
          </a:prstGeom>
          <a:noFill/>
          <a:ln>
            <a:solidFill>
              <a:schemeClr val="tx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A83CB86-9765-4390-A805-ABE2B51FC024}"/>
              </a:ext>
            </a:extLst>
          </p:cNvPr>
          <p:cNvSpPr/>
          <p:nvPr/>
        </p:nvSpPr>
        <p:spPr bwMode="auto">
          <a:xfrm>
            <a:off x="971296" y="5098702"/>
            <a:ext cx="86534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ITSM</a:t>
            </a:r>
          </a:p>
        </p:txBody>
      </p:sp>
      <p:sp>
        <p:nvSpPr>
          <p:cNvPr id="7" name="Rectangle 6">
            <a:extLst>
              <a:ext uri="{FF2B5EF4-FFF2-40B4-BE49-F238E27FC236}">
                <a16:creationId xmlns:a16="http://schemas.microsoft.com/office/drawing/2014/main" id="{381B94D6-F730-4166-8372-497EC2EF57EC}"/>
              </a:ext>
            </a:extLst>
          </p:cNvPr>
          <p:cNvSpPr/>
          <p:nvPr/>
        </p:nvSpPr>
        <p:spPr bwMode="auto">
          <a:xfrm>
            <a:off x="965679" y="5755350"/>
            <a:ext cx="86534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Reporting</a:t>
            </a:r>
          </a:p>
        </p:txBody>
      </p:sp>
      <p:sp>
        <p:nvSpPr>
          <p:cNvPr id="8" name="Rectangle 7">
            <a:extLst>
              <a:ext uri="{FF2B5EF4-FFF2-40B4-BE49-F238E27FC236}">
                <a16:creationId xmlns:a16="http://schemas.microsoft.com/office/drawing/2014/main" id="{1D35FEA7-B871-42D8-B4D2-01568BD56855}"/>
              </a:ext>
            </a:extLst>
          </p:cNvPr>
          <p:cNvSpPr/>
          <p:nvPr/>
        </p:nvSpPr>
        <p:spPr bwMode="auto">
          <a:xfrm>
            <a:off x="971098" y="4766311"/>
            <a:ext cx="86552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SOAR</a:t>
            </a:r>
          </a:p>
        </p:txBody>
      </p:sp>
      <p:sp>
        <p:nvSpPr>
          <p:cNvPr id="9" name="Rectangle 8">
            <a:extLst>
              <a:ext uri="{FF2B5EF4-FFF2-40B4-BE49-F238E27FC236}">
                <a16:creationId xmlns:a16="http://schemas.microsoft.com/office/drawing/2014/main" id="{2E16B10B-C327-4705-9152-E1A4C32598ED}"/>
              </a:ext>
            </a:extLst>
          </p:cNvPr>
          <p:cNvSpPr/>
          <p:nvPr/>
        </p:nvSpPr>
        <p:spPr bwMode="auto">
          <a:xfrm>
            <a:off x="971098" y="5427026"/>
            <a:ext cx="86534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CSM</a:t>
            </a:r>
          </a:p>
        </p:txBody>
      </p:sp>
      <p:cxnSp>
        <p:nvCxnSpPr>
          <p:cNvPr id="148" name="Straight Arrow Connector 26">
            <a:extLst>
              <a:ext uri="{FF2B5EF4-FFF2-40B4-BE49-F238E27FC236}">
                <a16:creationId xmlns:a16="http://schemas.microsoft.com/office/drawing/2014/main" id="{DFA3EF05-5173-464D-9B19-A5AFEC97B2F1}"/>
              </a:ext>
            </a:extLst>
          </p:cNvPr>
          <p:cNvCxnSpPr>
            <a:cxnSpLocks/>
            <a:endCxn id="8" idx="1"/>
          </p:cNvCxnSpPr>
          <p:nvPr/>
        </p:nvCxnSpPr>
        <p:spPr>
          <a:xfrm rot="16200000" flipH="1">
            <a:off x="586744" y="4504396"/>
            <a:ext cx="590820" cy="177888"/>
          </a:xfrm>
          <a:prstGeom prst="bentConnector2">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26">
            <a:extLst>
              <a:ext uri="{FF2B5EF4-FFF2-40B4-BE49-F238E27FC236}">
                <a16:creationId xmlns:a16="http://schemas.microsoft.com/office/drawing/2014/main" id="{6833A9CD-D853-4000-9F7A-EBC6C29812DE}"/>
              </a:ext>
            </a:extLst>
          </p:cNvPr>
          <p:cNvCxnSpPr>
            <a:cxnSpLocks/>
            <a:endCxn id="9" idx="1"/>
          </p:cNvCxnSpPr>
          <p:nvPr/>
        </p:nvCxnSpPr>
        <p:spPr>
          <a:xfrm rot="16200000" flipH="1">
            <a:off x="256387" y="4834753"/>
            <a:ext cx="1251535" cy="177888"/>
          </a:xfrm>
          <a:prstGeom prst="bentConnector2">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26">
            <a:extLst>
              <a:ext uri="{FF2B5EF4-FFF2-40B4-BE49-F238E27FC236}">
                <a16:creationId xmlns:a16="http://schemas.microsoft.com/office/drawing/2014/main" id="{7574D071-23AE-47CB-919F-CE5C2F6BFD7E}"/>
              </a:ext>
            </a:extLst>
          </p:cNvPr>
          <p:cNvCxnSpPr>
            <a:cxnSpLocks/>
            <a:endCxn id="7" idx="1"/>
          </p:cNvCxnSpPr>
          <p:nvPr/>
        </p:nvCxnSpPr>
        <p:spPr>
          <a:xfrm rot="16200000" flipH="1">
            <a:off x="89515" y="5001624"/>
            <a:ext cx="1579859" cy="172469"/>
          </a:xfrm>
          <a:prstGeom prst="bentConnector2">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A76CEFC-EF4E-4778-A8CE-F324CF503CC5}"/>
              </a:ext>
            </a:extLst>
          </p:cNvPr>
          <p:cNvCxnSpPr>
            <a:cxnSpLocks/>
            <a:stCxn id="112" idx="3"/>
            <a:endCxn id="246" idx="3"/>
          </p:cNvCxnSpPr>
          <p:nvPr/>
        </p:nvCxnSpPr>
        <p:spPr>
          <a:xfrm flipH="1">
            <a:off x="1728062" y="1428279"/>
            <a:ext cx="144281" cy="2624773"/>
          </a:xfrm>
          <a:prstGeom prst="bentConnector3">
            <a:avLst>
              <a:gd name="adj1" fmla="val -252127"/>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255ACA-2E71-4F27-9E6D-64B00D96B636}"/>
              </a:ext>
            </a:extLst>
          </p:cNvPr>
          <p:cNvCxnSpPr>
            <a:cxnSpLocks/>
            <a:stCxn id="3" idx="3"/>
            <a:endCxn id="112" idx="3"/>
          </p:cNvCxnSpPr>
          <p:nvPr/>
        </p:nvCxnSpPr>
        <p:spPr>
          <a:xfrm flipV="1">
            <a:off x="1743119" y="1428279"/>
            <a:ext cx="129224" cy="1246527"/>
          </a:xfrm>
          <a:prstGeom prst="bentConnector3">
            <a:avLst>
              <a:gd name="adj1" fmla="val 381505"/>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23F5C3AC-BDA7-4317-8B81-1541F82B486B}"/>
              </a:ext>
            </a:extLst>
          </p:cNvPr>
          <p:cNvSpPr/>
          <p:nvPr/>
        </p:nvSpPr>
        <p:spPr bwMode="auto">
          <a:xfrm>
            <a:off x="8729261" y="2753648"/>
            <a:ext cx="1396822" cy="35349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SaaS Solutions</a:t>
            </a:r>
          </a:p>
        </p:txBody>
      </p:sp>
    </p:spTree>
    <p:extLst>
      <p:ext uri="{BB962C8B-B14F-4D97-AF65-F5344CB8AC3E}">
        <p14:creationId xmlns:p14="http://schemas.microsoft.com/office/powerpoint/2010/main" val="30094181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F76B7A-8C84-4558-8FCB-76E5BAC97419}"/>
              </a:ext>
            </a:extLst>
          </p:cNvPr>
          <p:cNvSpPr/>
          <p:nvPr/>
        </p:nvSpPr>
        <p:spPr bwMode="auto">
          <a:xfrm>
            <a:off x="5935348" y="5757679"/>
            <a:ext cx="2225074" cy="1178072"/>
          </a:xfrm>
          <a:prstGeom prst="rect">
            <a:avLst/>
          </a:prstGeom>
          <a:solidFill>
            <a:schemeClr val="accent2">
              <a:lumMod val="10000"/>
              <a:lumOff val="90000"/>
            </a:schemeClr>
          </a:solidFill>
          <a:ln w="19050">
            <a:solidFill>
              <a:schemeClr val="accent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b="1">
              <a:solidFill>
                <a:schemeClr val="tx1"/>
              </a:soli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0AFBAFA5-5994-4B95-9374-F6F51D88E1A7}"/>
              </a:ext>
            </a:extLst>
          </p:cNvPr>
          <p:cNvSpPr/>
          <p:nvPr/>
        </p:nvSpPr>
        <p:spPr bwMode="auto">
          <a:xfrm>
            <a:off x="206867" y="3835791"/>
            <a:ext cx="1500805" cy="1766360"/>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Alert monitoring, threat hunting, and incident response/coordination</a:t>
            </a:r>
          </a:p>
        </p:txBody>
      </p:sp>
      <p:sp>
        <p:nvSpPr>
          <p:cNvPr id="401" name="Rectangle 400">
            <a:extLst>
              <a:ext uri="{FF2B5EF4-FFF2-40B4-BE49-F238E27FC236}">
                <a16:creationId xmlns:a16="http://schemas.microsoft.com/office/drawing/2014/main" id="{6A959F0A-AA91-4A87-8957-EB86B177D6D1}"/>
              </a:ext>
            </a:extLst>
          </p:cNvPr>
          <p:cNvSpPr/>
          <p:nvPr/>
        </p:nvSpPr>
        <p:spPr bwMode="auto">
          <a:xfrm>
            <a:off x="2358189" y="879119"/>
            <a:ext cx="2239155" cy="5793730"/>
          </a:xfrm>
          <a:prstGeom prst="rect">
            <a:avLst/>
          </a:prstGeom>
          <a:solidFill>
            <a:srgbClr val="E1F2CE"/>
          </a:solidFill>
          <a:ln>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Centralized log collection and analysis</a:t>
            </a:r>
          </a:p>
        </p:txBody>
      </p:sp>
      <p:sp>
        <p:nvSpPr>
          <p:cNvPr id="400" name="Rectangle 399">
            <a:extLst>
              <a:ext uri="{FF2B5EF4-FFF2-40B4-BE49-F238E27FC236}">
                <a16:creationId xmlns:a16="http://schemas.microsoft.com/office/drawing/2014/main" id="{581902B2-1556-497E-8979-B25D97027E76}"/>
              </a:ext>
            </a:extLst>
          </p:cNvPr>
          <p:cNvSpPr/>
          <p:nvPr/>
        </p:nvSpPr>
        <p:spPr bwMode="auto">
          <a:xfrm>
            <a:off x="5167077" y="879119"/>
            <a:ext cx="2225074" cy="4790853"/>
          </a:xfrm>
          <a:prstGeom prst="rect">
            <a:avLst/>
          </a:prstGeom>
          <a:solidFill>
            <a:schemeClr val="accent2">
              <a:lumMod val="10000"/>
              <a:lumOff val="90000"/>
            </a:schemeClr>
          </a:solidFill>
          <a:ln w="19050">
            <a:solidFill>
              <a:schemeClr val="accent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EUBA &amp; SOAR built-in</a:t>
            </a:r>
            <a:br>
              <a:rPr lang="en-US" sz="900" b="1">
                <a:solidFill>
                  <a:schemeClr val="tx1"/>
                </a:solidFill>
                <a:ea typeface="Segoe UI" pitchFamily="34" charset="0"/>
                <a:cs typeface="Segoe UI" pitchFamily="34" charset="0"/>
              </a:rPr>
            </a:br>
            <a:r>
              <a:rPr lang="en-US" sz="900" b="1">
                <a:solidFill>
                  <a:schemeClr val="tx1"/>
                </a:solidFill>
                <a:ea typeface="Segoe UI" pitchFamily="34" charset="0"/>
                <a:cs typeface="Segoe UI" pitchFamily="34" charset="0"/>
              </a:rPr>
              <a:t>=</a:t>
            </a:r>
          </a:p>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Real-time Detection + Response</a:t>
            </a:r>
          </a:p>
        </p:txBody>
      </p:sp>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6666528" cy="563343"/>
          </a:xfrm>
        </p:spPr>
        <p:txBody>
          <a:bodyPr anchor="t"/>
          <a:lstStyle/>
          <a:p>
            <a:r>
              <a:rPr lang="en-US" sz="2800"/>
              <a:t>Microsoft Sentinel Reference Architecture</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1436071"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Data Mapping</a:t>
            </a:r>
          </a:p>
        </p:txBody>
      </p:sp>
      <p:sp>
        <p:nvSpPr>
          <p:cNvPr id="136" name="Rectangle 135">
            <a:extLst>
              <a:ext uri="{FF2B5EF4-FFF2-40B4-BE49-F238E27FC236}">
                <a16:creationId xmlns:a16="http://schemas.microsoft.com/office/drawing/2014/main" id="{CB30E691-9838-4C4A-B9BD-21FE28509DB7}"/>
              </a:ext>
            </a:extLst>
          </p:cNvPr>
          <p:cNvSpPr/>
          <p:nvPr/>
        </p:nvSpPr>
        <p:spPr bwMode="auto">
          <a:xfrm>
            <a:off x="8523001" y="5831267"/>
            <a:ext cx="1396822" cy="47478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Servers </a:t>
            </a:r>
            <a:br>
              <a:rPr lang="en-US" sz="1050">
                <a:solidFill>
                  <a:schemeClr val="tx1"/>
                </a:solidFill>
                <a:cs typeface="Segoe UI" pitchFamily="34" charset="0"/>
              </a:rPr>
            </a:br>
            <a:r>
              <a:rPr lang="en-US" sz="1050">
                <a:solidFill>
                  <a:schemeClr val="tx1"/>
                </a:solidFill>
                <a:cs typeface="Segoe UI" pitchFamily="34" charset="0"/>
              </a:rPr>
              <a:t>(Windows &amp; Linux)</a:t>
            </a:r>
          </a:p>
        </p:txBody>
      </p:sp>
      <p:sp>
        <p:nvSpPr>
          <p:cNvPr id="137" name="Rectangle 136">
            <a:extLst>
              <a:ext uri="{FF2B5EF4-FFF2-40B4-BE49-F238E27FC236}">
                <a16:creationId xmlns:a16="http://schemas.microsoft.com/office/drawing/2014/main" id="{7A570DE5-FD03-40B2-B206-B68A5C601824}"/>
              </a:ext>
            </a:extLst>
          </p:cNvPr>
          <p:cNvSpPr/>
          <p:nvPr/>
        </p:nvSpPr>
        <p:spPr bwMode="auto">
          <a:xfrm>
            <a:off x="10300471" y="5305077"/>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Security Logs</a:t>
            </a:r>
            <a:endParaRPr lang="en-US" sz="900">
              <a:solidFill>
                <a:schemeClr val="bg1">
                  <a:lumMod val="50000"/>
                </a:schemeClr>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491BD537-D70D-43E7-91EA-73314F01D48B}"/>
              </a:ext>
            </a:extLst>
          </p:cNvPr>
          <p:cNvSpPr/>
          <p:nvPr/>
        </p:nvSpPr>
        <p:spPr bwMode="auto">
          <a:xfrm>
            <a:off x="10300471" y="5478231"/>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OS Logs</a:t>
            </a:r>
            <a:endParaRPr lang="en-US" sz="900">
              <a:solidFill>
                <a:schemeClr val="bg1">
                  <a:lumMod val="50000"/>
                </a:schemeClr>
              </a:soli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9E42246D-1B76-43FC-B951-DAAFB6412AEC}"/>
              </a:ext>
            </a:extLst>
          </p:cNvPr>
          <p:cNvSpPr/>
          <p:nvPr/>
        </p:nvSpPr>
        <p:spPr bwMode="auto">
          <a:xfrm>
            <a:off x="10300471" y="5647994"/>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Application Logs</a:t>
            </a:r>
            <a:endParaRPr lang="en-US" sz="900">
              <a:solidFill>
                <a:schemeClr val="bg1">
                  <a:lumMod val="50000"/>
                </a:schemeClr>
              </a:solidFill>
              <a:ea typeface="Segoe UI" pitchFamily="34" charset="0"/>
              <a:cs typeface="Segoe UI" pitchFamily="34" charset="0"/>
            </a:endParaRPr>
          </a:p>
        </p:txBody>
      </p:sp>
      <p:sp>
        <p:nvSpPr>
          <p:cNvPr id="184" name="Rectangle 183">
            <a:extLst>
              <a:ext uri="{FF2B5EF4-FFF2-40B4-BE49-F238E27FC236}">
                <a16:creationId xmlns:a16="http://schemas.microsoft.com/office/drawing/2014/main" id="{81128EDC-519F-4AFA-ADAD-B33E9D5CDE86}"/>
              </a:ext>
            </a:extLst>
          </p:cNvPr>
          <p:cNvSpPr/>
          <p:nvPr/>
        </p:nvSpPr>
        <p:spPr bwMode="auto">
          <a:xfrm>
            <a:off x="10300471" y="5823977"/>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AD / DNS / DHCP</a:t>
            </a:r>
            <a:endParaRPr lang="en-US" sz="900">
              <a:solidFill>
                <a:schemeClr val="bg1">
                  <a:lumMod val="50000"/>
                </a:schemeClr>
              </a:solidFill>
              <a:ea typeface="Segoe UI" pitchFamily="34" charset="0"/>
              <a:cs typeface="Segoe UI" pitchFamily="34" charset="0"/>
            </a:endParaRPr>
          </a:p>
        </p:txBody>
      </p:sp>
      <p:cxnSp>
        <p:nvCxnSpPr>
          <p:cNvPr id="185" name="Connector: Elbow 184">
            <a:extLst>
              <a:ext uri="{FF2B5EF4-FFF2-40B4-BE49-F238E27FC236}">
                <a16:creationId xmlns:a16="http://schemas.microsoft.com/office/drawing/2014/main" id="{69F97575-0EE1-4EDD-8791-9C463B6B4AC0}"/>
              </a:ext>
            </a:extLst>
          </p:cNvPr>
          <p:cNvCxnSpPr>
            <a:cxnSpLocks/>
            <a:stCxn id="136" idx="3"/>
            <a:endCxn id="137" idx="1"/>
          </p:cNvCxnSpPr>
          <p:nvPr/>
        </p:nvCxnSpPr>
        <p:spPr>
          <a:xfrm flipV="1">
            <a:off x="9919823" y="5383035"/>
            <a:ext cx="380648" cy="685624"/>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9D48C362-0560-490F-B2EF-5F425B9448AB}"/>
              </a:ext>
            </a:extLst>
          </p:cNvPr>
          <p:cNvCxnSpPr>
            <a:cxnSpLocks/>
            <a:stCxn id="136" idx="3"/>
            <a:endCxn id="177" idx="1"/>
          </p:cNvCxnSpPr>
          <p:nvPr/>
        </p:nvCxnSpPr>
        <p:spPr>
          <a:xfrm flipV="1">
            <a:off x="9919823" y="5556189"/>
            <a:ext cx="380648" cy="512470"/>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02A8B642-06A2-4435-BECC-99B4A0512621}"/>
              </a:ext>
            </a:extLst>
          </p:cNvPr>
          <p:cNvCxnSpPr>
            <a:cxnSpLocks/>
            <a:stCxn id="136" idx="3"/>
            <a:endCxn id="183" idx="1"/>
          </p:cNvCxnSpPr>
          <p:nvPr/>
        </p:nvCxnSpPr>
        <p:spPr>
          <a:xfrm flipV="1">
            <a:off x="9919823" y="5725952"/>
            <a:ext cx="380648" cy="342707"/>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A7B9AEED-2F17-46CB-9753-8F38CDC3A9C9}"/>
              </a:ext>
            </a:extLst>
          </p:cNvPr>
          <p:cNvCxnSpPr>
            <a:cxnSpLocks/>
            <a:stCxn id="136" idx="3"/>
          </p:cNvCxnSpPr>
          <p:nvPr/>
        </p:nvCxnSpPr>
        <p:spPr>
          <a:xfrm flipV="1">
            <a:off x="9919823" y="5933035"/>
            <a:ext cx="380648" cy="135624"/>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DAE432C-7D9D-4E97-A58F-6880DCE71FE6}"/>
              </a:ext>
            </a:extLst>
          </p:cNvPr>
          <p:cNvSpPr/>
          <p:nvPr/>
        </p:nvSpPr>
        <p:spPr bwMode="auto">
          <a:xfrm>
            <a:off x="10300471" y="6181768"/>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SSH</a:t>
            </a:r>
            <a:endParaRPr lang="en-US" sz="900">
              <a:solidFill>
                <a:schemeClr val="bg1">
                  <a:lumMod val="50000"/>
                </a:schemeClr>
              </a:solidFill>
              <a:ea typeface="Segoe UI" pitchFamily="34" charset="0"/>
              <a:cs typeface="Segoe UI" pitchFamily="34" charset="0"/>
            </a:endParaRPr>
          </a:p>
        </p:txBody>
      </p:sp>
      <p:cxnSp>
        <p:nvCxnSpPr>
          <p:cNvPr id="231" name="Connector: Elbow 230">
            <a:extLst>
              <a:ext uri="{FF2B5EF4-FFF2-40B4-BE49-F238E27FC236}">
                <a16:creationId xmlns:a16="http://schemas.microsoft.com/office/drawing/2014/main" id="{2FF77F88-FD15-484F-9CDB-3F523C2CA569}"/>
              </a:ext>
            </a:extLst>
          </p:cNvPr>
          <p:cNvCxnSpPr>
            <a:cxnSpLocks/>
            <a:stCxn id="136" idx="3"/>
          </p:cNvCxnSpPr>
          <p:nvPr/>
        </p:nvCxnSpPr>
        <p:spPr>
          <a:xfrm>
            <a:off x="9919823" y="6068659"/>
            <a:ext cx="380648" cy="296807"/>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Arrow Connector 26">
            <a:extLst>
              <a:ext uri="{FF2B5EF4-FFF2-40B4-BE49-F238E27FC236}">
                <a16:creationId xmlns:a16="http://schemas.microsoft.com/office/drawing/2014/main" id="{0B992884-264B-4F31-89EF-35A49384A178}"/>
              </a:ext>
            </a:extLst>
          </p:cNvPr>
          <p:cNvCxnSpPr>
            <a:cxnSpLocks/>
            <a:stCxn id="136" idx="1"/>
            <a:endCxn id="240" idx="3"/>
          </p:cNvCxnSpPr>
          <p:nvPr/>
        </p:nvCxnSpPr>
        <p:spPr>
          <a:xfrm rot="10800000">
            <a:off x="7959953" y="6068477"/>
            <a:ext cx="563048" cy="18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6">
            <a:extLst>
              <a:ext uri="{FF2B5EF4-FFF2-40B4-BE49-F238E27FC236}">
                <a16:creationId xmlns:a16="http://schemas.microsoft.com/office/drawing/2014/main" id="{37491976-3DA0-4241-A3E8-A4ABAC6FCB88}"/>
              </a:ext>
            </a:extLst>
          </p:cNvPr>
          <p:cNvCxnSpPr>
            <a:cxnSpLocks/>
            <a:stCxn id="4" idx="1"/>
            <a:endCxn id="6" idx="3"/>
          </p:cNvCxnSpPr>
          <p:nvPr/>
        </p:nvCxnSpPr>
        <p:spPr>
          <a:xfrm rot="10800000">
            <a:off x="1502681" y="4513405"/>
            <a:ext cx="1029248" cy="83856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3" name="Rectangle 252">
            <a:extLst>
              <a:ext uri="{FF2B5EF4-FFF2-40B4-BE49-F238E27FC236}">
                <a16:creationId xmlns:a16="http://schemas.microsoft.com/office/drawing/2014/main" id="{CD5AF888-FF8B-4790-A7A7-486ADB1C6BE8}"/>
              </a:ext>
            </a:extLst>
          </p:cNvPr>
          <p:cNvSpPr/>
          <p:nvPr/>
        </p:nvSpPr>
        <p:spPr bwMode="auto">
          <a:xfrm>
            <a:off x="8523001" y="3648003"/>
            <a:ext cx="1396822" cy="48975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Network Security Solutions</a:t>
            </a:r>
          </a:p>
        </p:txBody>
      </p:sp>
      <p:sp>
        <p:nvSpPr>
          <p:cNvPr id="255" name="Rectangle 254">
            <a:extLst>
              <a:ext uri="{FF2B5EF4-FFF2-40B4-BE49-F238E27FC236}">
                <a16:creationId xmlns:a16="http://schemas.microsoft.com/office/drawing/2014/main" id="{2887BFEE-7121-46BD-94C9-E01137771795}"/>
              </a:ext>
            </a:extLst>
          </p:cNvPr>
          <p:cNvSpPr/>
          <p:nvPr/>
        </p:nvSpPr>
        <p:spPr bwMode="auto">
          <a:xfrm>
            <a:off x="5346234" y="2641884"/>
            <a:ext cx="1866759" cy="206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AD Premium</a:t>
            </a:r>
          </a:p>
        </p:txBody>
      </p:sp>
      <p:sp>
        <p:nvSpPr>
          <p:cNvPr id="256" name="Rectangle 255">
            <a:extLst>
              <a:ext uri="{FF2B5EF4-FFF2-40B4-BE49-F238E27FC236}">
                <a16:creationId xmlns:a16="http://schemas.microsoft.com/office/drawing/2014/main" id="{29514F42-876E-4249-8AB1-4F971F1D161D}"/>
              </a:ext>
            </a:extLst>
          </p:cNvPr>
          <p:cNvSpPr/>
          <p:nvPr/>
        </p:nvSpPr>
        <p:spPr bwMode="auto">
          <a:xfrm>
            <a:off x="8523001" y="2498914"/>
            <a:ext cx="1396822" cy="48975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Identity &amp; Access Management</a:t>
            </a:r>
          </a:p>
        </p:txBody>
      </p:sp>
      <p:sp>
        <p:nvSpPr>
          <p:cNvPr id="257" name="Rectangle 256">
            <a:extLst>
              <a:ext uri="{FF2B5EF4-FFF2-40B4-BE49-F238E27FC236}">
                <a16:creationId xmlns:a16="http://schemas.microsoft.com/office/drawing/2014/main" id="{23F5C3AC-BDA7-4317-8B81-1541F82B486B}"/>
              </a:ext>
            </a:extLst>
          </p:cNvPr>
          <p:cNvSpPr/>
          <p:nvPr/>
        </p:nvSpPr>
        <p:spPr bwMode="auto">
          <a:xfrm>
            <a:off x="8520461" y="3070848"/>
            <a:ext cx="1396822" cy="35349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SaaS Solutions</a:t>
            </a:r>
          </a:p>
        </p:txBody>
      </p:sp>
      <p:sp>
        <p:nvSpPr>
          <p:cNvPr id="259" name="Rectangle 258">
            <a:extLst>
              <a:ext uri="{FF2B5EF4-FFF2-40B4-BE49-F238E27FC236}">
                <a16:creationId xmlns:a16="http://schemas.microsoft.com/office/drawing/2014/main" id="{9661F9F1-FA43-48A5-8BFB-963EE13F182A}"/>
              </a:ext>
            </a:extLst>
          </p:cNvPr>
          <p:cNvSpPr/>
          <p:nvPr/>
        </p:nvSpPr>
        <p:spPr bwMode="auto">
          <a:xfrm>
            <a:off x="10300471" y="3784449"/>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Network Firewall</a:t>
            </a:r>
            <a:endParaRPr lang="en-US" sz="900">
              <a:solidFill>
                <a:schemeClr val="bg1">
                  <a:lumMod val="50000"/>
                </a:schemeClr>
              </a:solidFill>
              <a:ea typeface="Segoe UI" pitchFamily="34" charset="0"/>
              <a:cs typeface="Segoe UI" pitchFamily="34" charset="0"/>
            </a:endParaRPr>
          </a:p>
        </p:txBody>
      </p:sp>
      <p:sp>
        <p:nvSpPr>
          <p:cNvPr id="260" name="Rectangle 259">
            <a:extLst>
              <a:ext uri="{FF2B5EF4-FFF2-40B4-BE49-F238E27FC236}">
                <a16:creationId xmlns:a16="http://schemas.microsoft.com/office/drawing/2014/main" id="{11384258-D372-40A3-BC75-2290D91A0D8B}"/>
              </a:ext>
            </a:extLst>
          </p:cNvPr>
          <p:cNvSpPr/>
          <p:nvPr/>
        </p:nvSpPr>
        <p:spPr bwMode="auto">
          <a:xfrm>
            <a:off x="8523001" y="1426086"/>
            <a:ext cx="1396822" cy="48975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Threat Intelligence Feeds</a:t>
            </a:r>
          </a:p>
        </p:txBody>
      </p:sp>
      <p:sp>
        <p:nvSpPr>
          <p:cNvPr id="261" name="Rectangle 260">
            <a:extLst>
              <a:ext uri="{FF2B5EF4-FFF2-40B4-BE49-F238E27FC236}">
                <a16:creationId xmlns:a16="http://schemas.microsoft.com/office/drawing/2014/main" id="{6654423C-652A-4EE9-8F3D-7EA9927F1A49}"/>
              </a:ext>
            </a:extLst>
          </p:cNvPr>
          <p:cNvSpPr/>
          <p:nvPr/>
        </p:nvSpPr>
        <p:spPr bwMode="auto">
          <a:xfrm>
            <a:off x="10307913" y="2666156"/>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MDM / MAM</a:t>
            </a:r>
            <a:endParaRPr lang="en-US" sz="900">
              <a:solidFill>
                <a:schemeClr val="bg1">
                  <a:lumMod val="50000"/>
                </a:schemeClr>
              </a:soli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D52A50ED-7647-4F5C-8DC6-E3D00302469C}"/>
              </a:ext>
            </a:extLst>
          </p:cNvPr>
          <p:cNvSpPr/>
          <p:nvPr/>
        </p:nvSpPr>
        <p:spPr bwMode="auto">
          <a:xfrm>
            <a:off x="10300471" y="3066630"/>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Sanctioned Apps</a:t>
            </a:r>
            <a:endParaRPr lang="en-US" sz="900">
              <a:solidFill>
                <a:schemeClr val="bg1">
                  <a:lumMod val="50000"/>
                </a:schemeClr>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867C1B64-A7BB-4E9A-9F08-268583D63B89}"/>
              </a:ext>
            </a:extLst>
          </p:cNvPr>
          <p:cNvSpPr/>
          <p:nvPr/>
        </p:nvSpPr>
        <p:spPr bwMode="auto">
          <a:xfrm>
            <a:off x="10336031" y="1683726"/>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Subscription</a:t>
            </a:r>
            <a:endParaRPr lang="en-US" sz="900">
              <a:solidFill>
                <a:schemeClr val="bg1">
                  <a:lumMod val="50000"/>
                </a:schemeClr>
              </a:solidFill>
              <a:ea typeface="Segoe UI" pitchFamily="34" charset="0"/>
              <a:cs typeface="Segoe UI" pitchFamily="34" charset="0"/>
            </a:endParaRPr>
          </a:p>
        </p:txBody>
      </p:sp>
      <p:cxnSp>
        <p:nvCxnSpPr>
          <p:cNvPr id="264" name="Straight Arrow Connector 26">
            <a:extLst>
              <a:ext uri="{FF2B5EF4-FFF2-40B4-BE49-F238E27FC236}">
                <a16:creationId xmlns:a16="http://schemas.microsoft.com/office/drawing/2014/main" id="{B61DD81A-EE61-4FB1-8598-CAB2B9F23151}"/>
              </a:ext>
            </a:extLst>
          </p:cNvPr>
          <p:cNvCxnSpPr>
            <a:cxnSpLocks/>
            <a:stCxn id="256" idx="1"/>
            <a:endCxn id="255" idx="3"/>
          </p:cNvCxnSpPr>
          <p:nvPr/>
        </p:nvCxnSpPr>
        <p:spPr>
          <a:xfrm rot="10800000" flipV="1">
            <a:off x="7212993" y="2743791"/>
            <a:ext cx="1310008" cy="158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5" name="Rectangle 264">
            <a:extLst>
              <a:ext uri="{FF2B5EF4-FFF2-40B4-BE49-F238E27FC236}">
                <a16:creationId xmlns:a16="http://schemas.microsoft.com/office/drawing/2014/main" id="{0A72A0DD-9252-413C-8B58-5E2F6064130B}"/>
              </a:ext>
            </a:extLst>
          </p:cNvPr>
          <p:cNvSpPr/>
          <p:nvPr/>
        </p:nvSpPr>
        <p:spPr bwMode="auto">
          <a:xfrm>
            <a:off x="2531931" y="2815666"/>
            <a:ext cx="1874203" cy="2222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REST API Connectors</a:t>
            </a:r>
          </a:p>
        </p:txBody>
      </p:sp>
      <p:sp>
        <p:nvSpPr>
          <p:cNvPr id="267" name="Rectangle 266">
            <a:extLst>
              <a:ext uri="{FF2B5EF4-FFF2-40B4-BE49-F238E27FC236}">
                <a16:creationId xmlns:a16="http://schemas.microsoft.com/office/drawing/2014/main" id="{237F9216-9E8C-4816-A181-0C95F70DDB28}"/>
              </a:ext>
            </a:extLst>
          </p:cNvPr>
          <p:cNvSpPr/>
          <p:nvPr/>
        </p:nvSpPr>
        <p:spPr bwMode="auto">
          <a:xfrm>
            <a:off x="2537010" y="1331744"/>
            <a:ext cx="1874203" cy="3227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Microsoft TIP</a:t>
            </a:r>
          </a:p>
        </p:txBody>
      </p:sp>
      <p:sp>
        <p:nvSpPr>
          <p:cNvPr id="268" name="Rectangle 267">
            <a:extLst>
              <a:ext uri="{FF2B5EF4-FFF2-40B4-BE49-F238E27FC236}">
                <a16:creationId xmlns:a16="http://schemas.microsoft.com/office/drawing/2014/main" id="{AB8B902F-7244-4E01-9799-BCA7C65A32BB}"/>
              </a:ext>
            </a:extLst>
          </p:cNvPr>
          <p:cNvSpPr/>
          <p:nvPr/>
        </p:nvSpPr>
        <p:spPr bwMode="auto">
          <a:xfrm>
            <a:off x="2531931" y="1692706"/>
            <a:ext cx="1874203" cy="3227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TAXII v2 Connector</a:t>
            </a:r>
          </a:p>
        </p:txBody>
      </p:sp>
      <p:sp>
        <p:nvSpPr>
          <p:cNvPr id="270" name="Rectangle 269">
            <a:extLst>
              <a:ext uri="{FF2B5EF4-FFF2-40B4-BE49-F238E27FC236}">
                <a16:creationId xmlns:a16="http://schemas.microsoft.com/office/drawing/2014/main" id="{4A18B6AC-ADEC-483A-8598-A78BB5B0B26F}"/>
              </a:ext>
            </a:extLst>
          </p:cNvPr>
          <p:cNvSpPr/>
          <p:nvPr/>
        </p:nvSpPr>
        <p:spPr bwMode="auto">
          <a:xfrm>
            <a:off x="10336031" y="1487046"/>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Community</a:t>
            </a:r>
            <a:endParaRPr lang="en-US" sz="900">
              <a:solidFill>
                <a:schemeClr val="bg1">
                  <a:lumMod val="50000"/>
                </a:schemeClr>
              </a:solidFill>
              <a:ea typeface="Segoe UI" pitchFamily="34" charset="0"/>
              <a:cs typeface="Segoe UI" pitchFamily="34" charset="0"/>
            </a:endParaRPr>
          </a:p>
        </p:txBody>
      </p:sp>
      <p:cxnSp>
        <p:nvCxnSpPr>
          <p:cNvPr id="271" name="Straight Arrow Connector 26">
            <a:extLst>
              <a:ext uri="{FF2B5EF4-FFF2-40B4-BE49-F238E27FC236}">
                <a16:creationId xmlns:a16="http://schemas.microsoft.com/office/drawing/2014/main" id="{77D61607-EC06-4020-A3DC-65211FD13437}"/>
              </a:ext>
            </a:extLst>
          </p:cNvPr>
          <p:cNvCxnSpPr>
            <a:cxnSpLocks/>
            <a:stCxn id="257" idx="1"/>
            <a:endCxn id="258" idx="3"/>
          </p:cNvCxnSpPr>
          <p:nvPr/>
        </p:nvCxnSpPr>
        <p:spPr>
          <a:xfrm rot="10800000" flipV="1">
            <a:off x="7199051" y="3247593"/>
            <a:ext cx="1321410" cy="122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6">
            <a:extLst>
              <a:ext uri="{FF2B5EF4-FFF2-40B4-BE49-F238E27FC236}">
                <a16:creationId xmlns:a16="http://schemas.microsoft.com/office/drawing/2014/main" id="{1D2E42D3-A54B-40F2-B6B9-49C4D3D42F1A}"/>
              </a:ext>
            </a:extLst>
          </p:cNvPr>
          <p:cNvCxnSpPr>
            <a:cxnSpLocks/>
            <a:stCxn id="260" idx="1"/>
            <a:endCxn id="268" idx="3"/>
          </p:cNvCxnSpPr>
          <p:nvPr/>
        </p:nvCxnSpPr>
        <p:spPr>
          <a:xfrm rot="10800000" flipV="1">
            <a:off x="4406135" y="1670963"/>
            <a:ext cx="4116867" cy="183141"/>
          </a:xfrm>
          <a:prstGeom prst="bentConnector3">
            <a:avLst>
              <a:gd name="adj1" fmla="val 9056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6">
            <a:extLst>
              <a:ext uri="{FF2B5EF4-FFF2-40B4-BE49-F238E27FC236}">
                <a16:creationId xmlns:a16="http://schemas.microsoft.com/office/drawing/2014/main" id="{7AF7481F-73EF-4395-9ED1-569859661A3D}"/>
              </a:ext>
            </a:extLst>
          </p:cNvPr>
          <p:cNvCxnSpPr>
            <a:cxnSpLocks/>
            <a:stCxn id="260" idx="1"/>
            <a:endCxn id="267" idx="3"/>
          </p:cNvCxnSpPr>
          <p:nvPr/>
        </p:nvCxnSpPr>
        <p:spPr>
          <a:xfrm rot="10800000">
            <a:off x="4411213" y="1493144"/>
            <a:ext cx="4111788" cy="177821"/>
          </a:xfrm>
          <a:prstGeom prst="bentConnector3">
            <a:avLst>
              <a:gd name="adj1" fmla="val 9066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6">
            <a:extLst>
              <a:ext uri="{FF2B5EF4-FFF2-40B4-BE49-F238E27FC236}">
                <a16:creationId xmlns:a16="http://schemas.microsoft.com/office/drawing/2014/main" id="{37964EB0-B047-4DB8-A921-DEC4846C18ED}"/>
              </a:ext>
            </a:extLst>
          </p:cNvPr>
          <p:cNvCxnSpPr>
            <a:cxnSpLocks/>
            <a:stCxn id="257" idx="1"/>
            <a:endCxn id="265" idx="3"/>
          </p:cNvCxnSpPr>
          <p:nvPr/>
        </p:nvCxnSpPr>
        <p:spPr>
          <a:xfrm rot="10800000">
            <a:off x="4406135" y="2926780"/>
            <a:ext cx="4114327" cy="320815"/>
          </a:xfrm>
          <a:prstGeom prst="bentConnector3">
            <a:avLst>
              <a:gd name="adj1" fmla="val 1610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A0D315AD-52B5-4E1B-99F5-573815501094}"/>
              </a:ext>
            </a:extLst>
          </p:cNvPr>
          <p:cNvCxnSpPr>
            <a:cxnSpLocks/>
            <a:stCxn id="260" idx="3"/>
            <a:endCxn id="270" idx="1"/>
          </p:cNvCxnSpPr>
          <p:nvPr/>
        </p:nvCxnSpPr>
        <p:spPr>
          <a:xfrm flipV="1">
            <a:off x="9919823" y="1565004"/>
            <a:ext cx="416208" cy="105960"/>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Connector: Elbow 275">
            <a:extLst>
              <a:ext uri="{FF2B5EF4-FFF2-40B4-BE49-F238E27FC236}">
                <a16:creationId xmlns:a16="http://schemas.microsoft.com/office/drawing/2014/main" id="{9284A325-B9DC-481A-B796-8D5E36661CA3}"/>
              </a:ext>
            </a:extLst>
          </p:cNvPr>
          <p:cNvCxnSpPr>
            <a:cxnSpLocks/>
            <a:stCxn id="260" idx="3"/>
            <a:endCxn id="263" idx="1"/>
          </p:cNvCxnSpPr>
          <p:nvPr/>
        </p:nvCxnSpPr>
        <p:spPr>
          <a:xfrm>
            <a:off x="9919823" y="1670964"/>
            <a:ext cx="416208" cy="90720"/>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9D5F8A8B-F415-4312-8D36-8E662404142E}"/>
              </a:ext>
            </a:extLst>
          </p:cNvPr>
          <p:cNvCxnSpPr>
            <a:cxnSpLocks/>
            <a:stCxn id="257" idx="3"/>
            <a:endCxn id="262" idx="1"/>
          </p:cNvCxnSpPr>
          <p:nvPr/>
        </p:nvCxnSpPr>
        <p:spPr>
          <a:xfrm flipV="1">
            <a:off x="9917283" y="3144588"/>
            <a:ext cx="383188" cy="103006"/>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D2BA38F8-486D-4EE4-84D6-0089059147F1}"/>
              </a:ext>
            </a:extLst>
          </p:cNvPr>
          <p:cNvCxnSpPr>
            <a:cxnSpLocks/>
            <a:stCxn id="256" idx="3"/>
            <a:endCxn id="261" idx="1"/>
          </p:cNvCxnSpPr>
          <p:nvPr/>
        </p:nvCxnSpPr>
        <p:spPr>
          <a:xfrm>
            <a:off x="9919823" y="2743792"/>
            <a:ext cx="388090" cy="322"/>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0A14EA90-506D-41F2-ABBF-F88FC25B636A}"/>
              </a:ext>
            </a:extLst>
          </p:cNvPr>
          <p:cNvCxnSpPr>
            <a:cxnSpLocks/>
            <a:stCxn id="253" idx="3"/>
            <a:endCxn id="259" idx="1"/>
          </p:cNvCxnSpPr>
          <p:nvPr/>
        </p:nvCxnSpPr>
        <p:spPr>
          <a:xfrm flipV="1">
            <a:off x="9919823" y="3862407"/>
            <a:ext cx="380648" cy="30474"/>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559E4681-49C0-4BCE-8C51-195CC587522A}"/>
              </a:ext>
            </a:extLst>
          </p:cNvPr>
          <p:cNvSpPr/>
          <p:nvPr/>
        </p:nvSpPr>
        <p:spPr bwMode="auto">
          <a:xfrm>
            <a:off x="10298565" y="5994708"/>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Web Logs</a:t>
            </a:r>
            <a:endParaRPr lang="en-US" sz="900">
              <a:solidFill>
                <a:schemeClr val="bg1">
                  <a:lumMod val="50000"/>
                </a:schemeClr>
              </a:solidFill>
              <a:ea typeface="Segoe UI" pitchFamily="34" charset="0"/>
              <a:cs typeface="Segoe UI" pitchFamily="34" charset="0"/>
            </a:endParaRPr>
          </a:p>
        </p:txBody>
      </p:sp>
      <p:cxnSp>
        <p:nvCxnSpPr>
          <p:cNvPr id="281" name="Connector: Elbow 280">
            <a:extLst>
              <a:ext uri="{FF2B5EF4-FFF2-40B4-BE49-F238E27FC236}">
                <a16:creationId xmlns:a16="http://schemas.microsoft.com/office/drawing/2014/main" id="{F9E92CD8-1DFC-4035-9BF8-95E58F9FC354}"/>
              </a:ext>
            </a:extLst>
          </p:cNvPr>
          <p:cNvCxnSpPr>
            <a:cxnSpLocks/>
            <a:stCxn id="136" idx="3"/>
          </p:cNvCxnSpPr>
          <p:nvPr/>
        </p:nvCxnSpPr>
        <p:spPr>
          <a:xfrm>
            <a:off x="9919823" y="6068659"/>
            <a:ext cx="382711" cy="40170"/>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82" name="Rectangle 281">
            <a:extLst>
              <a:ext uri="{FF2B5EF4-FFF2-40B4-BE49-F238E27FC236}">
                <a16:creationId xmlns:a16="http://schemas.microsoft.com/office/drawing/2014/main" id="{A9BF5BF3-D92B-41F2-93BF-029397CF7A4A}"/>
              </a:ext>
            </a:extLst>
          </p:cNvPr>
          <p:cNvSpPr/>
          <p:nvPr/>
        </p:nvSpPr>
        <p:spPr bwMode="auto">
          <a:xfrm>
            <a:off x="2531930" y="3780007"/>
            <a:ext cx="1874203" cy="2222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err="1">
                <a:gradFill>
                  <a:gsLst>
                    <a:gs pos="0">
                      <a:srgbClr val="FFFFFF"/>
                    </a:gs>
                    <a:gs pos="100000">
                      <a:srgbClr val="FFFFFF"/>
                    </a:gs>
                  </a:gsLst>
                  <a:lin ang="5400000" scaled="0"/>
                </a:gradFill>
                <a:cs typeface="Segoe UI" pitchFamily="34" charset="0"/>
              </a:rPr>
              <a:t>LogStash</a:t>
            </a:r>
            <a:r>
              <a:rPr lang="en-US" sz="900">
                <a:gradFill>
                  <a:gsLst>
                    <a:gs pos="0">
                      <a:srgbClr val="FFFFFF"/>
                    </a:gs>
                    <a:gs pos="100000">
                      <a:srgbClr val="FFFFFF"/>
                    </a:gs>
                  </a:gsLst>
                  <a:lin ang="5400000" scaled="0"/>
                </a:gradFill>
                <a:cs typeface="Segoe UI" pitchFamily="34" charset="0"/>
              </a:rPr>
              <a:t> (or other)</a:t>
            </a:r>
          </a:p>
        </p:txBody>
      </p:sp>
      <p:sp>
        <p:nvSpPr>
          <p:cNvPr id="283" name="Rectangle 282">
            <a:extLst>
              <a:ext uri="{FF2B5EF4-FFF2-40B4-BE49-F238E27FC236}">
                <a16:creationId xmlns:a16="http://schemas.microsoft.com/office/drawing/2014/main" id="{0A40E760-9E7A-40D4-90FB-2D63E3B33064}"/>
              </a:ext>
            </a:extLst>
          </p:cNvPr>
          <p:cNvSpPr/>
          <p:nvPr/>
        </p:nvSpPr>
        <p:spPr bwMode="auto">
          <a:xfrm>
            <a:off x="5295755" y="4827982"/>
            <a:ext cx="1874203" cy="322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Monitor: </a:t>
            </a:r>
            <a:br>
              <a:rPr lang="en-US" sz="900">
                <a:gradFill>
                  <a:gsLst>
                    <a:gs pos="0">
                      <a:srgbClr val="FFFFFF"/>
                    </a:gs>
                    <a:gs pos="100000">
                      <a:srgbClr val="FFFFFF"/>
                    </a:gs>
                  </a:gsLst>
                  <a:lin ang="5400000" scaled="0"/>
                </a:gradFill>
                <a:cs typeface="Segoe UI" pitchFamily="34" charset="0"/>
              </a:rPr>
            </a:br>
            <a:r>
              <a:rPr lang="en-US" sz="900">
                <a:gradFill>
                  <a:gsLst>
                    <a:gs pos="0">
                      <a:srgbClr val="FFFFFF"/>
                    </a:gs>
                    <a:gs pos="100000">
                      <a:srgbClr val="FFFFFF"/>
                    </a:gs>
                  </a:gsLst>
                  <a:lin ang="5400000" scaled="0"/>
                </a:gradFill>
                <a:cs typeface="Segoe UI" pitchFamily="34" charset="0"/>
              </a:rPr>
              <a:t>Network Watcher Solution</a:t>
            </a:r>
          </a:p>
        </p:txBody>
      </p:sp>
      <p:cxnSp>
        <p:nvCxnSpPr>
          <p:cNvPr id="284" name="Straight Arrow Connector 26">
            <a:extLst>
              <a:ext uri="{FF2B5EF4-FFF2-40B4-BE49-F238E27FC236}">
                <a16:creationId xmlns:a16="http://schemas.microsoft.com/office/drawing/2014/main" id="{58315FB8-1A16-4B1E-965A-5BB8BB7BEC23}"/>
              </a:ext>
            </a:extLst>
          </p:cNvPr>
          <p:cNvCxnSpPr>
            <a:cxnSpLocks/>
            <a:stCxn id="253" idx="1"/>
            <a:endCxn id="282" idx="3"/>
          </p:cNvCxnSpPr>
          <p:nvPr/>
        </p:nvCxnSpPr>
        <p:spPr>
          <a:xfrm rot="10800000">
            <a:off x="4406133" y="3891121"/>
            <a:ext cx="4116868" cy="176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6">
            <a:extLst>
              <a:ext uri="{FF2B5EF4-FFF2-40B4-BE49-F238E27FC236}">
                <a16:creationId xmlns:a16="http://schemas.microsoft.com/office/drawing/2014/main" id="{8DC4036A-9C08-4B54-899E-2CAF2FC4ACA3}"/>
              </a:ext>
            </a:extLst>
          </p:cNvPr>
          <p:cNvCxnSpPr>
            <a:cxnSpLocks/>
            <a:stCxn id="253" idx="1"/>
            <a:endCxn id="283" idx="3"/>
          </p:cNvCxnSpPr>
          <p:nvPr/>
        </p:nvCxnSpPr>
        <p:spPr>
          <a:xfrm rot="10800000" flipV="1">
            <a:off x="7169959" y="3892880"/>
            <a:ext cx="1353043" cy="109638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6">
            <a:extLst>
              <a:ext uri="{FF2B5EF4-FFF2-40B4-BE49-F238E27FC236}">
                <a16:creationId xmlns:a16="http://schemas.microsoft.com/office/drawing/2014/main" id="{D7BFB7A2-068C-44A8-BF35-04297F4EC7F4}"/>
              </a:ext>
            </a:extLst>
          </p:cNvPr>
          <p:cNvCxnSpPr>
            <a:cxnSpLocks/>
            <a:stCxn id="253" idx="1"/>
            <a:endCxn id="242" idx="3"/>
          </p:cNvCxnSpPr>
          <p:nvPr/>
        </p:nvCxnSpPr>
        <p:spPr>
          <a:xfrm rot="10800000" flipV="1">
            <a:off x="7169957" y="3892880"/>
            <a:ext cx="1353044" cy="145956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F3BB653C-F4EA-4717-ABDC-0E1D8C35139A}"/>
              </a:ext>
            </a:extLst>
          </p:cNvPr>
          <p:cNvCxnSpPr>
            <a:cxnSpLocks/>
            <a:stCxn id="288" idx="0"/>
            <a:endCxn id="253" idx="2"/>
          </p:cNvCxnSpPr>
          <p:nvPr/>
        </p:nvCxnSpPr>
        <p:spPr>
          <a:xfrm rot="5400000" flipH="1" flipV="1">
            <a:off x="8691221" y="4667316"/>
            <a:ext cx="1059747" cy="635"/>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C4E095F2-D8BA-4C1B-95CE-056B457226EE}"/>
              </a:ext>
            </a:extLst>
          </p:cNvPr>
          <p:cNvCxnSpPr>
            <a:cxnSpLocks/>
            <a:stCxn id="288" idx="1"/>
          </p:cNvCxnSpPr>
          <p:nvPr/>
        </p:nvCxnSpPr>
        <p:spPr>
          <a:xfrm flipH="1" flipV="1">
            <a:off x="6595885" y="5393424"/>
            <a:ext cx="1926481" cy="6405"/>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Arrow Connector 26">
            <a:extLst>
              <a:ext uri="{FF2B5EF4-FFF2-40B4-BE49-F238E27FC236}">
                <a16:creationId xmlns:a16="http://schemas.microsoft.com/office/drawing/2014/main" id="{1A9E3FC9-F1E2-4300-96C6-62DD41757F99}"/>
              </a:ext>
            </a:extLst>
          </p:cNvPr>
          <p:cNvCxnSpPr>
            <a:cxnSpLocks/>
            <a:stCxn id="282" idx="1"/>
            <a:endCxn id="6" idx="3"/>
          </p:cNvCxnSpPr>
          <p:nvPr/>
        </p:nvCxnSpPr>
        <p:spPr>
          <a:xfrm rot="10800000" flipV="1">
            <a:off x="1502682" y="3891120"/>
            <a:ext cx="1029249" cy="62228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26">
            <a:extLst>
              <a:ext uri="{FF2B5EF4-FFF2-40B4-BE49-F238E27FC236}">
                <a16:creationId xmlns:a16="http://schemas.microsoft.com/office/drawing/2014/main" id="{4A090D9D-E503-4B24-99C5-F62F1B3D4384}"/>
              </a:ext>
            </a:extLst>
          </p:cNvPr>
          <p:cNvCxnSpPr>
            <a:cxnSpLocks/>
            <a:stCxn id="265" idx="1"/>
            <a:endCxn id="6" idx="3"/>
          </p:cNvCxnSpPr>
          <p:nvPr/>
        </p:nvCxnSpPr>
        <p:spPr>
          <a:xfrm rot="10800000" flipV="1">
            <a:off x="1502681" y="2926778"/>
            <a:ext cx="1029250" cy="158662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E97E0F7F-9EA5-4CCB-82D2-E6068F6A0F93}"/>
              </a:ext>
            </a:extLst>
          </p:cNvPr>
          <p:cNvSpPr/>
          <p:nvPr/>
        </p:nvSpPr>
        <p:spPr bwMode="auto">
          <a:xfrm>
            <a:off x="10300471" y="2844394"/>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ZTNA</a:t>
            </a:r>
            <a:endParaRPr lang="en-US" sz="900">
              <a:solidFill>
                <a:schemeClr val="bg1">
                  <a:lumMod val="50000"/>
                </a:schemeClr>
              </a:solidFill>
              <a:ea typeface="Segoe UI" pitchFamily="34" charset="0"/>
              <a:cs typeface="Segoe UI" pitchFamily="34" charset="0"/>
            </a:endParaRPr>
          </a:p>
        </p:txBody>
      </p:sp>
      <p:cxnSp>
        <p:nvCxnSpPr>
          <p:cNvPr id="326" name="Connector: Elbow 325">
            <a:extLst>
              <a:ext uri="{FF2B5EF4-FFF2-40B4-BE49-F238E27FC236}">
                <a16:creationId xmlns:a16="http://schemas.microsoft.com/office/drawing/2014/main" id="{142EFCC3-F6C4-435A-9661-1A7525F6BB38}"/>
              </a:ext>
            </a:extLst>
          </p:cNvPr>
          <p:cNvCxnSpPr>
            <a:cxnSpLocks/>
            <a:stCxn id="256" idx="3"/>
            <a:endCxn id="325" idx="1"/>
          </p:cNvCxnSpPr>
          <p:nvPr/>
        </p:nvCxnSpPr>
        <p:spPr>
          <a:xfrm>
            <a:off x="9919823" y="2743792"/>
            <a:ext cx="380648" cy="178560"/>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9" name="Rectangle 328">
            <a:extLst>
              <a:ext uri="{FF2B5EF4-FFF2-40B4-BE49-F238E27FC236}">
                <a16:creationId xmlns:a16="http://schemas.microsoft.com/office/drawing/2014/main" id="{FEB02F43-3850-47C4-A375-DFED683C23A6}"/>
              </a:ext>
            </a:extLst>
          </p:cNvPr>
          <p:cNvSpPr/>
          <p:nvPr/>
        </p:nvSpPr>
        <p:spPr bwMode="auto">
          <a:xfrm>
            <a:off x="10307913" y="2465479"/>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MFA</a:t>
            </a:r>
            <a:endParaRPr lang="en-US" sz="900">
              <a:solidFill>
                <a:schemeClr val="bg1">
                  <a:lumMod val="50000"/>
                </a:schemeClr>
              </a:solidFill>
              <a:ea typeface="Segoe UI" pitchFamily="34" charset="0"/>
              <a:cs typeface="Segoe UI" pitchFamily="34" charset="0"/>
            </a:endParaRPr>
          </a:p>
        </p:txBody>
      </p:sp>
      <p:cxnSp>
        <p:nvCxnSpPr>
          <p:cNvPr id="330" name="Connector: Elbow 329">
            <a:extLst>
              <a:ext uri="{FF2B5EF4-FFF2-40B4-BE49-F238E27FC236}">
                <a16:creationId xmlns:a16="http://schemas.microsoft.com/office/drawing/2014/main" id="{ACDE09BA-67D6-473B-8A1E-03BA3D8D091A}"/>
              </a:ext>
            </a:extLst>
          </p:cNvPr>
          <p:cNvCxnSpPr>
            <a:cxnSpLocks/>
            <a:stCxn id="256" idx="3"/>
            <a:endCxn id="329" idx="1"/>
          </p:cNvCxnSpPr>
          <p:nvPr/>
        </p:nvCxnSpPr>
        <p:spPr>
          <a:xfrm flipV="1">
            <a:off x="9919823" y="2543437"/>
            <a:ext cx="388090" cy="200355"/>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Arrow Connector 26">
            <a:extLst>
              <a:ext uri="{FF2B5EF4-FFF2-40B4-BE49-F238E27FC236}">
                <a16:creationId xmlns:a16="http://schemas.microsoft.com/office/drawing/2014/main" id="{C99E7F6E-1BC2-42C8-885F-E870D3AD4F48}"/>
              </a:ext>
            </a:extLst>
          </p:cNvPr>
          <p:cNvCxnSpPr>
            <a:cxnSpLocks/>
            <a:stCxn id="268" idx="1"/>
            <a:endCxn id="6" idx="3"/>
          </p:cNvCxnSpPr>
          <p:nvPr/>
        </p:nvCxnSpPr>
        <p:spPr>
          <a:xfrm rot="10800000" flipV="1">
            <a:off x="1502681" y="1854104"/>
            <a:ext cx="1029250" cy="26592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26">
            <a:extLst>
              <a:ext uri="{FF2B5EF4-FFF2-40B4-BE49-F238E27FC236}">
                <a16:creationId xmlns:a16="http://schemas.microsoft.com/office/drawing/2014/main" id="{33CE87D2-AAD9-48FC-970C-CBE5BE3B34EA}"/>
              </a:ext>
            </a:extLst>
          </p:cNvPr>
          <p:cNvCxnSpPr>
            <a:cxnSpLocks/>
            <a:stCxn id="267" idx="1"/>
            <a:endCxn id="6" idx="3"/>
          </p:cNvCxnSpPr>
          <p:nvPr/>
        </p:nvCxnSpPr>
        <p:spPr>
          <a:xfrm rot="10800000" flipV="1">
            <a:off x="1502682" y="1493142"/>
            <a:ext cx="1034329" cy="302026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5" name="Rectangle 364">
            <a:extLst>
              <a:ext uri="{FF2B5EF4-FFF2-40B4-BE49-F238E27FC236}">
                <a16:creationId xmlns:a16="http://schemas.microsoft.com/office/drawing/2014/main" id="{527489C6-C55C-4368-AC24-E2209D4ED2EF}"/>
              </a:ext>
            </a:extLst>
          </p:cNvPr>
          <p:cNvSpPr/>
          <p:nvPr/>
        </p:nvSpPr>
        <p:spPr bwMode="auto">
          <a:xfrm>
            <a:off x="2531929" y="2044257"/>
            <a:ext cx="1874203" cy="3227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Custom Connectors</a:t>
            </a:r>
          </a:p>
        </p:txBody>
      </p:sp>
      <p:sp>
        <p:nvSpPr>
          <p:cNvPr id="366" name="Rectangle 365">
            <a:extLst>
              <a:ext uri="{FF2B5EF4-FFF2-40B4-BE49-F238E27FC236}">
                <a16:creationId xmlns:a16="http://schemas.microsoft.com/office/drawing/2014/main" id="{0E16EDE6-3C17-49B7-A37B-C8F082E31E46}"/>
              </a:ext>
            </a:extLst>
          </p:cNvPr>
          <p:cNvSpPr/>
          <p:nvPr/>
        </p:nvSpPr>
        <p:spPr bwMode="auto">
          <a:xfrm>
            <a:off x="8520087" y="2036067"/>
            <a:ext cx="1396822" cy="33673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Custom Logs</a:t>
            </a:r>
          </a:p>
        </p:txBody>
      </p:sp>
      <p:cxnSp>
        <p:nvCxnSpPr>
          <p:cNvPr id="367" name="Straight Arrow Connector 26">
            <a:extLst>
              <a:ext uri="{FF2B5EF4-FFF2-40B4-BE49-F238E27FC236}">
                <a16:creationId xmlns:a16="http://schemas.microsoft.com/office/drawing/2014/main" id="{8F3CF718-403B-4935-92FB-DF2699A8A643}"/>
              </a:ext>
            </a:extLst>
          </p:cNvPr>
          <p:cNvCxnSpPr>
            <a:cxnSpLocks/>
            <a:stCxn id="366" idx="1"/>
            <a:endCxn id="365" idx="3"/>
          </p:cNvCxnSpPr>
          <p:nvPr/>
        </p:nvCxnSpPr>
        <p:spPr>
          <a:xfrm rot="10800000" flipV="1">
            <a:off x="4406133" y="2204436"/>
            <a:ext cx="4113955" cy="122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0" name="Rectangle 369">
            <a:extLst>
              <a:ext uri="{FF2B5EF4-FFF2-40B4-BE49-F238E27FC236}">
                <a16:creationId xmlns:a16="http://schemas.microsoft.com/office/drawing/2014/main" id="{2A8414B5-7CC8-4259-AEFF-15D8EB838F08}"/>
              </a:ext>
            </a:extLst>
          </p:cNvPr>
          <p:cNvSpPr/>
          <p:nvPr/>
        </p:nvSpPr>
        <p:spPr bwMode="auto">
          <a:xfrm>
            <a:off x="10300471" y="2216217"/>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Database Queries</a:t>
            </a:r>
            <a:endParaRPr lang="en-US" sz="900">
              <a:solidFill>
                <a:schemeClr val="bg1">
                  <a:lumMod val="50000"/>
                </a:schemeClr>
              </a:solidFill>
              <a:ea typeface="Segoe UI" pitchFamily="34" charset="0"/>
              <a:cs typeface="Segoe UI" pitchFamily="34" charset="0"/>
            </a:endParaRPr>
          </a:p>
        </p:txBody>
      </p:sp>
      <p:cxnSp>
        <p:nvCxnSpPr>
          <p:cNvPr id="371" name="Connector: Elbow 370">
            <a:extLst>
              <a:ext uri="{FF2B5EF4-FFF2-40B4-BE49-F238E27FC236}">
                <a16:creationId xmlns:a16="http://schemas.microsoft.com/office/drawing/2014/main" id="{77AE8268-3DC9-4B8A-B929-87AFAF020339}"/>
              </a:ext>
            </a:extLst>
          </p:cNvPr>
          <p:cNvCxnSpPr>
            <a:cxnSpLocks/>
            <a:stCxn id="366" idx="3"/>
            <a:endCxn id="370" idx="1"/>
          </p:cNvCxnSpPr>
          <p:nvPr/>
        </p:nvCxnSpPr>
        <p:spPr>
          <a:xfrm>
            <a:off x="9916909" y="2204436"/>
            <a:ext cx="383562" cy="89739"/>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74" name="Rectangle 373">
            <a:extLst>
              <a:ext uri="{FF2B5EF4-FFF2-40B4-BE49-F238E27FC236}">
                <a16:creationId xmlns:a16="http://schemas.microsoft.com/office/drawing/2014/main" id="{8536E34A-3DBC-427C-8CC4-AB6CD5C480F0}"/>
              </a:ext>
            </a:extLst>
          </p:cNvPr>
          <p:cNvSpPr/>
          <p:nvPr/>
        </p:nvSpPr>
        <p:spPr bwMode="auto">
          <a:xfrm>
            <a:off x="10300471" y="2015540"/>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File based logs</a:t>
            </a:r>
            <a:endParaRPr lang="en-US" sz="900">
              <a:solidFill>
                <a:schemeClr val="bg1">
                  <a:lumMod val="50000"/>
                </a:schemeClr>
              </a:solidFill>
              <a:ea typeface="Segoe UI" pitchFamily="34" charset="0"/>
              <a:cs typeface="Segoe UI" pitchFamily="34" charset="0"/>
            </a:endParaRPr>
          </a:p>
        </p:txBody>
      </p:sp>
      <p:cxnSp>
        <p:nvCxnSpPr>
          <p:cNvPr id="375" name="Connector: Elbow 374">
            <a:extLst>
              <a:ext uri="{FF2B5EF4-FFF2-40B4-BE49-F238E27FC236}">
                <a16:creationId xmlns:a16="http://schemas.microsoft.com/office/drawing/2014/main" id="{29110135-E481-40EC-B6F9-4FC83AC28925}"/>
              </a:ext>
            </a:extLst>
          </p:cNvPr>
          <p:cNvCxnSpPr>
            <a:cxnSpLocks/>
            <a:stCxn id="366" idx="3"/>
            <a:endCxn id="374" idx="1"/>
          </p:cNvCxnSpPr>
          <p:nvPr/>
        </p:nvCxnSpPr>
        <p:spPr>
          <a:xfrm flipV="1">
            <a:off x="9916909" y="2093498"/>
            <a:ext cx="383562" cy="110938"/>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79" name="Rectangle 378">
            <a:extLst>
              <a:ext uri="{FF2B5EF4-FFF2-40B4-BE49-F238E27FC236}">
                <a16:creationId xmlns:a16="http://schemas.microsoft.com/office/drawing/2014/main" id="{2D439A53-1403-4C4E-B762-ECF6CE356E66}"/>
              </a:ext>
            </a:extLst>
          </p:cNvPr>
          <p:cNvSpPr/>
          <p:nvPr/>
        </p:nvSpPr>
        <p:spPr bwMode="auto">
          <a:xfrm>
            <a:off x="2533363" y="5851851"/>
            <a:ext cx="1874202" cy="43211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Monitoring Agent</a:t>
            </a:r>
          </a:p>
        </p:txBody>
      </p:sp>
      <p:cxnSp>
        <p:nvCxnSpPr>
          <p:cNvPr id="380" name="Straight Arrow Connector 26">
            <a:extLst>
              <a:ext uri="{FF2B5EF4-FFF2-40B4-BE49-F238E27FC236}">
                <a16:creationId xmlns:a16="http://schemas.microsoft.com/office/drawing/2014/main" id="{C845D263-982F-401B-88FD-D2AF74B77AA1}"/>
              </a:ext>
            </a:extLst>
          </p:cNvPr>
          <p:cNvCxnSpPr>
            <a:cxnSpLocks/>
            <a:stCxn id="379" idx="1"/>
            <a:endCxn id="6" idx="3"/>
          </p:cNvCxnSpPr>
          <p:nvPr/>
        </p:nvCxnSpPr>
        <p:spPr>
          <a:xfrm rot="10800000">
            <a:off x="1502681" y="4513405"/>
            <a:ext cx="1030682" cy="155450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4" name="Rectangle 403">
            <a:extLst>
              <a:ext uri="{FF2B5EF4-FFF2-40B4-BE49-F238E27FC236}">
                <a16:creationId xmlns:a16="http://schemas.microsoft.com/office/drawing/2014/main" id="{5A9033C0-9E93-4A99-A2E9-F141CFCF747B}"/>
              </a:ext>
            </a:extLst>
          </p:cNvPr>
          <p:cNvSpPr/>
          <p:nvPr/>
        </p:nvSpPr>
        <p:spPr bwMode="auto">
          <a:xfrm>
            <a:off x="10300470" y="3966075"/>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Application Firewall</a:t>
            </a:r>
            <a:endParaRPr lang="en-US" sz="900">
              <a:solidFill>
                <a:schemeClr val="bg1">
                  <a:lumMod val="50000"/>
                </a:schemeClr>
              </a:solidFill>
              <a:ea typeface="Segoe UI" pitchFamily="34" charset="0"/>
              <a:cs typeface="Segoe UI" pitchFamily="34" charset="0"/>
            </a:endParaRPr>
          </a:p>
        </p:txBody>
      </p:sp>
      <p:sp>
        <p:nvSpPr>
          <p:cNvPr id="405" name="Rectangle 404">
            <a:extLst>
              <a:ext uri="{FF2B5EF4-FFF2-40B4-BE49-F238E27FC236}">
                <a16:creationId xmlns:a16="http://schemas.microsoft.com/office/drawing/2014/main" id="{92A1F8BC-6AE5-4DED-99FA-202AB023F2C4}"/>
              </a:ext>
            </a:extLst>
          </p:cNvPr>
          <p:cNvSpPr/>
          <p:nvPr/>
        </p:nvSpPr>
        <p:spPr bwMode="auto">
          <a:xfrm>
            <a:off x="10300293" y="4145009"/>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Web Proxy</a:t>
            </a:r>
            <a:endParaRPr lang="en-US" sz="900">
              <a:solidFill>
                <a:schemeClr val="bg1">
                  <a:lumMod val="50000"/>
                </a:schemeClr>
              </a:solidFill>
              <a:ea typeface="Segoe UI" pitchFamily="34" charset="0"/>
              <a:cs typeface="Segoe UI" pitchFamily="34" charset="0"/>
            </a:endParaRPr>
          </a:p>
        </p:txBody>
      </p:sp>
      <p:sp>
        <p:nvSpPr>
          <p:cNvPr id="406" name="Rectangle 405">
            <a:extLst>
              <a:ext uri="{FF2B5EF4-FFF2-40B4-BE49-F238E27FC236}">
                <a16:creationId xmlns:a16="http://schemas.microsoft.com/office/drawing/2014/main" id="{54DE5C07-3A22-47DA-880F-BDC13378A969}"/>
              </a:ext>
            </a:extLst>
          </p:cNvPr>
          <p:cNvSpPr/>
          <p:nvPr/>
        </p:nvSpPr>
        <p:spPr bwMode="auto">
          <a:xfrm>
            <a:off x="10300293" y="4323247"/>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3</a:t>
            </a:r>
            <a:r>
              <a:rPr lang="en-US" sz="900" baseline="30000">
                <a:solidFill>
                  <a:schemeClr val="bg1"/>
                </a:solidFill>
                <a:ea typeface="Segoe UI" pitchFamily="34" charset="0"/>
                <a:cs typeface="Segoe UI" pitchFamily="34" charset="0"/>
              </a:rPr>
              <a:t>rd</a:t>
            </a:r>
            <a:r>
              <a:rPr lang="en-US" sz="900">
                <a:solidFill>
                  <a:schemeClr val="bg1"/>
                </a:solidFill>
                <a:ea typeface="Segoe UI" pitchFamily="34" charset="0"/>
                <a:cs typeface="Segoe UI" pitchFamily="34" charset="0"/>
              </a:rPr>
              <a:t> Party Appliances</a:t>
            </a:r>
            <a:endParaRPr lang="en-US" sz="900">
              <a:solidFill>
                <a:schemeClr val="bg1">
                  <a:lumMod val="50000"/>
                </a:schemeClr>
              </a:solidFill>
              <a:ea typeface="Segoe UI" pitchFamily="34" charset="0"/>
              <a:cs typeface="Segoe UI" pitchFamily="34" charset="0"/>
            </a:endParaRPr>
          </a:p>
        </p:txBody>
      </p:sp>
      <p:sp>
        <p:nvSpPr>
          <p:cNvPr id="407" name="Rectangle 406">
            <a:extLst>
              <a:ext uri="{FF2B5EF4-FFF2-40B4-BE49-F238E27FC236}">
                <a16:creationId xmlns:a16="http://schemas.microsoft.com/office/drawing/2014/main" id="{51856565-1467-4E0B-B9F8-12901F90F521}"/>
              </a:ext>
            </a:extLst>
          </p:cNvPr>
          <p:cNvSpPr/>
          <p:nvPr/>
        </p:nvSpPr>
        <p:spPr bwMode="auto">
          <a:xfrm>
            <a:off x="10300293" y="4504413"/>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Switches</a:t>
            </a:r>
            <a:endParaRPr lang="en-US" sz="900">
              <a:solidFill>
                <a:schemeClr val="bg1">
                  <a:lumMod val="50000"/>
                </a:schemeClr>
              </a:solidFill>
              <a:ea typeface="Segoe UI" pitchFamily="34" charset="0"/>
              <a:cs typeface="Segoe UI" pitchFamily="34" charset="0"/>
            </a:endParaRPr>
          </a:p>
        </p:txBody>
      </p:sp>
      <p:cxnSp>
        <p:nvCxnSpPr>
          <p:cNvPr id="410" name="Connector: Elbow 409">
            <a:extLst>
              <a:ext uri="{FF2B5EF4-FFF2-40B4-BE49-F238E27FC236}">
                <a16:creationId xmlns:a16="http://schemas.microsoft.com/office/drawing/2014/main" id="{2B1DB60D-8148-4B93-B598-A9A9002A52E4}"/>
              </a:ext>
            </a:extLst>
          </p:cNvPr>
          <p:cNvCxnSpPr>
            <a:cxnSpLocks/>
            <a:stCxn id="253" idx="3"/>
            <a:endCxn id="404" idx="1"/>
          </p:cNvCxnSpPr>
          <p:nvPr/>
        </p:nvCxnSpPr>
        <p:spPr>
          <a:xfrm>
            <a:off x="9919823" y="3892881"/>
            <a:ext cx="380647" cy="151152"/>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Connector: Elbow 411">
            <a:extLst>
              <a:ext uri="{FF2B5EF4-FFF2-40B4-BE49-F238E27FC236}">
                <a16:creationId xmlns:a16="http://schemas.microsoft.com/office/drawing/2014/main" id="{CD7D7F30-88D5-4E67-A5B5-7F2730F0E165}"/>
              </a:ext>
            </a:extLst>
          </p:cNvPr>
          <p:cNvCxnSpPr>
            <a:cxnSpLocks/>
            <a:stCxn id="253" idx="3"/>
            <a:endCxn id="405" idx="1"/>
          </p:cNvCxnSpPr>
          <p:nvPr/>
        </p:nvCxnSpPr>
        <p:spPr>
          <a:xfrm>
            <a:off x="9919823" y="3892881"/>
            <a:ext cx="380470" cy="330086"/>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Connector: Elbow 413">
            <a:extLst>
              <a:ext uri="{FF2B5EF4-FFF2-40B4-BE49-F238E27FC236}">
                <a16:creationId xmlns:a16="http://schemas.microsoft.com/office/drawing/2014/main" id="{F294D2B9-F221-44B8-939A-C23F4194A83E}"/>
              </a:ext>
            </a:extLst>
          </p:cNvPr>
          <p:cNvCxnSpPr>
            <a:cxnSpLocks/>
            <a:stCxn id="253" idx="3"/>
            <a:endCxn id="406" idx="1"/>
          </p:cNvCxnSpPr>
          <p:nvPr/>
        </p:nvCxnSpPr>
        <p:spPr>
          <a:xfrm>
            <a:off x="9919823" y="3892881"/>
            <a:ext cx="380470" cy="508324"/>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6" name="Connector: Elbow 415">
            <a:extLst>
              <a:ext uri="{FF2B5EF4-FFF2-40B4-BE49-F238E27FC236}">
                <a16:creationId xmlns:a16="http://schemas.microsoft.com/office/drawing/2014/main" id="{5C0B6075-036B-45CB-AD76-F78882237C55}"/>
              </a:ext>
            </a:extLst>
          </p:cNvPr>
          <p:cNvCxnSpPr>
            <a:cxnSpLocks/>
            <a:stCxn id="253" idx="3"/>
            <a:endCxn id="407" idx="1"/>
          </p:cNvCxnSpPr>
          <p:nvPr/>
        </p:nvCxnSpPr>
        <p:spPr>
          <a:xfrm>
            <a:off x="9919823" y="3892881"/>
            <a:ext cx="380470" cy="689490"/>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Connector: Elbow 422">
            <a:extLst>
              <a:ext uri="{FF2B5EF4-FFF2-40B4-BE49-F238E27FC236}">
                <a16:creationId xmlns:a16="http://schemas.microsoft.com/office/drawing/2014/main" id="{4DA54D7E-58C2-4083-BD3C-E0B487730E24}"/>
              </a:ext>
            </a:extLst>
          </p:cNvPr>
          <p:cNvCxnSpPr>
            <a:cxnSpLocks/>
            <a:stCxn id="379" idx="3"/>
            <a:endCxn id="240" idx="1"/>
          </p:cNvCxnSpPr>
          <p:nvPr/>
        </p:nvCxnSpPr>
        <p:spPr>
          <a:xfrm>
            <a:off x="4407565" y="6067909"/>
            <a:ext cx="1678186" cy="568"/>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7117BE68-14A2-469F-AE3A-C45EC8F43AC1}"/>
              </a:ext>
            </a:extLst>
          </p:cNvPr>
          <p:cNvCxnSpPr>
            <a:cxnSpLocks/>
            <a:stCxn id="258" idx="2"/>
            <a:endCxn id="259" idx="0"/>
          </p:cNvCxnSpPr>
          <p:nvPr/>
        </p:nvCxnSpPr>
        <p:spPr>
          <a:xfrm rot="16200000" flipH="1">
            <a:off x="8470628" y="1256195"/>
            <a:ext cx="319576" cy="4736932"/>
          </a:xfrm>
          <a:prstGeom prst="bentConnector3">
            <a:avLst>
              <a:gd name="adj1" fmla="val 2854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AD499431-B72B-48C7-92CC-488E6F9116D0}"/>
              </a:ext>
            </a:extLst>
          </p:cNvPr>
          <p:cNvSpPr/>
          <p:nvPr/>
        </p:nvSpPr>
        <p:spPr bwMode="auto">
          <a:xfrm>
            <a:off x="10300470" y="3249856"/>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Unsanctioned Apps</a:t>
            </a:r>
            <a:endParaRPr lang="en-US" sz="900">
              <a:solidFill>
                <a:schemeClr val="bg1">
                  <a:lumMod val="50000"/>
                </a:schemeClr>
              </a:solidFill>
              <a:ea typeface="Segoe UI" pitchFamily="34" charset="0"/>
              <a:cs typeface="Segoe UI" pitchFamily="34" charset="0"/>
            </a:endParaRPr>
          </a:p>
        </p:txBody>
      </p:sp>
      <p:cxnSp>
        <p:nvCxnSpPr>
          <p:cNvPr id="147" name="Connector: Elbow 146">
            <a:extLst>
              <a:ext uri="{FF2B5EF4-FFF2-40B4-BE49-F238E27FC236}">
                <a16:creationId xmlns:a16="http://schemas.microsoft.com/office/drawing/2014/main" id="{BC63CF92-945E-43F5-9DE4-EA259AD3E766}"/>
              </a:ext>
            </a:extLst>
          </p:cNvPr>
          <p:cNvCxnSpPr>
            <a:cxnSpLocks/>
            <a:stCxn id="257" idx="3"/>
            <a:endCxn id="146" idx="1"/>
          </p:cNvCxnSpPr>
          <p:nvPr/>
        </p:nvCxnSpPr>
        <p:spPr>
          <a:xfrm>
            <a:off x="9917283" y="3247594"/>
            <a:ext cx="383187" cy="80220"/>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8" name="Rectangle 257">
            <a:extLst>
              <a:ext uri="{FF2B5EF4-FFF2-40B4-BE49-F238E27FC236}">
                <a16:creationId xmlns:a16="http://schemas.microsoft.com/office/drawing/2014/main" id="{BD70B7A8-F51F-4D04-801E-C4CD344823B2}"/>
              </a:ext>
            </a:extLst>
          </p:cNvPr>
          <p:cNvSpPr/>
          <p:nvPr/>
        </p:nvSpPr>
        <p:spPr bwMode="auto">
          <a:xfrm>
            <a:off x="5324848" y="3032757"/>
            <a:ext cx="1874203" cy="432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Defender for Cloud Apps</a:t>
            </a:r>
            <a:br>
              <a:rPr lang="en-US" sz="900">
                <a:gradFill>
                  <a:gsLst>
                    <a:gs pos="0">
                      <a:srgbClr val="FFFFFF"/>
                    </a:gs>
                    <a:gs pos="100000">
                      <a:srgbClr val="FFFFFF"/>
                    </a:gs>
                  </a:gsLst>
                  <a:lin ang="5400000" scaled="0"/>
                </a:gradFill>
                <a:cs typeface="Segoe UI" pitchFamily="34" charset="0"/>
              </a:rPr>
            </a:br>
            <a:r>
              <a:rPr lang="en-US" sz="900">
                <a:gradFill>
                  <a:gsLst>
                    <a:gs pos="0">
                      <a:srgbClr val="FFFFFF"/>
                    </a:gs>
                    <a:gs pos="100000">
                      <a:srgbClr val="FFFFFF"/>
                    </a:gs>
                  </a:gsLst>
                  <a:lin ang="5400000" scaled="0"/>
                </a:gradFill>
                <a:cs typeface="Segoe UI" pitchFamily="34" charset="0"/>
              </a:rPr>
              <a:t>(CASB Solution)</a:t>
            </a:r>
          </a:p>
        </p:txBody>
      </p:sp>
      <p:sp>
        <p:nvSpPr>
          <p:cNvPr id="93" name="Rectangle 92">
            <a:extLst>
              <a:ext uri="{FF2B5EF4-FFF2-40B4-BE49-F238E27FC236}">
                <a16:creationId xmlns:a16="http://schemas.microsoft.com/office/drawing/2014/main" id="{58D70923-0B43-49C0-8444-29DF3E78BE95}"/>
              </a:ext>
            </a:extLst>
          </p:cNvPr>
          <p:cNvSpPr/>
          <p:nvPr/>
        </p:nvSpPr>
        <p:spPr bwMode="auto">
          <a:xfrm>
            <a:off x="5343224" y="2362604"/>
            <a:ext cx="1866759" cy="206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Microsoft 365 Defender</a:t>
            </a:r>
          </a:p>
        </p:txBody>
      </p:sp>
      <p:cxnSp>
        <p:nvCxnSpPr>
          <p:cNvPr id="98" name="Straight Arrow Connector 26">
            <a:extLst>
              <a:ext uri="{FF2B5EF4-FFF2-40B4-BE49-F238E27FC236}">
                <a16:creationId xmlns:a16="http://schemas.microsoft.com/office/drawing/2014/main" id="{F402E212-084C-40A9-AD02-69B21452CFA5}"/>
              </a:ext>
            </a:extLst>
          </p:cNvPr>
          <p:cNvCxnSpPr>
            <a:cxnSpLocks/>
            <a:stCxn id="256" idx="1"/>
            <a:endCxn id="93" idx="3"/>
          </p:cNvCxnSpPr>
          <p:nvPr/>
        </p:nvCxnSpPr>
        <p:spPr>
          <a:xfrm rot="10800000">
            <a:off x="7209983" y="2466096"/>
            <a:ext cx="1313018" cy="27769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8C89DC31-4B65-4534-8384-36F39DDF2720}"/>
              </a:ext>
            </a:extLst>
          </p:cNvPr>
          <p:cNvCxnSpPr>
            <a:cxnSpLocks/>
            <a:stCxn id="288" idx="2"/>
            <a:endCxn id="136" idx="0"/>
          </p:cNvCxnSpPr>
          <p:nvPr/>
        </p:nvCxnSpPr>
        <p:spPr>
          <a:xfrm rot="16200000" flipH="1">
            <a:off x="9106537" y="5716391"/>
            <a:ext cx="229115" cy="635"/>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2" name="Rectangle 241">
            <a:extLst>
              <a:ext uri="{FF2B5EF4-FFF2-40B4-BE49-F238E27FC236}">
                <a16:creationId xmlns:a16="http://schemas.microsoft.com/office/drawing/2014/main" id="{DC264E48-2BFD-45CF-9622-3936F8E80AE3}"/>
              </a:ext>
            </a:extLst>
          </p:cNvPr>
          <p:cNvSpPr/>
          <p:nvPr/>
        </p:nvSpPr>
        <p:spPr bwMode="auto">
          <a:xfrm>
            <a:off x="5295755" y="5191168"/>
            <a:ext cx="1874202" cy="322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Microsoft Defender</a:t>
            </a:r>
            <a:br>
              <a:rPr lang="en-US" sz="900">
                <a:gradFill>
                  <a:gsLst>
                    <a:gs pos="0">
                      <a:srgbClr val="FFFFFF"/>
                    </a:gs>
                    <a:gs pos="100000">
                      <a:srgbClr val="FFFFFF"/>
                    </a:gs>
                  </a:gsLst>
                  <a:lin ang="5400000" scaled="0"/>
                </a:gradFill>
                <a:cs typeface="Segoe UI" pitchFamily="34" charset="0"/>
              </a:rPr>
            </a:br>
            <a:r>
              <a:rPr lang="en-US" sz="900">
                <a:gradFill>
                  <a:gsLst>
                    <a:gs pos="0">
                      <a:srgbClr val="FFFFFF"/>
                    </a:gs>
                    <a:gs pos="100000">
                      <a:srgbClr val="FFFFFF"/>
                    </a:gs>
                  </a:gsLst>
                  <a:lin ang="5400000" scaled="0"/>
                </a:gradFill>
                <a:cs typeface="Segoe UI" pitchFamily="34" charset="0"/>
              </a:rPr>
              <a:t>(CSPM/CWPP Solution)</a:t>
            </a:r>
          </a:p>
        </p:txBody>
      </p:sp>
      <p:sp>
        <p:nvSpPr>
          <p:cNvPr id="127" name="Rectangle 126">
            <a:extLst>
              <a:ext uri="{FF2B5EF4-FFF2-40B4-BE49-F238E27FC236}">
                <a16:creationId xmlns:a16="http://schemas.microsoft.com/office/drawing/2014/main" id="{D3FDC71C-26B3-47D2-92D3-662478FA3C2C}"/>
              </a:ext>
            </a:extLst>
          </p:cNvPr>
          <p:cNvSpPr/>
          <p:nvPr/>
        </p:nvSpPr>
        <p:spPr bwMode="auto">
          <a:xfrm>
            <a:off x="5294031" y="4462450"/>
            <a:ext cx="1884829" cy="322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a:rPr>
              <a:t>Azure Firewall Manager (roadmap)</a:t>
            </a:r>
          </a:p>
        </p:txBody>
      </p:sp>
      <p:cxnSp>
        <p:nvCxnSpPr>
          <p:cNvPr id="99" name="Straight Arrow Connector 26">
            <a:extLst>
              <a:ext uri="{FF2B5EF4-FFF2-40B4-BE49-F238E27FC236}">
                <a16:creationId xmlns:a16="http://schemas.microsoft.com/office/drawing/2014/main" id="{5E087559-2195-473A-8993-F92818F7A03B}"/>
              </a:ext>
            </a:extLst>
          </p:cNvPr>
          <p:cNvCxnSpPr>
            <a:cxnSpLocks/>
            <a:stCxn id="253" idx="1"/>
            <a:endCxn id="127" idx="3"/>
          </p:cNvCxnSpPr>
          <p:nvPr/>
        </p:nvCxnSpPr>
        <p:spPr>
          <a:xfrm rot="10800000" flipV="1">
            <a:off x="7178861" y="3892880"/>
            <a:ext cx="1344141" cy="73085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26">
            <a:extLst>
              <a:ext uri="{FF2B5EF4-FFF2-40B4-BE49-F238E27FC236}">
                <a16:creationId xmlns:a16="http://schemas.microsoft.com/office/drawing/2014/main" id="{A00BB350-4726-43C3-A94A-D43A5943ECD6}"/>
              </a:ext>
            </a:extLst>
          </p:cNvPr>
          <p:cNvCxnSpPr>
            <a:cxnSpLocks/>
            <a:stCxn id="365" idx="1"/>
            <a:endCxn id="112" idx="3"/>
          </p:cNvCxnSpPr>
          <p:nvPr/>
        </p:nvCxnSpPr>
        <p:spPr>
          <a:xfrm rot="10800000">
            <a:off x="1617559" y="1563024"/>
            <a:ext cx="914371" cy="642632"/>
          </a:xfrm>
          <a:prstGeom prst="bentConnector3">
            <a:avLst>
              <a:gd name="adj1" fmla="val 5677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F699C338-DFE4-43F7-A295-73E6A27BBC3D}"/>
              </a:ext>
            </a:extLst>
          </p:cNvPr>
          <p:cNvSpPr/>
          <p:nvPr/>
        </p:nvSpPr>
        <p:spPr bwMode="auto">
          <a:xfrm>
            <a:off x="447604" y="5929153"/>
            <a:ext cx="1054450" cy="4572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err="1">
                <a:gradFill>
                  <a:gsLst>
                    <a:gs pos="0">
                      <a:srgbClr val="FFFFFF"/>
                    </a:gs>
                    <a:gs pos="100000">
                      <a:srgbClr val="FFFFFF"/>
                    </a:gs>
                  </a:gsLst>
                  <a:lin ang="5400000" scaled="0"/>
                </a:gradFill>
                <a:cs typeface="Segoe UI" pitchFamily="34" charset="0"/>
              </a:rPr>
              <a:t>ServiceNOW</a:t>
            </a:r>
            <a:endParaRPr lang="en-US" sz="900">
              <a:gradFill>
                <a:gsLst>
                  <a:gs pos="0">
                    <a:srgbClr val="FFFFFF"/>
                  </a:gs>
                  <a:gs pos="100000">
                    <a:srgbClr val="FFFFFF"/>
                  </a:gs>
                </a:gsLst>
                <a:lin ang="5400000" scaled="0"/>
              </a:gradFill>
              <a:cs typeface="Segoe UI" pitchFamily="34" charset="0"/>
            </a:endParaRPr>
          </a:p>
        </p:txBody>
      </p:sp>
      <p:cxnSp>
        <p:nvCxnSpPr>
          <p:cNvPr id="108" name="Straight Arrow Connector 26">
            <a:extLst>
              <a:ext uri="{FF2B5EF4-FFF2-40B4-BE49-F238E27FC236}">
                <a16:creationId xmlns:a16="http://schemas.microsoft.com/office/drawing/2014/main" id="{BB0649A2-6988-42D8-8356-C6419C6EE654}"/>
              </a:ext>
            </a:extLst>
          </p:cNvPr>
          <p:cNvCxnSpPr>
            <a:cxnSpLocks/>
            <a:stCxn id="107" idx="0"/>
            <a:endCxn id="246" idx="2"/>
          </p:cNvCxnSpPr>
          <p:nvPr/>
        </p:nvCxnSpPr>
        <p:spPr>
          <a:xfrm flipH="1" flipV="1">
            <a:off x="969952" y="5478541"/>
            <a:ext cx="4877" cy="45061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8" name="Rectangle 287">
            <a:extLst>
              <a:ext uri="{FF2B5EF4-FFF2-40B4-BE49-F238E27FC236}">
                <a16:creationId xmlns:a16="http://schemas.microsoft.com/office/drawing/2014/main" id="{F61974AC-0B20-4C5B-94FD-15540E9259B2}"/>
              </a:ext>
            </a:extLst>
          </p:cNvPr>
          <p:cNvSpPr/>
          <p:nvPr/>
        </p:nvSpPr>
        <p:spPr bwMode="auto">
          <a:xfrm>
            <a:off x="8522366" y="5197506"/>
            <a:ext cx="1396822" cy="40464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Vulnerability Scanning</a:t>
            </a:r>
          </a:p>
        </p:txBody>
      </p:sp>
      <p:sp>
        <p:nvSpPr>
          <p:cNvPr id="103" name="Rectangle 102">
            <a:extLst>
              <a:ext uri="{FF2B5EF4-FFF2-40B4-BE49-F238E27FC236}">
                <a16:creationId xmlns:a16="http://schemas.microsoft.com/office/drawing/2014/main" id="{7D8A30B2-37BE-4F66-BE03-3A7321FAB95E}"/>
              </a:ext>
            </a:extLst>
          </p:cNvPr>
          <p:cNvSpPr/>
          <p:nvPr/>
        </p:nvSpPr>
        <p:spPr bwMode="auto">
          <a:xfrm>
            <a:off x="10300293" y="4682208"/>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IoT Solutions</a:t>
            </a:r>
            <a:endParaRPr lang="en-US" sz="900">
              <a:solidFill>
                <a:schemeClr val="bg1">
                  <a:lumMod val="50000"/>
                </a:schemeClr>
              </a:soli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C3F1F367-6634-4298-B3D6-425F25CD32EF}"/>
              </a:ext>
            </a:extLst>
          </p:cNvPr>
          <p:cNvSpPr/>
          <p:nvPr/>
        </p:nvSpPr>
        <p:spPr bwMode="auto">
          <a:xfrm>
            <a:off x="10298565" y="4860184"/>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ICS/OT Systems</a:t>
            </a:r>
            <a:endParaRPr lang="en-US" sz="900">
              <a:solidFill>
                <a:schemeClr val="bg1">
                  <a:lumMod val="50000"/>
                </a:schemeClr>
              </a:solidFill>
              <a:ea typeface="Segoe UI" pitchFamily="34" charset="0"/>
              <a:cs typeface="Segoe UI" pitchFamily="34" charset="0"/>
            </a:endParaRPr>
          </a:p>
        </p:txBody>
      </p:sp>
      <p:cxnSp>
        <p:nvCxnSpPr>
          <p:cNvPr id="110" name="Connector: Elbow 109">
            <a:extLst>
              <a:ext uri="{FF2B5EF4-FFF2-40B4-BE49-F238E27FC236}">
                <a16:creationId xmlns:a16="http://schemas.microsoft.com/office/drawing/2014/main" id="{4A70EE39-86B1-4AD2-9B8E-C63BDAE392DF}"/>
              </a:ext>
            </a:extLst>
          </p:cNvPr>
          <p:cNvCxnSpPr>
            <a:cxnSpLocks/>
            <a:stCxn id="253" idx="3"/>
            <a:endCxn id="103" idx="1"/>
          </p:cNvCxnSpPr>
          <p:nvPr/>
        </p:nvCxnSpPr>
        <p:spPr>
          <a:xfrm>
            <a:off x="9919823" y="3892881"/>
            <a:ext cx="380470" cy="867285"/>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D89D5895-FF8E-4AE6-8BEA-FD568378BCA8}"/>
              </a:ext>
            </a:extLst>
          </p:cNvPr>
          <p:cNvCxnSpPr>
            <a:cxnSpLocks/>
            <a:stCxn id="253" idx="3"/>
            <a:endCxn id="104" idx="1"/>
          </p:cNvCxnSpPr>
          <p:nvPr/>
        </p:nvCxnSpPr>
        <p:spPr>
          <a:xfrm>
            <a:off x="9919823" y="3892881"/>
            <a:ext cx="378742" cy="1045261"/>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13F9A4CD-7493-4067-BD1E-59676822E289}"/>
              </a:ext>
            </a:extLst>
          </p:cNvPr>
          <p:cNvSpPr/>
          <p:nvPr/>
        </p:nvSpPr>
        <p:spPr bwMode="auto">
          <a:xfrm>
            <a:off x="339966" y="1233801"/>
            <a:ext cx="1277592" cy="65844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Data Explorer</a:t>
            </a:r>
          </a:p>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(Data Warehouse)</a:t>
            </a:r>
          </a:p>
        </p:txBody>
      </p:sp>
      <p:cxnSp>
        <p:nvCxnSpPr>
          <p:cNvPr id="114" name="Connector: Elbow 113">
            <a:extLst>
              <a:ext uri="{FF2B5EF4-FFF2-40B4-BE49-F238E27FC236}">
                <a16:creationId xmlns:a16="http://schemas.microsoft.com/office/drawing/2014/main" id="{FB6E9B5B-981D-4F13-9531-614C5421B546}"/>
              </a:ext>
            </a:extLst>
          </p:cNvPr>
          <p:cNvCxnSpPr>
            <a:cxnSpLocks/>
            <a:stCxn id="112" idx="1"/>
            <a:endCxn id="6" idx="1"/>
          </p:cNvCxnSpPr>
          <p:nvPr/>
        </p:nvCxnSpPr>
        <p:spPr>
          <a:xfrm rot="10800000" flipH="1" flipV="1">
            <a:off x="339966" y="1563024"/>
            <a:ext cx="301900" cy="2950380"/>
          </a:xfrm>
          <a:prstGeom prst="bentConnector3">
            <a:avLst>
              <a:gd name="adj1" fmla="val -7572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E6721C7-8C9A-4B4A-9D0E-A633DB17D09C}"/>
              </a:ext>
            </a:extLst>
          </p:cNvPr>
          <p:cNvSpPr/>
          <p:nvPr/>
        </p:nvSpPr>
        <p:spPr bwMode="auto">
          <a:xfrm>
            <a:off x="8528440" y="6481443"/>
            <a:ext cx="1396822" cy="24738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Clients</a:t>
            </a:r>
          </a:p>
        </p:txBody>
      </p:sp>
      <p:cxnSp>
        <p:nvCxnSpPr>
          <p:cNvPr id="134" name="Connector: Elbow 133">
            <a:extLst>
              <a:ext uri="{FF2B5EF4-FFF2-40B4-BE49-F238E27FC236}">
                <a16:creationId xmlns:a16="http://schemas.microsoft.com/office/drawing/2014/main" id="{B24BCC4F-AB15-4EEA-ACA2-33314E875119}"/>
              </a:ext>
            </a:extLst>
          </p:cNvPr>
          <p:cNvCxnSpPr>
            <a:cxnSpLocks/>
            <a:stCxn id="132" idx="3"/>
            <a:endCxn id="143" idx="1"/>
          </p:cNvCxnSpPr>
          <p:nvPr/>
        </p:nvCxnSpPr>
        <p:spPr>
          <a:xfrm flipV="1">
            <a:off x="9925262" y="6547033"/>
            <a:ext cx="380648" cy="58103"/>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Arrow Connector 26">
            <a:extLst>
              <a:ext uri="{FF2B5EF4-FFF2-40B4-BE49-F238E27FC236}">
                <a16:creationId xmlns:a16="http://schemas.microsoft.com/office/drawing/2014/main" id="{9DFD8DFC-984A-4F5F-92AF-9A80494532C8}"/>
              </a:ext>
            </a:extLst>
          </p:cNvPr>
          <p:cNvCxnSpPr>
            <a:cxnSpLocks/>
            <a:stCxn id="132" idx="1"/>
            <a:endCxn id="118" idx="3"/>
          </p:cNvCxnSpPr>
          <p:nvPr/>
        </p:nvCxnSpPr>
        <p:spPr>
          <a:xfrm rot="10800000" flipV="1">
            <a:off x="7962626" y="6605136"/>
            <a:ext cx="565814" cy="72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7C46ADD-689E-40AE-A469-94EB16F641C0}"/>
              </a:ext>
            </a:extLst>
          </p:cNvPr>
          <p:cNvSpPr/>
          <p:nvPr/>
        </p:nvSpPr>
        <p:spPr bwMode="auto">
          <a:xfrm>
            <a:off x="283674" y="2204922"/>
            <a:ext cx="1365688" cy="1245807"/>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Health and Performance Monitoring</a:t>
            </a:r>
          </a:p>
        </p:txBody>
      </p:sp>
      <p:sp>
        <p:nvSpPr>
          <p:cNvPr id="3" name="Rectangle 2">
            <a:extLst>
              <a:ext uri="{FF2B5EF4-FFF2-40B4-BE49-F238E27FC236}">
                <a16:creationId xmlns:a16="http://schemas.microsoft.com/office/drawing/2014/main" id="{AAC71E82-D77A-447B-98B9-CF3AC321637D}"/>
              </a:ext>
            </a:extLst>
          </p:cNvPr>
          <p:cNvSpPr/>
          <p:nvPr/>
        </p:nvSpPr>
        <p:spPr bwMode="auto">
          <a:xfrm>
            <a:off x="348563" y="2814511"/>
            <a:ext cx="1171575" cy="48975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Monitor</a:t>
            </a:r>
          </a:p>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(Log Analysis)</a:t>
            </a:r>
          </a:p>
        </p:txBody>
      </p:sp>
      <p:cxnSp>
        <p:nvCxnSpPr>
          <p:cNvPr id="122" name="Connector: Elbow 121">
            <a:extLst>
              <a:ext uri="{FF2B5EF4-FFF2-40B4-BE49-F238E27FC236}">
                <a16:creationId xmlns:a16="http://schemas.microsoft.com/office/drawing/2014/main" id="{E168993A-5E11-4B99-84DB-BBEF5A2B5189}"/>
              </a:ext>
            </a:extLst>
          </p:cNvPr>
          <p:cNvCxnSpPr>
            <a:cxnSpLocks/>
            <a:stCxn id="112" idx="1"/>
            <a:endCxn id="3" idx="1"/>
          </p:cNvCxnSpPr>
          <p:nvPr/>
        </p:nvCxnSpPr>
        <p:spPr>
          <a:xfrm rot="10800000" flipH="1" flipV="1">
            <a:off x="339965" y="1563023"/>
            <a:ext cx="8597" cy="1496365"/>
          </a:xfrm>
          <a:prstGeom prst="bentConnector3">
            <a:avLst>
              <a:gd name="adj1" fmla="val -2659067"/>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42A24324-DB8F-42B3-8DF8-73C52B7F865E}"/>
              </a:ext>
            </a:extLst>
          </p:cNvPr>
          <p:cNvSpPr/>
          <p:nvPr/>
        </p:nvSpPr>
        <p:spPr bwMode="auto">
          <a:xfrm>
            <a:off x="6088424" y="6401628"/>
            <a:ext cx="1874202" cy="4084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Microsoft Defender</a:t>
            </a:r>
            <a:br>
              <a:rPr lang="en-US" sz="900">
                <a:gradFill>
                  <a:gsLst>
                    <a:gs pos="0">
                      <a:srgbClr val="FFFFFF"/>
                    </a:gs>
                    <a:gs pos="100000">
                      <a:srgbClr val="FFFFFF"/>
                    </a:gs>
                  </a:gsLst>
                  <a:lin ang="5400000" scaled="0"/>
                </a:gradFill>
                <a:cs typeface="Segoe UI" pitchFamily="34" charset="0"/>
              </a:rPr>
            </a:br>
            <a:r>
              <a:rPr lang="en-US" sz="900">
                <a:gradFill>
                  <a:gsLst>
                    <a:gs pos="0">
                      <a:srgbClr val="FFFFFF"/>
                    </a:gs>
                    <a:gs pos="100000">
                      <a:srgbClr val="FFFFFF"/>
                    </a:gs>
                  </a:gsLst>
                  <a:lin ang="5400000" scaled="0"/>
                </a:gradFill>
                <a:cs typeface="Segoe UI" pitchFamily="34" charset="0"/>
              </a:rPr>
              <a:t> (Client EDR Solution)</a:t>
            </a:r>
          </a:p>
        </p:txBody>
      </p:sp>
      <p:sp>
        <p:nvSpPr>
          <p:cNvPr id="240" name="Rectangle 239">
            <a:extLst>
              <a:ext uri="{FF2B5EF4-FFF2-40B4-BE49-F238E27FC236}">
                <a16:creationId xmlns:a16="http://schemas.microsoft.com/office/drawing/2014/main" id="{2AB72F8A-930F-45E9-86A1-8A7A177D5069}"/>
              </a:ext>
            </a:extLst>
          </p:cNvPr>
          <p:cNvSpPr/>
          <p:nvPr/>
        </p:nvSpPr>
        <p:spPr bwMode="auto">
          <a:xfrm>
            <a:off x="6085751" y="5864241"/>
            <a:ext cx="1874202" cy="4084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Microsoft Defender</a:t>
            </a:r>
            <a:br>
              <a:rPr lang="en-US" sz="900">
                <a:gradFill>
                  <a:gsLst>
                    <a:gs pos="0">
                      <a:srgbClr val="FFFFFF"/>
                    </a:gs>
                    <a:gs pos="100000">
                      <a:srgbClr val="FFFFFF"/>
                    </a:gs>
                  </a:gsLst>
                  <a:lin ang="5400000" scaled="0"/>
                </a:gradFill>
                <a:cs typeface="Segoe UI" pitchFamily="34" charset="0"/>
              </a:rPr>
            </a:br>
            <a:r>
              <a:rPr lang="en-US" sz="900">
                <a:gradFill>
                  <a:gsLst>
                    <a:gs pos="0">
                      <a:srgbClr val="FFFFFF"/>
                    </a:gs>
                    <a:gs pos="100000">
                      <a:srgbClr val="FFFFFF"/>
                    </a:gs>
                  </a:gsLst>
                  <a:lin ang="5400000" scaled="0"/>
                </a:gradFill>
                <a:cs typeface="Segoe UI" pitchFamily="34" charset="0"/>
              </a:rPr>
              <a:t> (Server EDR Solution)</a:t>
            </a:r>
          </a:p>
        </p:txBody>
      </p:sp>
      <p:sp>
        <p:nvSpPr>
          <p:cNvPr id="4" name="Rectangle 3">
            <a:extLst>
              <a:ext uri="{FF2B5EF4-FFF2-40B4-BE49-F238E27FC236}">
                <a16:creationId xmlns:a16="http://schemas.microsoft.com/office/drawing/2014/main" id="{1CAC44EE-C493-4C5F-8B1B-229B24B78433}"/>
              </a:ext>
            </a:extLst>
          </p:cNvPr>
          <p:cNvSpPr/>
          <p:nvPr/>
        </p:nvSpPr>
        <p:spPr bwMode="auto">
          <a:xfrm>
            <a:off x="2531929" y="5135915"/>
            <a:ext cx="1874203" cy="4321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Joint Log Analytics Workspace</a:t>
            </a:r>
          </a:p>
        </p:txBody>
      </p:sp>
      <p:cxnSp>
        <p:nvCxnSpPr>
          <p:cNvPr id="123" name="Straight Arrow Connector 26">
            <a:extLst>
              <a:ext uri="{FF2B5EF4-FFF2-40B4-BE49-F238E27FC236}">
                <a16:creationId xmlns:a16="http://schemas.microsoft.com/office/drawing/2014/main" id="{2D94ACE3-97D4-49EC-9FB4-69A1DB8D27BB}"/>
              </a:ext>
            </a:extLst>
          </p:cNvPr>
          <p:cNvCxnSpPr>
            <a:cxnSpLocks/>
            <a:stCxn id="242" idx="1"/>
            <a:endCxn id="4" idx="3"/>
          </p:cNvCxnSpPr>
          <p:nvPr/>
        </p:nvCxnSpPr>
        <p:spPr>
          <a:xfrm flipH="1" flipV="1">
            <a:off x="4406132" y="5351973"/>
            <a:ext cx="889623" cy="47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26">
            <a:extLst>
              <a:ext uri="{FF2B5EF4-FFF2-40B4-BE49-F238E27FC236}">
                <a16:creationId xmlns:a16="http://schemas.microsoft.com/office/drawing/2014/main" id="{CC48F381-3767-4644-9692-F0942602F4B9}"/>
              </a:ext>
            </a:extLst>
          </p:cNvPr>
          <p:cNvCxnSpPr>
            <a:cxnSpLocks/>
          </p:cNvCxnSpPr>
          <p:nvPr/>
        </p:nvCxnSpPr>
        <p:spPr>
          <a:xfrm rot="10800000" flipV="1">
            <a:off x="9435651" y="306350"/>
            <a:ext cx="971360" cy="1"/>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26">
            <a:extLst>
              <a:ext uri="{FF2B5EF4-FFF2-40B4-BE49-F238E27FC236}">
                <a16:creationId xmlns:a16="http://schemas.microsoft.com/office/drawing/2014/main" id="{00E24D9A-D57C-492B-BAF1-D8ED6F71DF4B}"/>
              </a:ext>
            </a:extLst>
          </p:cNvPr>
          <p:cNvCxnSpPr>
            <a:cxnSpLocks/>
          </p:cNvCxnSpPr>
          <p:nvPr/>
        </p:nvCxnSpPr>
        <p:spPr>
          <a:xfrm rot="10800000" flipV="1">
            <a:off x="9447595" y="566444"/>
            <a:ext cx="971360" cy="1"/>
          </a:xfrm>
          <a:prstGeom prst="bentConnector3">
            <a:avLst>
              <a:gd name="adj1" fmla="val 50000"/>
            </a:avLst>
          </a:prstGeom>
          <a:ln w="38100">
            <a:solidFill>
              <a:schemeClr val="accent6">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6166E139-C4FF-4130-B8FF-158B1B6E07E7}"/>
              </a:ext>
            </a:extLst>
          </p:cNvPr>
          <p:cNvSpPr txBox="1"/>
          <p:nvPr/>
        </p:nvSpPr>
        <p:spPr>
          <a:xfrm>
            <a:off x="8477251" y="214962"/>
            <a:ext cx="1348828" cy="166199"/>
          </a:xfrm>
          <a:prstGeom prst="rect">
            <a:avLst/>
          </a:prstGeom>
          <a:noFill/>
        </p:spPr>
        <p:txBody>
          <a:bodyPr wrap="squar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Events/Alerts</a:t>
            </a:r>
          </a:p>
        </p:txBody>
      </p:sp>
      <p:sp>
        <p:nvSpPr>
          <p:cNvPr id="128" name="TextBox 127">
            <a:extLst>
              <a:ext uri="{FF2B5EF4-FFF2-40B4-BE49-F238E27FC236}">
                <a16:creationId xmlns:a16="http://schemas.microsoft.com/office/drawing/2014/main" id="{5F1C0612-9ECE-46AE-942A-28C8D6D5844E}"/>
              </a:ext>
            </a:extLst>
          </p:cNvPr>
          <p:cNvSpPr txBox="1"/>
          <p:nvPr/>
        </p:nvSpPr>
        <p:spPr>
          <a:xfrm>
            <a:off x="8718553" y="474004"/>
            <a:ext cx="1348828" cy="166199"/>
          </a:xfrm>
          <a:prstGeom prst="rect">
            <a:avLst/>
          </a:prstGeom>
          <a:noFill/>
        </p:spPr>
        <p:txBody>
          <a:bodyPr wrap="squar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Raw Data</a:t>
            </a:r>
          </a:p>
        </p:txBody>
      </p:sp>
      <p:sp>
        <p:nvSpPr>
          <p:cNvPr id="129" name="Rectangle 128">
            <a:extLst>
              <a:ext uri="{FF2B5EF4-FFF2-40B4-BE49-F238E27FC236}">
                <a16:creationId xmlns:a16="http://schemas.microsoft.com/office/drawing/2014/main" id="{E1A28AF2-5101-4008-99E8-F7EB3DAFDCCA}"/>
              </a:ext>
            </a:extLst>
          </p:cNvPr>
          <p:cNvSpPr/>
          <p:nvPr/>
        </p:nvSpPr>
        <p:spPr bwMode="auto">
          <a:xfrm>
            <a:off x="8354291" y="114300"/>
            <a:ext cx="2225074" cy="629635"/>
          </a:xfrm>
          <a:prstGeom prst="rect">
            <a:avLst/>
          </a:prstGeom>
          <a:noFill/>
          <a:ln>
            <a:solidFill>
              <a:schemeClr val="tx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0" name="Straight Arrow Connector 26">
            <a:extLst>
              <a:ext uri="{FF2B5EF4-FFF2-40B4-BE49-F238E27FC236}">
                <a16:creationId xmlns:a16="http://schemas.microsoft.com/office/drawing/2014/main" id="{8AF6B372-67DF-4E80-B8F5-9D37D0BCD34F}"/>
              </a:ext>
            </a:extLst>
          </p:cNvPr>
          <p:cNvCxnSpPr>
            <a:cxnSpLocks/>
            <a:stCxn id="258" idx="1"/>
          </p:cNvCxnSpPr>
          <p:nvPr/>
        </p:nvCxnSpPr>
        <p:spPr>
          <a:xfrm rot="10800000" flipV="1">
            <a:off x="1519084" y="3248814"/>
            <a:ext cx="3805765" cy="1504465"/>
          </a:xfrm>
          <a:prstGeom prst="bentConnector3">
            <a:avLst>
              <a:gd name="adj1" fmla="val 82436"/>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26">
            <a:extLst>
              <a:ext uri="{FF2B5EF4-FFF2-40B4-BE49-F238E27FC236}">
                <a16:creationId xmlns:a16="http://schemas.microsoft.com/office/drawing/2014/main" id="{8E1FE977-C851-4656-B8B0-7306FAD54E18}"/>
              </a:ext>
            </a:extLst>
          </p:cNvPr>
          <p:cNvCxnSpPr>
            <a:cxnSpLocks/>
          </p:cNvCxnSpPr>
          <p:nvPr/>
        </p:nvCxnSpPr>
        <p:spPr>
          <a:xfrm rot="10800000" flipV="1">
            <a:off x="1517355" y="2739595"/>
            <a:ext cx="3831232" cy="2013683"/>
          </a:xfrm>
          <a:prstGeom prst="bentConnector3">
            <a:avLst>
              <a:gd name="adj1" fmla="val 82469"/>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26">
            <a:extLst>
              <a:ext uri="{FF2B5EF4-FFF2-40B4-BE49-F238E27FC236}">
                <a16:creationId xmlns:a16="http://schemas.microsoft.com/office/drawing/2014/main" id="{FA31F4EE-B862-4634-8DAC-286C61CB1947}"/>
              </a:ext>
            </a:extLst>
          </p:cNvPr>
          <p:cNvCxnSpPr>
            <a:cxnSpLocks/>
            <a:stCxn id="93" idx="1"/>
          </p:cNvCxnSpPr>
          <p:nvPr/>
        </p:nvCxnSpPr>
        <p:spPr>
          <a:xfrm rot="10800000" flipV="1">
            <a:off x="1516542" y="2466094"/>
            <a:ext cx="3826683" cy="2287183"/>
          </a:xfrm>
          <a:prstGeom prst="bentConnector3">
            <a:avLst>
              <a:gd name="adj1" fmla="val 82408"/>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26">
            <a:extLst>
              <a:ext uri="{FF2B5EF4-FFF2-40B4-BE49-F238E27FC236}">
                <a16:creationId xmlns:a16="http://schemas.microsoft.com/office/drawing/2014/main" id="{23857857-4984-4B03-8436-EF54726267CA}"/>
              </a:ext>
            </a:extLst>
          </p:cNvPr>
          <p:cNvCxnSpPr>
            <a:cxnSpLocks/>
          </p:cNvCxnSpPr>
          <p:nvPr/>
        </p:nvCxnSpPr>
        <p:spPr>
          <a:xfrm rot="10800000">
            <a:off x="1521013" y="4753283"/>
            <a:ext cx="3762752" cy="518352"/>
          </a:xfrm>
          <a:prstGeom prst="bentConnector3">
            <a:avLst>
              <a:gd name="adj1" fmla="val 10827"/>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26">
            <a:extLst>
              <a:ext uri="{FF2B5EF4-FFF2-40B4-BE49-F238E27FC236}">
                <a16:creationId xmlns:a16="http://schemas.microsoft.com/office/drawing/2014/main" id="{11BC0234-B9A4-4D59-9A74-07B080993E35}"/>
              </a:ext>
            </a:extLst>
          </p:cNvPr>
          <p:cNvCxnSpPr>
            <a:cxnSpLocks/>
            <a:stCxn id="283" idx="1"/>
          </p:cNvCxnSpPr>
          <p:nvPr/>
        </p:nvCxnSpPr>
        <p:spPr>
          <a:xfrm rot="10800000">
            <a:off x="1517981" y="4753278"/>
            <a:ext cx="3777775" cy="235987"/>
          </a:xfrm>
          <a:prstGeom prst="bentConnector3">
            <a:avLst>
              <a:gd name="adj1" fmla="val 10982"/>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26">
            <a:extLst>
              <a:ext uri="{FF2B5EF4-FFF2-40B4-BE49-F238E27FC236}">
                <a16:creationId xmlns:a16="http://schemas.microsoft.com/office/drawing/2014/main" id="{470B561B-E6C5-4948-AAB1-687EF82DCCF3}"/>
              </a:ext>
            </a:extLst>
          </p:cNvPr>
          <p:cNvCxnSpPr>
            <a:cxnSpLocks/>
            <a:stCxn id="127" idx="1"/>
          </p:cNvCxnSpPr>
          <p:nvPr/>
        </p:nvCxnSpPr>
        <p:spPr>
          <a:xfrm rot="10800000" flipV="1">
            <a:off x="1516539" y="4623731"/>
            <a:ext cx="3777492" cy="129545"/>
          </a:xfrm>
          <a:prstGeom prst="bentConnector3">
            <a:avLst>
              <a:gd name="adj1" fmla="val 11043"/>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26">
            <a:extLst>
              <a:ext uri="{FF2B5EF4-FFF2-40B4-BE49-F238E27FC236}">
                <a16:creationId xmlns:a16="http://schemas.microsoft.com/office/drawing/2014/main" id="{EF803719-BA16-4762-A514-5FB2DC83B49C}"/>
              </a:ext>
            </a:extLst>
          </p:cNvPr>
          <p:cNvCxnSpPr>
            <a:cxnSpLocks/>
            <a:stCxn id="118" idx="1"/>
          </p:cNvCxnSpPr>
          <p:nvPr/>
        </p:nvCxnSpPr>
        <p:spPr>
          <a:xfrm rot="10800000">
            <a:off x="1516540" y="4753278"/>
            <a:ext cx="4571884" cy="1852587"/>
          </a:xfrm>
          <a:prstGeom prst="bentConnector3">
            <a:avLst>
              <a:gd name="adj1" fmla="val 85209"/>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26">
            <a:extLst>
              <a:ext uri="{FF2B5EF4-FFF2-40B4-BE49-F238E27FC236}">
                <a16:creationId xmlns:a16="http://schemas.microsoft.com/office/drawing/2014/main" id="{EF24BA28-C5AC-41F9-8A36-7A6B2C68E3CB}"/>
              </a:ext>
            </a:extLst>
          </p:cNvPr>
          <p:cNvCxnSpPr>
            <a:cxnSpLocks/>
            <a:stCxn id="365" idx="1"/>
            <a:endCxn id="3" idx="3"/>
          </p:cNvCxnSpPr>
          <p:nvPr/>
        </p:nvCxnSpPr>
        <p:spPr>
          <a:xfrm rot="10800000" flipV="1">
            <a:off x="1520139" y="2205655"/>
            <a:ext cx="1011791" cy="853733"/>
          </a:xfrm>
          <a:prstGeom prst="bentConnector3">
            <a:avLst>
              <a:gd name="adj1" fmla="val 5094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26">
            <a:extLst>
              <a:ext uri="{FF2B5EF4-FFF2-40B4-BE49-F238E27FC236}">
                <a16:creationId xmlns:a16="http://schemas.microsoft.com/office/drawing/2014/main" id="{9F252801-2146-4245-9081-89F522FD0351}"/>
              </a:ext>
            </a:extLst>
          </p:cNvPr>
          <p:cNvCxnSpPr>
            <a:cxnSpLocks/>
          </p:cNvCxnSpPr>
          <p:nvPr/>
        </p:nvCxnSpPr>
        <p:spPr>
          <a:xfrm flipH="1" flipV="1">
            <a:off x="6261950" y="5511882"/>
            <a:ext cx="2" cy="352362"/>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356643C-9538-4723-984E-4A9D4296A6FD}"/>
              </a:ext>
            </a:extLst>
          </p:cNvPr>
          <p:cNvSpPr/>
          <p:nvPr/>
        </p:nvSpPr>
        <p:spPr bwMode="auto">
          <a:xfrm>
            <a:off x="5294031" y="4104600"/>
            <a:ext cx="1884829" cy="322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a:rPr>
              <a:t>Azure DDoS</a:t>
            </a:r>
            <a:br>
              <a:rPr lang="en-US" sz="900">
                <a:gradFill>
                  <a:gsLst>
                    <a:gs pos="0">
                      <a:srgbClr val="FFFFFF"/>
                    </a:gs>
                    <a:gs pos="100000">
                      <a:srgbClr val="FFFFFF"/>
                    </a:gs>
                  </a:gsLst>
                  <a:lin ang="5400000" scaled="0"/>
                </a:gradFill>
                <a:cs typeface="Segoe UI"/>
              </a:rPr>
            </a:br>
            <a:r>
              <a:rPr lang="en-US" sz="900">
                <a:gradFill>
                  <a:gsLst>
                    <a:gs pos="0">
                      <a:srgbClr val="FFFFFF"/>
                    </a:gs>
                    <a:gs pos="100000">
                      <a:srgbClr val="FFFFFF"/>
                    </a:gs>
                  </a:gsLst>
                  <a:lin ang="5400000" scaled="0"/>
                </a:gradFill>
                <a:cs typeface="Segoe UI"/>
              </a:rPr>
              <a:t>(roadmap)</a:t>
            </a:r>
          </a:p>
        </p:txBody>
      </p:sp>
      <p:cxnSp>
        <p:nvCxnSpPr>
          <p:cNvPr id="142" name="Straight Arrow Connector 26">
            <a:extLst>
              <a:ext uri="{FF2B5EF4-FFF2-40B4-BE49-F238E27FC236}">
                <a16:creationId xmlns:a16="http://schemas.microsoft.com/office/drawing/2014/main" id="{5E870CE1-D027-4B59-936A-F6EEBA3F93A1}"/>
              </a:ext>
            </a:extLst>
          </p:cNvPr>
          <p:cNvCxnSpPr>
            <a:cxnSpLocks/>
            <a:stCxn id="253" idx="1"/>
            <a:endCxn id="21" idx="3"/>
          </p:cNvCxnSpPr>
          <p:nvPr/>
        </p:nvCxnSpPr>
        <p:spPr>
          <a:xfrm rot="10800000" flipV="1">
            <a:off x="7178861" y="3892880"/>
            <a:ext cx="1344141" cy="37300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26">
            <a:extLst>
              <a:ext uri="{FF2B5EF4-FFF2-40B4-BE49-F238E27FC236}">
                <a16:creationId xmlns:a16="http://schemas.microsoft.com/office/drawing/2014/main" id="{2117B2A5-5AA5-4D9B-84CA-31117FE7B7F1}"/>
              </a:ext>
            </a:extLst>
          </p:cNvPr>
          <p:cNvCxnSpPr>
            <a:cxnSpLocks/>
            <a:stCxn id="21" idx="1"/>
          </p:cNvCxnSpPr>
          <p:nvPr/>
        </p:nvCxnSpPr>
        <p:spPr>
          <a:xfrm rot="10800000" flipV="1">
            <a:off x="1516541" y="4265881"/>
            <a:ext cx="3777490" cy="487395"/>
          </a:xfrm>
          <a:prstGeom prst="bentConnector3">
            <a:avLst>
              <a:gd name="adj1" fmla="val 11043"/>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8E47F1F-305E-4C2B-B81E-391338BD0D4C}"/>
              </a:ext>
            </a:extLst>
          </p:cNvPr>
          <p:cNvSpPr/>
          <p:nvPr/>
        </p:nvSpPr>
        <p:spPr bwMode="auto">
          <a:xfrm>
            <a:off x="2731472" y="6285268"/>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Log Filtering</a:t>
            </a:r>
            <a:endParaRPr lang="en-US" sz="900">
              <a:solidFill>
                <a:schemeClr val="bg1">
                  <a:lumMod val="50000"/>
                </a:schemeClr>
              </a:solidFill>
              <a:ea typeface="Segoe UI" pitchFamily="34" charset="0"/>
              <a:cs typeface="Segoe UI" pitchFamily="34" charset="0"/>
            </a:endParaRPr>
          </a:p>
        </p:txBody>
      </p:sp>
      <p:sp>
        <p:nvSpPr>
          <p:cNvPr id="6" name="Rectangle 5">
            <a:hlinkClick r:id="rId3"/>
            <a:extLst>
              <a:ext uri="{FF2B5EF4-FFF2-40B4-BE49-F238E27FC236}">
                <a16:creationId xmlns:a16="http://schemas.microsoft.com/office/drawing/2014/main" id="{B5078F4A-8FC2-4AD7-95B8-5D0CFE3B540F}"/>
              </a:ext>
            </a:extLst>
          </p:cNvPr>
          <p:cNvSpPr/>
          <p:nvPr/>
        </p:nvSpPr>
        <p:spPr bwMode="auto">
          <a:xfrm>
            <a:off x="641866" y="4346578"/>
            <a:ext cx="860815" cy="333652"/>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Log Filtering</a:t>
            </a:r>
            <a:endParaRPr lang="en-US" sz="900">
              <a:solidFill>
                <a:schemeClr val="bg1">
                  <a:lumMod val="50000"/>
                </a:schemeClr>
              </a:solidFill>
              <a:ea typeface="Segoe UI" pitchFamily="34" charset="0"/>
              <a:cs typeface="Segoe UI" pitchFamily="34" charset="0"/>
            </a:endParaRPr>
          </a:p>
        </p:txBody>
      </p:sp>
      <p:sp>
        <p:nvSpPr>
          <p:cNvPr id="246" name="Rectangle 245">
            <a:extLst>
              <a:ext uri="{FF2B5EF4-FFF2-40B4-BE49-F238E27FC236}">
                <a16:creationId xmlns:a16="http://schemas.microsoft.com/office/drawing/2014/main" id="{A495C04C-6DBE-4BA2-816C-20A35D9B30CA}"/>
              </a:ext>
            </a:extLst>
          </p:cNvPr>
          <p:cNvSpPr/>
          <p:nvPr/>
        </p:nvSpPr>
        <p:spPr bwMode="auto">
          <a:xfrm>
            <a:off x="308136" y="5114258"/>
            <a:ext cx="1323632" cy="36428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Microsoft Sentinel </a:t>
            </a:r>
            <a:br>
              <a:rPr lang="en-US" sz="900">
                <a:gradFill>
                  <a:gsLst>
                    <a:gs pos="0">
                      <a:srgbClr val="FFFFFF"/>
                    </a:gs>
                    <a:gs pos="100000">
                      <a:srgbClr val="FFFFFF"/>
                    </a:gs>
                  </a:gsLst>
                  <a:lin ang="5400000" scaled="0"/>
                </a:gradFill>
                <a:cs typeface="Segoe UI" pitchFamily="34" charset="0"/>
              </a:rPr>
            </a:br>
            <a:r>
              <a:rPr lang="en-US" sz="900">
                <a:gradFill>
                  <a:gsLst>
                    <a:gs pos="0">
                      <a:srgbClr val="FFFFFF"/>
                    </a:gs>
                    <a:gs pos="100000">
                      <a:srgbClr val="FFFFFF"/>
                    </a:gs>
                  </a:gsLst>
                  <a:lin ang="5400000" scaled="0"/>
                </a:gradFill>
                <a:cs typeface="Segoe UI" pitchFamily="34" charset="0"/>
              </a:rPr>
              <a:t>(SIEM / SOAR)</a:t>
            </a:r>
          </a:p>
        </p:txBody>
      </p:sp>
      <p:sp>
        <p:nvSpPr>
          <p:cNvPr id="24" name="Rectangle 23">
            <a:extLst>
              <a:ext uri="{FF2B5EF4-FFF2-40B4-BE49-F238E27FC236}">
                <a16:creationId xmlns:a16="http://schemas.microsoft.com/office/drawing/2014/main" id="{79616189-F4F7-494A-8669-864062FBF439}"/>
              </a:ext>
            </a:extLst>
          </p:cNvPr>
          <p:cNvSpPr/>
          <p:nvPr/>
        </p:nvSpPr>
        <p:spPr bwMode="auto">
          <a:xfrm>
            <a:off x="425527" y="4687425"/>
            <a:ext cx="1084503" cy="33365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Log Analytics</a:t>
            </a:r>
          </a:p>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(Data Lake)</a:t>
            </a:r>
          </a:p>
        </p:txBody>
      </p:sp>
      <p:cxnSp>
        <p:nvCxnSpPr>
          <p:cNvPr id="153" name="Straight Arrow Connector 26">
            <a:extLst>
              <a:ext uri="{FF2B5EF4-FFF2-40B4-BE49-F238E27FC236}">
                <a16:creationId xmlns:a16="http://schemas.microsoft.com/office/drawing/2014/main" id="{E232848D-4C38-4771-B04D-C0C57DA40B3D}"/>
              </a:ext>
            </a:extLst>
          </p:cNvPr>
          <p:cNvCxnSpPr>
            <a:cxnSpLocks/>
            <a:stCxn id="246" idx="0"/>
            <a:endCxn id="24" idx="2"/>
          </p:cNvCxnSpPr>
          <p:nvPr/>
        </p:nvCxnSpPr>
        <p:spPr>
          <a:xfrm flipH="1" flipV="1">
            <a:off x="967779" y="5021078"/>
            <a:ext cx="2173" cy="931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DF32C6F1-C1C0-4567-9D87-04410A1A8158}"/>
              </a:ext>
            </a:extLst>
          </p:cNvPr>
          <p:cNvSpPr/>
          <p:nvPr/>
        </p:nvSpPr>
        <p:spPr bwMode="auto">
          <a:xfrm>
            <a:off x="10305910" y="6469075"/>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Security Events</a:t>
            </a:r>
            <a:endParaRPr lang="en-US" sz="900">
              <a:solidFill>
                <a:schemeClr val="bg1">
                  <a:lumMod val="50000"/>
                </a:schemeClr>
              </a:soli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184AFBAD-EC92-4089-AF84-D4F167789211}"/>
              </a:ext>
            </a:extLst>
          </p:cNvPr>
          <p:cNvSpPr/>
          <p:nvPr/>
        </p:nvSpPr>
        <p:spPr bwMode="auto">
          <a:xfrm>
            <a:off x="10298565" y="6658527"/>
            <a:ext cx="1396822"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Application Logs</a:t>
            </a:r>
            <a:endParaRPr lang="en-US" sz="900">
              <a:solidFill>
                <a:schemeClr val="bg1">
                  <a:lumMod val="50000"/>
                </a:schemeClr>
              </a:solidFill>
              <a:ea typeface="Segoe UI" pitchFamily="34" charset="0"/>
              <a:cs typeface="Segoe UI" pitchFamily="34" charset="0"/>
            </a:endParaRPr>
          </a:p>
        </p:txBody>
      </p:sp>
      <p:cxnSp>
        <p:nvCxnSpPr>
          <p:cNvPr id="149" name="Connector: Elbow 148">
            <a:extLst>
              <a:ext uri="{FF2B5EF4-FFF2-40B4-BE49-F238E27FC236}">
                <a16:creationId xmlns:a16="http://schemas.microsoft.com/office/drawing/2014/main" id="{A2D3490D-972A-451B-BF1A-82E43155163B}"/>
              </a:ext>
            </a:extLst>
          </p:cNvPr>
          <p:cNvCxnSpPr>
            <a:cxnSpLocks/>
            <a:stCxn id="132" idx="3"/>
            <a:endCxn id="145" idx="1"/>
          </p:cNvCxnSpPr>
          <p:nvPr/>
        </p:nvCxnSpPr>
        <p:spPr>
          <a:xfrm>
            <a:off x="9925262" y="6605136"/>
            <a:ext cx="373303" cy="131349"/>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0140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0AFBAFA5-5994-4B95-9374-F6F51D88E1A7}"/>
              </a:ext>
            </a:extLst>
          </p:cNvPr>
          <p:cNvSpPr/>
          <p:nvPr/>
        </p:nvSpPr>
        <p:spPr bwMode="auto">
          <a:xfrm>
            <a:off x="462467" y="993304"/>
            <a:ext cx="1500805" cy="1245807"/>
          </a:xfrm>
          <a:prstGeom prst="rect">
            <a:avLst/>
          </a:prstGeom>
          <a:solidFill>
            <a:srgbClr val="E1F2CE"/>
          </a:solidFill>
          <a:ln>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Alert monitoring, threat hunting, and incident response/coordination</a:t>
            </a:r>
          </a:p>
        </p:txBody>
      </p:sp>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6666528" cy="563343"/>
          </a:xfrm>
        </p:spPr>
        <p:txBody>
          <a:bodyPr anchor="t"/>
          <a:lstStyle/>
          <a:p>
            <a:r>
              <a:rPr lang="en-US" sz="2800"/>
              <a:t>ServiceNow Integration</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2056442"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ITSM, CSM &amp; SecOps</a:t>
            </a:r>
          </a:p>
        </p:txBody>
      </p:sp>
      <p:sp>
        <p:nvSpPr>
          <p:cNvPr id="246" name="Rectangle 245">
            <a:extLst>
              <a:ext uri="{FF2B5EF4-FFF2-40B4-BE49-F238E27FC236}">
                <a16:creationId xmlns:a16="http://schemas.microsoft.com/office/drawing/2014/main" id="{A495C04C-6DBE-4BA2-816C-20A35D9B30CA}"/>
              </a:ext>
            </a:extLst>
          </p:cNvPr>
          <p:cNvSpPr/>
          <p:nvPr/>
        </p:nvSpPr>
        <p:spPr bwMode="auto">
          <a:xfrm>
            <a:off x="603287" y="1602893"/>
            <a:ext cx="1171575" cy="48975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Microsoft Sentinel (SIEM)</a:t>
            </a:r>
          </a:p>
        </p:txBody>
      </p:sp>
      <p:sp>
        <p:nvSpPr>
          <p:cNvPr id="107" name="Rectangle 106">
            <a:extLst>
              <a:ext uri="{FF2B5EF4-FFF2-40B4-BE49-F238E27FC236}">
                <a16:creationId xmlns:a16="http://schemas.microsoft.com/office/drawing/2014/main" id="{F699C338-DFE4-43F7-A295-73E6A27BBC3D}"/>
              </a:ext>
            </a:extLst>
          </p:cNvPr>
          <p:cNvSpPr/>
          <p:nvPr/>
        </p:nvSpPr>
        <p:spPr bwMode="auto">
          <a:xfrm>
            <a:off x="1494894" y="5098702"/>
            <a:ext cx="953287"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ITSM</a:t>
            </a:r>
          </a:p>
        </p:txBody>
      </p:sp>
      <p:cxnSp>
        <p:nvCxnSpPr>
          <p:cNvPr id="108" name="Straight Arrow Connector 26">
            <a:extLst>
              <a:ext uri="{FF2B5EF4-FFF2-40B4-BE49-F238E27FC236}">
                <a16:creationId xmlns:a16="http://schemas.microsoft.com/office/drawing/2014/main" id="{BB0649A2-6988-42D8-8356-C6419C6EE654}"/>
              </a:ext>
            </a:extLst>
          </p:cNvPr>
          <p:cNvCxnSpPr>
            <a:cxnSpLocks/>
            <a:stCxn id="107" idx="1"/>
            <a:endCxn id="7" idx="2"/>
          </p:cNvCxnSpPr>
          <p:nvPr/>
        </p:nvCxnSpPr>
        <p:spPr>
          <a:xfrm rot="10800000">
            <a:off x="1187194" y="3791979"/>
            <a:ext cx="307700" cy="1429162"/>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406C9825-4880-4623-9339-A0737AC61EB9}"/>
              </a:ext>
            </a:extLst>
          </p:cNvPr>
          <p:cNvSpPr/>
          <p:nvPr/>
        </p:nvSpPr>
        <p:spPr bwMode="auto">
          <a:xfrm>
            <a:off x="1489277" y="5877270"/>
            <a:ext cx="953287"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Reporting</a:t>
            </a:r>
          </a:p>
        </p:txBody>
      </p:sp>
      <p:cxnSp>
        <p:nvCxnSpPr>
          <p:cNvPr id="116" name="Straight Arrow Connector 26">
            <a:extLst>
              <a:ext uri="{FF2B5EF4-FFF2-40B4-BE49-F238E27FC236}">
                <a16:creationId xmlns:a16="http://schemas.microsoft.com/office/drawing/2014/main" id="{F15118F3-733B-45CD-8071-E37133EE3F0B}"/>
              </a:ext>
            </a:extLst>
          </p:cNvPr>
          <p:cNvCxnSpPr>
            <a:cxnSpLocks/>
            <a:stCxn id="115" idx="1"/>
            <a:endCxn id="7" idx="2"/>
          </p:cNvCxnSpPr>
          <p:nvPr/>
        </p:nvCxnSpPr>
        <p:spPr>
          <a:xfrm rot="10800000">
            <a:off x="1187195" y="3791979"/>
            <a:ext cx="302083" cy="2207730"/>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68C0337F-F55D-41C6-B449-C7F29F1F1802}"/>
              </a:ext>
            </a:extLst>
          </p:cNvPr>
          <p:cNvSpPr/>
          <p:nvPr/>
        </p:nvSpPr>
        <p:spPr bwMode="auto">
          <a:xfrm>
            <a:off x="1494696" y="4766311"/>
            <a:ext cx="953485"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SecOps</a:t>
            </a:r>
          </a:p>
        </p:txBody>
      </p:sp>
      <p:cxnSp>
        <p:nvCxnSpPr>
          <p:cNvPr id="119" name="Straight Arrow Connector 26">
            <a:extLst>
              <a:ext uri="{FF2B5EF4-FFF2-40B4-BE49-F238E27FC236}">
                <a16:creationId xmlns:a16="http://schemas.microsoft.com/office/drawing/2014/main" id="{234D7D8B-0BBB-4449-84CC-C76BA47E6ED7}"/>
              </a:ext>
            </a:extLst>
          </p:cNvPr>
          <p:cNvCxnSpPr>
            <a:cxnSpLocks/>
            <a:stCxn id="117" idx="1"/>
            <a:endCxn id="7" idx="2"/>
          </p:cNvCxnSpPr>
          <p:nvPr/>
        </p:nvCxnSpPr>
        <p:spPr>
          <a:xfrm rot="10800000">
            <a:off x="1187194" y="3791980"/>
            <a:ext cx="307502" cy="1096771"/>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4B260E2-C905-4FD2-8D31-7F4BE6EC1AD0}"/>
              </a:ext>
            </a:extLst>
          </p:cNvPr>
          <p:cNvSpPr/>
          <p:nvPr/>
        </p:nvSpPr>
        <p:spPr bwMode="auto">
          <a:xfrm>
            <a:off x="1494696" y="5427026"/>
            <a:ext cx="953287"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CSM</a:t>
            </a:r>
          </a:p>
        </p:txBody>
      </p:sp>
      <p:sp>
        <p:nvSpPr>
          <p:cNvPr id="7" name="Rectangle 6">
            <a:extLst>
              <a:ext uri="{FF2B5EF4-FFF2-40B4-BE49-F238E27FC236}">
                <a16:creationId xmlns:a16="http://schemas.microsoft.com/office/drawing/2014/main" id="{DEB7460F-5040-412B-AB76-DA421669B8B3}"/>
              </a:ext>
            </a:extLst>
          </p:cNvPr>
          <p:cNvSpPr/>
          <p:nvPr/>
        </p:nvSpPr>
        <p:spPr bwMode="auto">
          <a:xfrm>
            <a:off x="601406" y="3302223"/>
            <a:ext cx="1171575" cy="48975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ServiceNow</a:t>
            </a:r>
          </a:p>
        </p:txBody>
      </p:sp>
      <p:cxnSp>
        <p:nvCxnSpPr>
          <p:cNvPr id="145" name="Straight Arrow Connector 26">
            <a:extLst>
              <a:ext uri="{FF2B5EF4-FFF2-40B4-BE49-F238E27FC236}">
                <a16:creationId xmlns:a16="http://schemas.microsoft.com/office/drawing/2014/main" id="{284C5A09-DC55-4128-BAC6-C138176E6F5F}"/>
              </a:ext>
            </a:extLst>
          </p:cNvPr>
          <p:cNvCxnSpPr>
            <a:cxnSpLocks/>
            <a:stCxn id="4" idx="1"/>
            <a:endCxn id="7" idx="2"/>
          </p:cNvCxnSpPr>
          <p:nvPr/>
        </p:nvCxnSpPr>
        <p:spPr>
          <a:xfrm rot="10800000">
            <a:off x="1187194" y="3791979"/>
            <a:ext cx="307502" cy="1757486"/>
          </a:xfrm>
          <a:prstGeom prst="bentConnector2">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4E2DADD-7524-4C9B-A039-EAD58026941F}"/>
              </a:ext>
            </a:extLst>
          </p:cNvPr>
          <p:cNvSpPr/>
          <p:nvPr/>
        </p:nvSpPr>
        <p:spPr bwMode="auto">
          <a:xfrm>
            <a:off x="6982505" y="3561967"/>
            <a:ext cx="1049304" cy="60735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Incident Response</a:t>
            </a:r>
          </a:p>
        </p:txBody>
      </p:sp>
      <p:sp>
        <p:nvSpPr>
          <p:cNvPr id="54" name="Rectangle 53">
            <a:extLst>
              <a:ext uri="{FF2B5EF4-FFF2-40B4-BE49-F238E27FC236}">
                <a16:creationId xmlns:a16="http://schemas.microsoft.com/office/drawing/2014/main" id="{E80F24D9-EA3F-4A8B-8359-EAC86A6A9319}"/>
              </a:ext>
            </a:extLst>
          </p:cNvPr>
          <p:cNvSpPr/>
          <p:nvPr/>
        </p:nvSpPr>
        <p:spPr bwMode="auto">
          <a:xfrm>
            <a:off x="8160905" y="3854350"/>
            <a:ext cx="1049304" cy="3149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Investigation Prioritization</a:t>
            </a:r>
          </a:p>
        </p:txBody>
      </p:sp>
      <p:sp>
        <p:nvSpPr>
          <p:cNvPr id="56" name="Rectangle 55">
            <a:extLst>
              <a:ext uri="{FF2B5EF4-FFF2-40B4-BE49-F238E27FC236}">
                <a16:creationId xmlns:a16="http://schemas.microsoft.com/office/drawing/2014/main" id="{05FB570E-898E-41F5-A0EF-3ADACA00D7C0}"/>
              </a:ext>
            </a:extLst>
          </p:cNvPr>
          <p:cNvSpPr/>
          <p:nvPr/>
        </p:nvSpPr>
        <p:spPr bwMode="auto">
          <a:xfrm>
            <a:off x="6724799" y="1500580"/>
            <a:ext cx="1200593"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Defender</a:t>
            </a:r>
          </a:p>
        </p:txBody>
      </p:sp>
      <p:sp>
        <p:nvSpPr>
          <p:cNvPr id="57" name="Rectangle 56">
            <a:extLst>
              <a:ext uri="{FF2B5EF4-FFF2-40B4-BE49-F238E27FC236}">
                <a16:creationId xmlns:a16="http://schemas.microsoft.com/office/drawing/2014/main" id="{1E21FD4D-3F97-4CC0-AF68-882EF147A5A5}"/>
              </a:ext>
            </a:extLst>
          </p:cNvPr>
          <p:cNvSpPr/>
          <p:nvPr/>
        </p:nvSpPr>
        <p:spPr bwMode="auto">
          <a:xfrm>
            <a:off x="3915348" y="1723467"/>
            <a:ext cx="1396822" cy="24738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Data Sources</a:t>
            </a:r>
          </a:p>
        </p:txBody>
      </p:sp>
      <p:sp>
        <p:nvSpPr>
          <p:cNvPr id="58" name="Rectangle 57">
            <a:extLst>
              <a:ext uri="{FF2B5EF4-FFF2-40B4-BE49-F238E27FC236}">
                <a16:creationId xmlns:a16="http://schemas.microsoft.com/office/drawing/2014/main" id="{ACCCFC53-030B-452C-B869-A077567C625D}"/>
              </a:ext>
            </a:extLst>
          </p:cNvPr>
          <p:cNvSpPr/>
          <p:nvPr/>
        </p:nvSpPr>
        <p:spPr bwMode="auto">
          <a:xfrm>
            <a:off x="6724799" y="1739977"/>
            <a:ext cx="1200593"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a:t>
            </a:r>
          </a:p>
        </p:txBody>
      </p:sp>
      <p:sp>
        <p:nvSpPr>
          <p:cNvPr id="59" name="Rectangle 58">
            <a:extLst>
              <a:ext uri="{FF2B5EF4-FFF2-40B4-BE49-F238E27FC236}">
                <a16:creationId xmlns:a16="http://schemas.microsoft.com/office/drawing/2014/main" id="{BF2EA4A8-D250-435C-ADF8-AA2B618CB8C8}"/>
              </a:ext>
            </a:extLst>
          </p:cNvPr>
          <p:cNvSpPr/>
          <p:nvPr/>
        </p:nvSpPr>
        <p:spPr bwMode="auto">
          <a:xfrm>
            <a:off x="6724798" y="1979374"/>
            <a:ext cx="1200593"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Office 365</a:t>
            </a:r>
          </a:p>
        </p:txBody>
      </p:sp>
      <p:cxnSp>
        <p:nvCxnSpPr>
          <p:cNvPr id="201" name="Connector: Elbow 200">
            <a:extLst>
              <a:ext uri="{FF2B5EF4-FFF2-40B4-BE49-F238E27FC236}">
                <a16:creationId xmlns:a16="http://schemas.microsoft.com/office/drawing/2014/main" id="{BEE6C2DF-91B7-4E23-B7B5-1EE332F620A6}"/>
              </a:ext>
            </a:extLst>
          </p:cNvPr>
          <p:cNvCxnSpPr>
            <a:cxnSpLocks/>
            <a:stCxn id="246" idx="3"/>
            <a:endCxn id="57" idx="1"/>
          </p:cNvCxnSpPr>
          <p:nvPr/>
        </p:nvCxnSpPr>
        <p:spPr>
          <a:xfrm flipV="1">
            <a:off x="1774862" y="1847160"/>
            <a:ext cx="2140486" cy="611"/>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22C8602B-A19D-4CCB-A11F-9FF3F14F21ED}"/>
              </a:ext>
            </a:extLst>
          </p:cNvPr>
          <p:cNvCxnSpPr>
            <a:cxnSpLocks/>
            <a:stCxn id="57" idx="3"/>
            <a:endCxn id="56" idx="1"/>
          </p:cNvCxnSpPr>
          <p:nvPr/>
        </p:nvCxnSpPr>
        <p:spPr>
          <a:xfrm flipV="1">
            <a:off x="5312170" y="1613855"/>
            <a:ext cx="1412629" cy="233305"/>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A785FF0C-CAF1-4447-98BA-3A157DA4359A}"/>
              </a:ext>
            </a:extLst>
          </p:cNvPr>
          <p:cNvCxnSpPr>
            <a:cxnSpLocks/>
            <a:stCxn id="57" idx="3"/>
            <a:endCxn id="58" idx="1"/>
          </p:cNvCxnSpPr>
          <p:nvPr/>
        </p:nvCxnSpPr>
        <p:spPr>
          <a:xfrm>
            <a:off x="5312170" y="1847160"/>
            <a:ext cx="1412629" cy="6092"/>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9FA97061-A414-4F23-B711-324E80C4735A}"/>
              </a:ext>
            </a:extLst>
          </p:cNvPr>
          <p:cNvCxnSpPr>
            <a:cxnSpLocks/>
            <a:stCxn id="57" idx="3"/>
            <a:endCxn id="59" idx="1"/>
          </p:cNvCxnSpPr>
          <p:nvPr/>
        </p:nvCxnSpPr>
        <p:spPr>
          <a:xfrm>
            <a:off x="5312170" y="1847160"/>
            <a:ext cx="1412628" cy="245489"/>
          </a:xfrm>
          <a:prstGeom prst="bentConnector3">
            <a:avLst>
              <a:gd name="adj1" fmla="val 5000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C91D4D5-8FD9-4BDC-BA9D-22F44B9D7958}"/>
              </a:ext>
            </a:extLst>
          </p:cNvPr>
          <p:cNvSpPr/>
          <p:nvPr/>
        </p:nvSpPr>
        <p:spPr bwMode="auto">
          <a:xfrm>
            <a:off x="8101989" y="4632958"/>
            <a:ext cx="1170252" cy="41272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Single system of record</a:t>
            </a:r>
          </a:p>
        </p:txBody>
      </p:sp>
      <p:sp>
        <p:nvSpPr>
          <p:cNvPr id="71" name="Rectangle 70">
            <a:extLst>
              <a:ext uri="{FF2B5EF4-FFF2-40B4-BE49-F238E27FC236}">
                <a16:creationId xmlns:a16="http://schemas.microsoft.com/office/drawing/2014/main" id="{AA3D1E34-6B91-4BC2-B40F-BAD7359B14B2}"/>
              </a:ext>
            </a:extLst>
          </p:cNvPr>
          <p:cNvSpPr/>
          <p:nvPr/>
        </p:nvSpPr>
        <p:spPr bwMode="auto">
          <a:xfrm>
            <a:off x="9329841" y="3854350"/>
            <a:ext cx="1049304" cy="3149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Containment</a:t>
            </a:r>
          </a:p>
        </p:txBody>
      </p:sp>
      <p:sp>
        <p:nvSpPr>
          <p:cNvPr id="72" name="Rectangle 71">
            <a:extLst>
              <a:ext uri="{FF2B5EF4-FFF2-40B4-BE49-F238E27FC236}">
                <a16:creationId xmlns:a16="http://schemas.microsoft.com/office/drawing/2014/main" id="{EB1BD474-62C8-4F8E-9874-D55946D53656}"/>
              </a:ext>
            </a:extLst>
          </p:cNvPr>
          <p:cNvSpPr/>
          <p:nvPr/>
        </p:nvSpPr>
        <p:spPr bwMode="auto">
          <a:xfrm>
            <a:off x="8160905" y="3561967"/>
            <a:ext cx="338717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Automation</a:t>
            </a:r>
          </a:p>
        </p:txBody>
      </p:sp>
      <p:sp>
        <p:nvSpPr>
          <p:cNvPr id="73" name="Rectangle 72">
            <a:extLst>
              <a:ext uri="{FF2B5EF4-FFF2-40B4-BE49-F238E27FC236}">
                <a16:creationId xmlns:a16="http://schemas.microsoft.com/office/drawing/2014/main" id="{5A7158BA-E734-4A33-B2C0-A39F6A586DFB}"/>
              </a:ext>
            </a:extLst>
          </p:cNvPr>
          <p:cNvSpPr/>
          <p:nvPr/>
        </p:nvSpPr>
        <p:spPr bwMode="auto">
          <a:xfrm>
            <a:off x="10498777" y="3854350"/>
            <a:ext cx="1049304" cy="3149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Remediation</a:t>
            </a:r>
          </a:p>
        </p:txBody>
      </p:sp>
      <p:sp>
        <p:nvSpPr>
          <p:cNvPr id="74" name="Rectangle 73">
            <a:extLst>
              <a:ext uri="{FF2B5EF4-FFF2-40B4-BE49-F238E27FC236}">
                <a16:creationId xmlns:a16="http://schemas.microsoft.com/office/drawing/2014/main" id="{6EF3751D-26A6-49B6-9C60-B2D50C76791C}"/>
              </a:ext>
            </a:extLst>
          </p:cNvPr>
          <p:cNvSpPr/>
          <p:nvPr/>
        </p:nvSpPr>
        <p:spPr bwMode="auto">
          <a:xfrm>
            <a:off x="6724797" y="2218770"/>
            <a:ext cx="1200593"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3</a:t>
            </a:r>
            <a:r>
              <a:rPr lang="en-US" sz="900" baseline="30000">
                <a:gradFill>
                  <a:gsLst>
                    <a:gs pos="0">
                      <a:srgbClr val="FFFFFF"/>
                    </a:gs>
                    <a:gs pos="100000">
                      <a:srgbClr val="FFFFFF"/>
                    </a:gs>
                  </a:gsLst>
                  <a:lin ang="5400000" scaled="0"/>
                </a:gradFill>
                <a:cs typeface="Segoe UI" pitchFamily="34" charset="0"/>
              </a:rPr>
              <a:t>rd</a:t>
            </a:r>
            <a:r>
              <a:rPr lang="en-US" sz="900">
                <a:gradFill>
                  <a:gsLst>
                    <a:gs pos="0">
                      <a:srgbClr val="FFFFFF"/>
                    </a:gs>
                    <a:gs pos="100000">
                      <a:srgbClr val="FFFFFF"/>
                    </a:gs>
                  </a:gsLst>
                  <a:lin ang="5400000" scaled="0"/>
                </a:gradFill>
                <a:cs typeface="Segoe UI" pitchFamily="34" charset="0"/>
              </a:rPr>
              <a:t> Party</a:t>
            </a:r>
          </a:p>
        </p:txBody>
      </p:sp>
      <p:grpSp>
        <p:nvGrpSpPr>
          <p:cNvPr id="216" name="Group 215">
            <a:extLst>
              <a:ext uri="{FF2B5EF4-FFF2-40B4-BE49-F238E27FC236}">
                <a16:creationId xmlns:a16="http://schemas.microsoft.com/office/drawing/2014/main" id="{375AA1CD-0EAC-4783-A666-FA81432BA79D}"/>
              </a:ext>
            </a:extLst>
          </p:cNvPr>
          <p:cNvGrpSpPr/>
          <p:nvPr/>
        </p:nvGrpSpPr>
        <p:grpSpPr>
          <a:xfrm>
            <a:off x="3274058" y="2489339"/>
            <a:ext cx="1504163" cy="1529521"/>
            <a:chOff x="7192553" y="2262151"/>
            <a:chExt cx="1475012" cy="1499879"/>
          </a:xfrm>
        </p:grpSpPr>
        <p:sp>
          <p:nvSpPr>
            <p:cNvPr id="217" name="Oval 216">
              <a:extLst>
                <a:ext uri="{FF2B5EF4-FFF2-40B4-BE49-F238E27FC236}">
                  <a16:creationId xmlns:a16="http://schemas.microsoft.com/office/drawing/2014/main" id="{0AAE8094-D4C5-4078-AA78-502462D0F768}"/>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E4CDDAC0-05AF-4F68-99FC-3622315E4CF6}"/>
                </a:ext>
              </a:extLst>
            </p:cNvPr>
            <p:cNvSpPr/>
            <p:nvPr/>
          </p:nvSpPr>
          <p:spPr>
            <a:xfrm>
              <a:off x="7344340" y="2473148"/>
              <a:ext cx="1200812" cy="275075"/>
            </a:xfrm>
            <a:prstGeom prst="rect">
              <a:avLst/>
            </a:prstGeom>
          </p:spPr>
          <p:txBody>
            <a:bodyPr wrap="square">
              <a:spAutoFit/>
            </a:bodyPr>
            <a:lstStyle/>
            <a:p>
              <a:pPr algn="ctr" defTabSz="932418">
                <a:lnSpc>
                  <a:spcPct val="97000"/>
                </a:lnSpc>
                <a:defRPr/>
              </a:pPr>
              <a:r>
                <a:rPr lang="en-US" sz="1224" b="1" i="1" kern="0">
                  <a:gradFill>
                    <a:gsLst>
                      <a:gs pos="0">
                        <a:prstClr val="black"/>
                      </a:gs>
                      <a:gs pos="100000">
                        <a:prstClr val="black"/>
                      </a:gs>
                    </a:gsLst>
                    <a:lin ang="5400000" scaled="0"/>
                  </a:gradFill>
                  <a:latin typeface="Segoe UI" panose="020B0502040204020203" pitchFamily="34" charset="0"/>
                  <a:cs typeface="Segoe UI" panose="020B0502040204020203" pitchFamily="34" charset="0"/>
                </a:rPr>
                <a:t>SOC Analyst</a:t>
              </a:r>
            </a:p>
          </p:txBody>
        </p:sp>
        <p:grpSp>
          <p:nvGrpSpPr>
            <p:cNvPr id="219" name="Group 218">
              <a:extLst>
                <a:ext uri="{FF2B5EF4-FFF2-40B4-BE49-F238E27FC236}">
                  <a16:creationId xmlns:a16="http://schemas.microsoft.com/office/drawing/2014/main" id="{BD3DD986-A4E4-4AA0-8169-A16D33F2633A}"/>
                </a:ext>
              </a:extLst>
            </p:cNvPr>
            <p:cNvGrpSpPr/>
            <p:nvPr/>
          </p:nvGrpSpPr>
          <p:grpSpPr>
            <a:xfrm>
              <a:off x="7598077" y="2787666"/>
              <a:ext cx="686640" cy="737232"/>
              <a:chOff x="5387169" y="1276544"/>
              <a:chExt cx="474140" cy="509075"/>
            </a:xfrm>
            <a:solidFill>
              <a:schemeClr val="accent1"/>
            </a:solidFill>
          </p:grpSpPr>
          <p:sp>
            <p:nvSpPr>
              <p:cNvPr id="220" name="Oval 1124">
                <a:extLst>
                  <a:ext uri="{FF2B5EF4-FFF2-40B4-BE49-F238E27FC236}">
                    <a16:creationId xmlns:a16="http://schemas.microsoft.com/office/drawing/2014/main" id="{F37B2A78-4228-41C4-B86F-A81F20BBF3F0}"/>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73">
                  <a:solidFill>
                    <a:srgbClr val="3C3C41"/>
                  </a:solidFill>
                  <a:latin typeface="Segoe UI"/>
                </a:endParaRPr>
              </a:p>
            </p:txBody>
          </p:sp>
          <p:sp>
            <p:nvSpPr>
              <p:cNvPr id="221" name="Freeform 1125">
                <a:extLst>
                  <a:ext uri="{FF2B5EF4-FFF2-40B4-BE49-F238E27FC236}">
                    <a16:creationId xmlns:a16="http://schemas.microsoft.com/office/drawing/2014/main" id="{0C4D9A9D-3F3D-42FE-B451-7970EB061200}"/>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73">
                  <a:solidFill>
                    <a:srgbClr val="3C3C41"/>
                  </a:solidFill>
                  <a:latin typeface="Segoe UI"/>
                </a:endParaRPr>
              </a:p>
            </p:txBody>
          </p:sp>
          <p:sp>
            <p:nvSpPr>
              <p:cNvPr id="222" name="Oval 1126">
                <a:extLst>
                  <a:ext uri="{FF2B5EF4-FFF2-40B4-BE49-F238E27FC236}">
                    <a16:creationId xmlns:a16="http://schemas.microsoft.com/office/drawing/2014/main" id="{F155B416-4CDC-467C-94DE-CEC0FF0DE041}"/>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73">
                  <a:solidFill>
                    <a:srgbClr val="3C3C41"/>
                  </a:solidFill>
                  <a:latin typeface="Segoe UI"/>
                </a:endParaRPr>
              </a:p>
            </p:txBody>
          </p:sp>
          <p:sp>
            <p:nvSpPr>
              <p:cNvPr id="223" name="Oval 1127">
                <a:extLst>
                  <a:ext uri="{FF2B5EF4-FFF2-40B4-BE49-F238E27FC236}">
                    <a16:creationId xmlns:a16="http://schemas.microsoft.com/office/drawing/2014/main" id="{342B968C-81C0-4DC5-9026-B7F31F27AA73}"/>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73">
                  <a:solidFill>
                    <a:srgbClr val="3C3C41"/>
                  </a:solidFill>
                  <a:latin typeface="Segoe UI"/>
                </a:endParaRPr>
              </a:p>
            </p:txBody>
          </p:sp>
          <p:sp>
            <p:nvSpPr>
              <p:cNvPr id="224" name="Oval 1128">
                <a:extLst>
                  <a:ext uri="{FF2B5EF4-FFF2-40B4-BE49-F238E27FC236}">
                    <a16:creationId xmlns:a16="http://schemas.microsoft.com/office/drawing/2014/main" id="{C0668044-1D99-4DE5-8BDD-ABA084B86119}"/>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73">
                  <a:solidFill>
                    <a:srgbClr val="3C3C41"/>
                  </a:solidFill>
                  <a:latin typeface="Segoe UI"/>
                </a:endParaRPr>
              </a:p>
            </p:txBody>
          </p:sp>
          <p:sp>
            <p:nvSpPr>
              <p:cNvPr id="225" name="Oval 1129">
                <a:extLst>
                  <a:ext uri="{FF2B5EF4-FFF2-40B4-BE49-F238E27FC236}">
                    <a16:creationId xmlns:a16="http://schemas.microsoft.com/office/drawing/2014/main" id="{B1CD696A-BF9D-46C2-9C0E-3CD0D059B4FA}"/>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73">
                  <a:solidFill>
                    <a:srgbClr val="3C3C41"/>
                  </a:solidFill>
                  <a:latin typeface="Segoe UI"/>
                </a:endParaRPr>
              </a:p>
            </p:txBody>
          </p:sp>
          <p:sp>
            <p:nvSpPr>
              <p:cNvPr id="226" name="Oval 1130">
                <a:extLst>
                  <a:ext uri="{FF2B5EF4-FFF2-40B4-BE49-F238E27FC236}">
                    <a16:creationId xmlns:a16="http://schemas.microsoft.com/office/drawing/2014/main" id="{5BFEB50B-7ED6-40D2-B68E-F70C57DFAFC7}"/>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73">
                  <a:solidFill>
                    <a:srgbClr val="3C3C41"/>
                  </a:solidFill>
                  <a:latin typeface="Segoe UI"/>
                </a:endParaRPr>
              </a:p>
            </p:txBody>
          </p:sp>
          <p:sp>
            <p:nvSpPr>
              <p:cNvPr id="227" name="Oval 1131">
                <a:extLst>
                  <a:ext uri="{FF2B5EF4-FFF2-40B4-BE49-F238E27FC236}">
                    <a16:creationId xmlns:a16="http://schemas.microsoft.com/office/drawing/2014/main" id="{B0041889-46A8-45DE-9041-48569F531EF6}"/>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73">
                  <a:solidFill>
                    <a:srgbClr val="3C3C41"/>
                  </a:solidFill>
                  <a:latin typeface="Segoe UI"/>
                </a:endParaRPr>
              </a:p>
            </p:txBody>
          </p:sp>
          <p:sp>
            <p:nvSpPr>
              <p:cNvPr id="228" name="Oval 1132">
                <a:extLst>
                  <a:ext uri="{FF2B5EF4-FFF2-40B4-BE49-F238E27FC236}">
                    <a16:creationId xmlns:a16="http://schemas.microsoft.com/office/drawing/2014/main" id="{37428172-859D-476F-A4DF-3AF5379559E1}"/>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896" tIns="55948" rIns="111896" bIns="55948" numCol="1" anchor="t" anchorCtr="0" compatLnSpc="1">
                <a:prstTxWarp prst="textNoShape">
                  <a:avLst/>
                </a:prstTxWarp>
              </a:bodyPr>
              <a:lstStyle/>
              <a:p>
                <a:pPr defTabSz="932418">
                  <a:defRPr/>
                </a:pPr>
                <a:endParaRPr lang="en-US" sz="1873">
                  <a:solidFill>
                    <a:srgbClr val="3C3C41"/>
                  </a:solidFill>
                  <a:latin typeface="Segoe UI"/>
                </a:endParaRPr>
              </a:p>
            </p:txBody>
          </p:sp>
        </p:grpSp>
      </p:grpSp>
      <p:cxnSp>
        <p:nvCxnSpPr>
          <p:cNvPr id="229" name="Straight Arrow Connector 26">
            <a:extLst>
              <a:ext uri="{FF2B5EF4-FFF2-40B4-BE49-F238E27FC236}">
                <a16:creationId xmlns:a16="http://schemas.microsoft.com/office/drawing/2014/main" id="{2DCA5C72-588C-4D23-90F7-D6AC495933AE}"/>
              </a:ext>
            </a:extLst>
          </p:cNvPr>
          <p:cNvCxnSpPr>
            <a:cxnSpLocks/>
          </p:cNvCxnSpPr>
          <p:nvPr/>
        </p:nvCxnSpPr>
        <p:spPr>
          <a:xfrm rot="10800000" flipV="1">
            <a:off x="9435651" y="306350"/>
            <a:ext cx="971360" cy="1"/>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6">
            <a:extLst>
              <a:ext uri="{FF2B5EF4-FFF2-40B4-BE49-F238E27FC236}">
                <a16:creationId xmlns:a16="http://schemas.microsoft.com/office/drawing/2014/main" id="{A798FB91-91C7-4405-AFB9-271CAB944CAD}"/>
              </a:ext>
            </a:extLst>
          </p:cNvPr>
          <p:cNvCxnSpPr>
            <a:cxnSpLocks/>
          </p:cNvCxnSpPr>
          <p:nvPr/>
        </p:nvCxnSpPr>
        <p:spPr>
          <a:xfrm rot="10800000" flipV="1">
            <a:off x="9447595" y="566444"/>
            <a:ext cx="971360" cy="1"/>
          </a:xfrm>
          <a:prstGeom prst="bentConnector3">
            <a:avLst>
              <a:gd name="adj1" fmla="val 50000"/>
            </a:avLst>
          </a:prstGeom>
          <a:ln w="38100">
            <a:solidFill>
              <a:schemeClr val="accent6">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2E811FF0-54F8-4DE4-A93C-9751EE46CBA9}"/>
              </a:ext>
            </a:extLst>
          </p:cNvPr>
          <p:cNvSpPr txBox="1"/>
          <p:nvPr/>
        </p:nvSpPr>
        <p:spPr>
          <a:xfrm>
            <a:off x="8477251" y="214962"/>
            <a:ext cx="1348828" cy="166199"/>
          </a:xfrm>
          <a:prstGeom prst="rect">
            <a:avLst/>
          </a:prstGeom>
          <a:noFill/>
        </p:spPr>
        <p:txBody>
          <a:bodyPr wrap="squar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Events/Alerts</a:t>
            </a:r>
          </a:p>
        </p:txBody>
      </p:sp>
      <p:sp>
        <p:nvSpPr>
          <p:cNvPr id="233" name="TextBox 232">
            <a:extLst>
              <a:ext uri="{FF2B5EF4-FFF2-40B4-BE49-F238E27FC236}">
                <a16:creationId xmlns:a16="http://schemas.microsoft.com/office/drawing/2014/main" id="{8F647809-05A2-486F-B132-BDFDB6B29179}"/>
              </a:ext>
            </a:extLst>
          </p:cNvPr>
          <p:cNvSpPr txBox="1"/>
          <p:nvPr/>
        </p:nvSpPr>
        <p:spPr>
          <a:xfrm>
            <a:off x="8718553" y="474004"/>
            <a:ext cx="1348828" cy="166199"/>
          </a:xfrm>
          <a:prstGeom prst="rect">
            <a:avLst/>
          </a:prstGeom>
          <a:noFill/>
        </p:spPr>
        <p:txBody>
          <a:bodyPr wrap="squar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Raw Data</a:t>
            </a:r>
          </a:p>
        </p:txBody>
      </p:sp>
      <p:sp>
        <p:nvSpPr>
          <p:cNvPr id="234" name="Rectangle 233">
            <a:extLst>
              <a:ext uri="{FF2B5EF4-FFF2-40B4-BE49-F238E27FC236}">
                <a16:creationId xmlns:a16="http://schemas.microsoft.com/office/drawing/2014/main" id="{DB7843AF-3311-4AFB-8A86-827593EE84C9}"/>
              </a:ext>
            </a:extLst>
          </p:cNvPr>
          <p:cNvSpPr/>
          <p:nvPr/>
        </p:nvSpPr>
        <p:spPr bwMode="auto">
          <a:xfrm>
            <a:off x="8153400" y="114300"/>
            <a:ext cx="2517914" cy="609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a:extLst>
              <a:ext uri="{FF2B5EF4-FFF2-40B4-BE49-F238E27FC236}">
                <a16:creationId xmlns:a16="http://schemas.microsoft.com/office/drawing/2014/main" id="{17D211B6-4975-4071-ADA1-B53BA459BB5E}"/>
              </a:ext>
            </a:extLst>
          </p:cNvPr>
          <p:cNvSpPr/>
          <p:nvPr/>
        </p:nvSpPr>
        <p:spPr bwMode="auto">
          <a:xfrm>
            <a:off x="8354291" y="114300"/>
            <a:ext cx="2225074" cy="629635"/>
          </a:xfrm>
          <a:prstGeom prst="rect">
            <a:avLst/>
          </a:prstGeom>
          <a:noFill/>
          <a:ln>
            <a:solidFill>
              <a:schemeClr val="tx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36" name="Straight Arrow Connector 26">
            <a:extLst>
              <a:ext uri="{FF2B5EF4-FFF2-40B4-BE49-F238E27FC236}">
                <a16:creationId xmlns:a16="http://schemas.microsoft.com/office/drawing/2014/main" id="{1031F219-6A53-472A-B3E2-BA87EC78DE4E}"/>
              </a:ext>
            </a:extLst>
          </p:cNvPr>
          <p:cNvCxnSpPr>
            <a:cxnSpLocks/>
            <a:stCxn id="246" idx="2"/>
            <a:endCxn id="7" idx="0"/>
          </p:cNvCxnSpPr>
          <p:nvPr/>
        </p:nvCxnSpPr>
        <p:spPr>
          <a:xfrm rot="5400000">
            <a:off x="583348" y="2696496"/>
            <a:ext cx="1209574" cy="1881"/>
          </a:xfrm>
          <a:prstGeom prst="bentConnector3">
            <a:avLst>
              <a:gd name="adj1" fmla="val 50000"/>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4DCDC4A-4F7D-4E06-843F-9312FEC155BF}"/>
              </a:ext>
            </a:extLst>
          </p:cNvPr>
          <p:cNvSpPr txBox="1"/>
          <p:nvPr/>
        </p:nvSpPr>
        <p:spPr>
          <a:xfrm>
            <a:off x="1605140" y="2555812"/>
            <a:ext cx="1302182" cy="498598"/>
          </a:xfrm>
          <a:prstGeom prst="rect">
            <a:avLst/>
          </a:prstGeom>
          <a:noFill/>
        </p:spPr>
        <p:txBody>
          <a:bodyPr wrap="squar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2-way connector to allow analysts to be in either portal</a:t>
            </a:r>
          </a:p>
        </p:txBody>
      </p:sp>
      <p:sp>
        <p:nvSpPr>
          <p:cNvPr id="78" name="TextBox 77">
            <a:extLst>
              <a:ext uri="{FF2B5EF4-FFF2-40B4-BE49-F238E27FC236}">
                <a16:creationId xmlns:a16="http://schemas.microsoft.com/office/drawing/2014/main" id="{202ADB74-CA35-487B-86EB-7B3B5498D033}"/>
              </a:ext>
            </a:extLst>
          </p:cNvPr>
          <p:cNvSpPr txBox="1"/>
          <p:nvPr/>
        </p:nvSpPr>
        <p:spPr>
          <a:xfrm>
            <a:off x="4959947" y="2657954"/>
            <a:ext cx="1504163" cy="1394228"/>
          </a:xfrm>
          <a:prstGeom prst="rect">
            <a:avLst/>
          </a:prstGeom>
          <a:noFill/>
        </p:spPr>
        <p:txBody>
          <a:bodyPr wrap="squar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When alert is raised, SecOps module enables the following workflows:</a:t>
            </a:r>
          </a:p>
          <a:p>
            <a:pPr marL="228600" indent="-228600">
              <a:lnSpc>
                <a:spcPct val="90000"/>
              </a:lnSpc>
              <a:spcAft>
                <a:spcPts val="600"/>
              </a:spcAft>
              <a:buAutoNum type="arabicPeriod"/>
            </a:pPr>
            <a:r>
              <a:rPr lang="en-US" sz="1200">
                <a:gradFill>
                  <a:gsLst>
                    <a:gs pos="2917">
                      <a:schemeClr val="tx1"/>
                    </a:gs>
                    <a:gs pos="30000">
                      <a:schemeClr val="tx1"/>
                    </a:gs>
                  </a:gsLst>
                  <a:lin ang="5400000" scaled="0"/>
                </a:gradFill>
              </a:rPr>
              <a:t>Fully automated</a:t>
            </a:r>
          </a:p>
          <a:p>
            <a:pPr marL="228600" indent="-228600">
              <a:lnSpc>
                <a:spcPct val="90000"/>
              </a:lnSpc>
              <a:spcAft>
                <a:spcPts val="600"/>
              </a:spcAft>
              <a:buAutoNum type="arabicPeriod"/>
            </a:pPr>
            <a:r>
              <a:rPr lang="en-US" sz="1200">
                <a:gradFill>
                  <a:gsLst>
                    <a:gs pos="2917">
                      <a:schemeClr val="tx1"/>
                    </a:gs>
                    <a:gs pos="30000">
                      <a:schemeClr val="tx1"/>
                    </a:gs>
                  </a:gsLst>
                  <a:lin ang="5400000" scaled="0"/>
                </a:gradFill>
              </a:rPr>
              <a:t>Semi-automated</a:t>
            </a:r>
          </a:p>
          <a:p>
            <a:pPr marL="228600" indent="-228600">
              <a:lnSpc>
                <a:spcPct val="90000"/>
              </a:lnSpc>
              <a:spcAft>
                <a:spcPts val="600"/>
              </a:spcAft>
              <a:buAutoNum type="arabicPeriod"/>
            </a:pPr>
            <a:r>
              <a:rPr lang="en-US" sz="1200">
                <a:gradFill>
                  <a:gsLst>
                    <a:gs pos="2917">
                      <a:schemeClr val="tx1"/>
                    </a:gs>
                    <a:gs pos="30000">
                      <a:schemeClr val="tx1"/>
                    </a:gs>
                  </a:gsLst>
                  <a:lin ang="5400000" scaled="0"/>
                </a:gradFill>
              </a:rPr>
              <a:t>Manual</a:t>
            </a:r>
          </a:p>
        </p:txBody>
      </p:sp>
      <p:sp>
        <p:nvSpPr>
          <p:cNvPr id="79" name="TextBox 78">
            <a:extLst>
              <a:ext uri="{FF2B5EF4-FFF2-40B4-BE49-F238E27FC236}">
                <a16:creationId xmlns:a16="http://schemas.microsoft.com/office/drawing/2014/main" id="{11EAD520-AE47-4EC8-976B-5CDE4B928F16}"/>
              </a:ext>
            </a:extLst>
          </p:cNvPr>
          <p:cNvSpPr txBox="1"/>
          <p:nvPr/>
        </p:nvSpPr>
        <p:spPr>
          <a:xfrm>
            <a:off x="7507157" y="2587910"/>
            <a:ext cx="2179337" cy="664797"/>
          </a:xfrm>
          <a:prstGeom prst="rect">
            <a:avLst/>
          </a:prstGeom>
          <a:noFill/>
        </p:spPr>
        <p:txBody>
          <a:bodyPr wrap="squar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SecOps will interface with expert systems to dig deeper into the incident data and collect evidence directly</a:t>
            </a:r>
          </a:p>
        </p:txBody>
      </p:sp>
      <p:cxnSp>
        <p:nvCxnSpPr>
          <p:cNvPr id="244" name="Straight Arrow Connector 68">
            <a:extLst>
              <a:ext uri="{FF2B5EF4-FFF2-40B4-BE49-F238E27FC236}">
                <a16:creationId xmlns:a16="http://schemas.microsoft.com/office/drawing/2014/main" id="{3F2A43F4-507F-49C0-B592-C5D97E14B745}"/>
              </a:ext>
            </a:extLst>
          </p:cNvPr>
          <p:cNvCxnSpPr>
            <a:cxnSpLocks/>
            <a:stCxn id="72" idx="0"/>
            <a:endCxn id="56" idx="3"/>
          </p:cNvCxnSpPr>
          <p:nvPr/>
        </p:nvCxnSpPr>
        <p:spPr>
          <a:xfrm rot="16200000" flipV="1">
            <a:off x="7915887" y="1623360"/>
            <a:ext cx="1948112" cy="1929101"/>
          </a:xfrm>
          <a:prstGeom prst="bentConnector2">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Straight Arrow Connector 68">
            <a:extLst>
              <a:ext uri="{FF2B5EF4-FFF2-40B4-BE49-F238E27FC236}">
                <a16:creationId xmlns:a16="http://schemas.microsoft.com/office/drawing/2014/main" id="{75DE284C-0BF3-40C5-9AEF-FC24E7E48E03}"/>
              </a:ext>
            </a:extLst>
          </p:cNvPr>
          <p:cNvCxnSpPr>
            <a:cxnSpLocks/>
            <a:stCxn id="72" idx="0"/>
            <a:endCxn id="59" idx="3"/>
          </p:cNvCxnSpPr>
          <p:nvPr/>
        </p:nvCxnSpPr>
        <p:spPr>
          <a:xfrm rot="16200000" flipV="1">
            <a:off x="8155283" y="1862757"/>
            <a:ext cx="1469318" cy="1929102"/>
          </a:xfrm>
          <a:prstGeom prst="bentConnector2">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Straight Arrow Connector 68">
            <a:extLst>
              <a:ext uri="{FF2B5EF4-FFF2-40B4-BE49-F238E27FC236}">
                <a16:creationId xmlns:a16="http://schemas.microsoft.com/office/drawing/2014/main" id="{D2E7F7F0-C2B3-49EA-9E09-51F9B5D14C9B}"/>
              </a:ext>
            </a:extLst>
          </p:cNvPr>
          <p:cNvCxnSpPr>
            <a:cxnSpLocks/>
            <a:stCxn id="70" idx="0"/>
            <a:endCxn id="54" idx="2"/>
          </p:cNvCxnSpPr>
          <p:nvPr/>
        </p:nvCxnSpPr>
        <p:spPr>
          <a:xfrm rot="16200000" flipV="1">
            <a:off x="8454519" y="4400362"/>
            <a:ext cx="463635" cy="1558"/>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4CFCC980-70A6-4081-801A-11DFBCA891A4}"/>
              </a:ext>
            </a:extLst>
          </p:cNvPr>
          <p:cNvSpPr/>
          <p:nvPr/>
        </p:nvSpPr>
        <p:spPr bwMode="auto">
          <a:xfrm>
            <a:off x="9827865" y="4632958"/>
            <a:ext cx="1170252" cy="41272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SOAR</a:t>
            </a:r>
          </a:p>
        </p:txBody>
      </p:sp>
      <p:cxnSp>
        <p:nvCxnSpPr>
          <p:cNvPr id="266" name="Straight Arrow Connector 68">
            <a:extLst>
              <a:ext uri="{FF2B5EF4-FFF2-40B4-BE49-F238E27FC236}">
                <a16:creationId xmlns:a16="http://schemas.microsoft.com/office/drawing/2014/main" id="{E3FBD960-8097-4562-B0AB-D10A55B4586B}"/>
              </a:ext>
            </a:extLst>
          </p:cNvPr>
          <p:cNvCxnSpPr>
            <a:cxnSpLocks/>
            <a:stCxn id="87" idx="0"/>
            <a:endCxn id="71" idx="2"/>
          </p:cNvCxnSpPr>
          <p:nvPr/>
        </p:nvCxnSpPr>
        <p:spPr>
          <a:xfrm rot="16200000" flipV="1">
            <a:off x="9901925" y="4121892"/>
            <a:ext cx="463635" cy="558498"/>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Straight Arrow Connector 68">
            <a:extLst>
              <a:ext uri="{FF2B5EF4-FFF2-40B4-BE49-F238E27FC236}">
                <a16:creationId xmlns:a16="http://schemas.microsoft.com/office/drawing/2014/main" id="{0A3B2AD6-90F1-4548-9271-2A7B67BD3850}"/>
              </a:ext>
            </a:extLst>
          </p:cNvPr>
          <p:cNvCxnSpPr>
            <a:cxnSpLocks/>
            <a:stCxn id="87" idx="0"/>
            <a:endCxn id="73" idx="2"/>
          </p:cNvCxnSpPr>
          <p:nvPr/>
        </p:nvCxnSpPr>
        <p:spPr>
          <a:xfrm rot="5400000" flipH="1" flipV="1">
            <a:off x="10486393" y="4095922"/>
            <a:ext cx="463635" cy="610438"/>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81D19D37-F54F-4916-BD5D-350F294B9E54}"/>
              </a:ext>
            </a:extLst>
          </p:cNvPr>
          <p:cNvSpPr/>
          <p:nvPr/>
        </p:nvSpPr>
        <p:spPr bwMode="auto">
          <a:xfrm>
            <a:off x="6724796" y="1261182"/>
            <a:ext cx="1200593" cy="2265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~75 tools</a:t>
            </a:r>
          </a:p>
        </p:txBody>
      </p:sp>
      <p:sp>
        <p:nvSpPr>
          <p:cNvPr id="96" name="TextBox 95">
            <a:extLst>
              <a:ext uri="{FF2B5EF4-FFF2-40B4-BE49-F238E27FC236}">
                <a16:creationId xmlns:a16="http://schemas.microsoft.com/office/drawing/2014/main" id="{7E7CAD98-194F-4EA0-AA98-D64BC6FBD411}"/>
              </a:ext>
            </a:extLst>
          </p:cNvPr>
          <p:cNvSpPr txBox="1"/>
          <p:nvPr/>
        </p:nvSpPr>
        <p:spPr>
          <a:xfrm>
            <a:off x="7800273" y="5284704"/>
            <a:ext cx="2179337" cy="664797"/>
          </a:xfrm>
          <a:prstGeom prst="rect">
            <a:avLst/>
          </a:prstGeom>
          <a:noFill/>
        </p:spPr>
        <p:txBody>
          <a:bodyPr wrap="square" lIns="0" tIns="0" rIns="0" bIns="0" rtlCol="0">
            <a:spAutoFit/>
          </a:bodyPr>
          <a:lstStyle/>
          <a:p>
            <a:pPr>
              <a:lnSpc>
                <a:spcPct val="90000"/>
              </a:lnSpc>
              <a:spcAft>
                <a:spcPts val="600"/>
              </a:spcAft>
            </a:pPr>
            <a:r>
              <a:rPr lang="en-US" sz="1200">
                <a:gradFill>
                  <a:gsLst>
                    <a:gs pos="2917">
                      <a:schemeClr val="tx1"/>
                    </a:gs>
                    <a:gs pos="30000">
                      <a:schemeClr val="tx1"/>
                    </a:gs>
                  </a:gsLst>
                  <a:lin ang="5400000" scaled="0"/>
                </a:gradFill>
              </a:rPr>
              <a:t>SecOps will ensure relevant data is captured for forensic analysis and audit trail for immutable evidence collection</a:t>
            </a:r>
          </a:p>
        </p:txBody>
      </p:sp>
      <p:sp>
        <p:nvSpPr>
          <p:cNvPr id="97" name="Rectangle 96">
            <a:extLst>
              <a:ext uri="{FF2B5EF4-FFF2-40B4-BE49-F238E27FC236}">
                <a16:creationId xmlns:a16="http://schemas.microsoft.com/office/drawing/2014/main" id="{244D786F-C1DE-4160-ABFB-5573783524D6}"/>
              </a:ext>
            </a:extLst>
          </p:cNvPr>
          <p:cNvSpPr/>
          <p:nvPr/>
        </p:nvSpPr>
        <p:spPr bwMode="auto">
          <a:xfrm>
            <a:off x="2655095" y="4762979"/>
            <a:ext cx="186408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IR, Investigation, SOAR, etc.</a:t>
            </a:r>
          </a:p>
        </p:txBody>
      </p:sp>
      <p:sp>
        <p:nvSpPr>
          <p:cNvPr id="98" name="Rectangle 97">
            <a:extLst>
              <a:ext uri="{FF2B5EF4-FFF2-40B4-BE49-F238E27FC236}">
                <a16:creationId xmlns:a16="http://schemas.microsoft.com/office/drawing/2014/main" id="{4DA3882B-BAD8-47D1-8127-3EE26A6A1AC5}"/>
              </a:ext>
            </a:extLst>
          </p:cNvPr>
          <p:cNvSpPr/>
          <p:nvPr/>
        </p:nvSpPr>
        <p:spPr bwMode="auto">
          <a:xfrm>
            <a:off x="2655095" y="5098702"/>
            <a:ext cx="186408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Cross department collaboration</a:t>
            </a:r>
          </a:p>
        </p:txBody>
      </p:sp>
      <p:sp>
        <p:nvSpPr>
          <p:cNvPr id="101" name="Rectangle 100">
            <a:extLst>
              <a:ext uri="{FF2B5EF4-FFF2-40B4-BE49-F238E27FC236}">
                <a16:creationId xmlns:a16="http://schemas.microsoft.com/office/drawing/2014/main" id="{420AE271-AB60-45BD-B080-36094CE495DD}"/>
              </a:ext>
            </a:extLst>
          </p:cNvPr>
          <p:cNvSpPr/>
          <p:nvPr/>
        </p:nvSpPr>
        <p:spPr bwMode="auto">
          <a:xfrm>
            <a:off x="2655095" y="5423360"/>
            <a:ext cx="1864086" cy="244878"/>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Central systems management</a:t>
            </a:r>
          </a:p>
        </p:txBody>
      </p:sp>
      <p:sp>
        <p:nvSpPr>
          <p:cNvPr id="106" name="Rectangle 105">
            <a:extLst>
              <a:ext uri="{FF2B5EF4-FFF2-40B4-BE49-F238E27FC236}">
                <a16:creationId xmlns:a16="http://schemas.microsoft.com/office/drawing/2014/main" id="{86E4281C-7717-4AC7-949A-58979C79F260}"/>
              </a:ext>
            </a:extLst>
          </p:cNvPr>
          <p:cNvSpPr/>
          <p:nvPr/>
        </p:nvSpPr>
        <p:spPr bwMode="auto">
          <a:xfrm>
            <a:off x="2655095" y="5755349"/>
            <a:ext cx="1864086" cy="48015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Metrics, audit, compliance, Exec Brief, etc.</a:t>
            </a:r>
          </a:p>
        </p:txBody>
      </p:sp>
      <p:cxnSp>
        <p:nvCxnSpPr>
          <p:cNvPr id="296" name="Straight Arrow Connector 26">
            <a:extLst>
              <a:ext uri="{FF2B5EF4-FFF2-40B4-BE49-F238E27FC236}">
                <a16:creationId xmlns:a16="http://schemas.microsoft.com/office/drawing/2014/main" id="{0AEC36A8-DF46-4606-95C0-DB9126CB3F29}"/>
              </a:ext>
            </a:extLst>
          </p:cNvPr>
          <p:cNvCxnSpPr>
            <a:cxnSpLocks/>
            <a:stCxn id="97" idx="1"/>
            <a:endCxn id="117" idx="3"/>
          </p:cNvCxnSpPr>
          <p:nvPr/>
        </p:nvCxnSpPr>
        <p:spPr>
          <a:xfrm flipH="1">
            <a:off x="2448181" y="4885418"/>
            <a:ext cx="206914" cy="3332"/>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7" name="Straight Arrow Connector 26">
            <a:extLst>
              <a:ext uri="{FF2B5EF4-FFF2-40B4-BE49-F238E27FC236}">
                <a16:creationId xmlns:a16="http://schemas.microsoft.com/office/drawing/2014/main" id="{0C2834F7-11BD-4BCC-9B54-897F85FB4FA2}"/>
              </a:ext>
            </a:extLst>
          </p:cNvPr>
          <p:cNvCxnSpPr>
            <a:cxnSpLocks/>
            <a:stCxn id="98" idx="1"/>
            <a:endCxn id="107" idx="3"/>
          </p:cNvCxnSpPr>
          <p:nvPr/>
        </p:nvCxnSpPr>
        <p:spPr>
          <a:xfrm flipH="1">
            <a:off x="2448181" y="5221141"/>
            <a:ext cx="206914"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8" name="Straight Arrow Connector 26">
            <a:extLst>
              <a:ext uri="{FF2B5EF4-FFF2-40B4-BE49-F238E27FC236}">
                <a16:creationId xmlns:a16="http://schemas.microsoft.com/office/drawing/2014/main" id="{A8A8DA90-B04D-4E07-BFD2-1335BAE2FAA3}"/>
              </a:ext>
            </a:extLst>
          </p:cNvPr>
          <p:cNvCxnSpPr>
            <a:cxnSpLocks/>
            <a:stCxn id="101" idx="1"/>
            <a:endCxn id="4" idx="3"/>
          </p:cNvCxnSpPr>
          <p:nvPr/>
        </p:nvCxnSpPr>
        <p:spPr>
          <a:xfrm flipH="1">
            <a:off x="2447983" y="5545799"/>
            <a:ext cx="207112" cy="3666"/>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9" name="Straight Arrow Connector 26">
            <a:extLst>
              <a:ext uri="{FF2B5EF4-FFF2-40B4-BE49-F238E27FC236}">
                <a16:creationId xmlns:a16="http://schemas.microsoft.com/office/drawing/2014/main" id="{F343E69D-1C8C-49DC-A2B8-4716BD92B675}"/>
              </a:ext>
            </a:extLst>
          </p:cNvPr>
          <p:cNvCxnSpPr>
            <a:cxnSpLocks/>
            <a:stCxn id="106" idx="1"/>
            <a:endCxn id="115" idx="3"/>
          </p:cNvCxnSpPr>
          <p:nvPr/>
        </p:nvCxnSpPr>
        <p:spPr>
          <a:xfrm flipH="1">
            <a:off x="2442564" y="5995427"/>
            <a:ext cx="212531" cy="4282"/>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55A521F-2965-4159-AFC5-F8BE0FBE3F85}"/>
              </a:ext>
            </a:extLst>
          </p:cNvPr>
          <p:cNvSpPr/>
          <p:nvPr/>
        </p:nvSpPr>
        <p:spPr bwMode="auto">
          <a:xfrm>
            <a:off x="5178027" y="4702260"/>
            <a:ext cx="953485" cy="36146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Workflow Engine</a:t>
            </a:r>
          </a:p>
        </p:txBody>
      </p:sp>
      <p:cxnSp>
        <p:nvCxnSpPr>
          <p:cNvPr id="76" name="Straight Arrow Connector 68">
            <a:extLst>
              <a:ext uri="{FF2B5EF4-FFF2-40B4-BE49-F238E27FC236}">
                <a16:creationId xmlns:a16="http://schemas.microsoft.com/office/drawing/2014/main" id="{E962F560-AAA1-40B9-B0E9-F184768260D7}"/>
              </a:ext>
            </a:extLst>
          </p:cNvPr>
          <p:cNvCxnSpPr>
            <a:cxnSpLocks/>
            <a:stCxn id="53" idx="1"/>
            <a:endCxn id="3" idx="3"/>
          </p:cNvCxnSpPr>
          <p:nvPr/>
        </p:nvCxnSpPr>
        <p:spPr>
          <a:xfrm rot="10800000" flipV="1">
            <a:off x="6131513" y="3865644"/>
            <a:ext cx="850993" cy="1017347"/>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A9772C0-B264-4C98-BD5C-68A24BCAFA09}"/>
              </a:ext>
            </a:extLst>
          </p:cNvPr>
          <p:cNvSpPr/>
          <p:nvPr/>
        </p:nvSpPr>
        <p:spPr bwMode="auto">
          <a:xfrm>
            <a:off x="5178027" y="5231364"/>
            <a:ext cx="953485" cy="36146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Action Library</a:t>
            </a:r>
          </a:p>
        </p:txBody>
      </p:sp>
      <p:cxnSp>
        <p:nvCxnSpPr>
          <p:cNvPr id="81" name="Straight Arrow Connector 68">
            <a:extLst>
              <a:ext uri="{FF2B5EF4-FFF2-40B4-BE49-F238E27FC236}">
                <a16:creationId xmlns:a16="http://schemas.microsoft.com/office/drawing/2014/main" id="{C86B8A05-7B25-40D0-90F3-1F4E7A652007}"/>
              </a:ext>
            </a:extLst>
          </p:cNvPr>
          <p:cNvCxnSpPr>
            <a:cxnSpLocks/>
            <a:stCxn id="3" idx="2"/>
            <a:endCxn id="8" idx="0"/>
          </p:cNvCxnSpPr>
          <p:nvPr/>
        </p:nvCxnSpPr>
        <p:spPr>
          <a:xfrm>
            <a:off x="5654770" y="5063723"/>
            <a:ext cx="0" cy="167641"/>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68">
            <a:extLst>
              <a:ext uri="{FF2B5EF4-FFF2-40B4-BE49-F238E27FC236}">
                <a16:creationId xmlns:a16="http://schemas.microsoft.com/office/drawing/2014/main" id="{8F64368D-ADE7-4A30-9897-25F77B03F5EE}"/>
              </a:ext>
            </a:extLst>
          </p:cNvPr>
          <p:cNvCxnSpPr>
            <a:cxnSpLocks/>
            <a:stCxn id="3" idx="1"/>
            <a:endCxn id="97" idx="3"/>
          </p:cNvCxnSpPr>
          <p:nvPr/>
        </p:nvCxnSpPr>
        <p:spPr>
          <a:xfrm rot="10800000" flipV="1">
            <a:off x="4519181" y="4882992"/>
            <a:ext cx="658846" cy="2426"/>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445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
                                        <p:tgtEl>
                                          <p:spTgt spid="216"/>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216"/>
                                        </p:tgtEl>
                                        <p:attrNameLst>
                                          <p:attrName>ppt_x</p:attrName>
                                          <p:attrName>ppt_y</p:attrName>
                                        </p:attrNameLst>
                                      </p:cBhvr>
                                      <p:rCtr x="0" y="5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C193-DD94-42EA-B7F2-D07334725DA8}"/>
              </a:ext>
            </a:extLst>
          </p:cNvPr>
          <p:cNvSpPr>
            <a:spLocks noGrp="1"/>
          </p:cNvSpPr>
          <p:nvPr>
            <p:ph type="title"/>
          </p:nvPr>
        </p:nvSpPr>
        <p:spPr>
          <a:xfrm>
            <a:off x="442274" y="443207"/>
            <a:ext cx="11533187" cy="787844"/>
          </a:xfrm>
        </p:spPr>
        <p:txBody>
          <a:bodyPr/>
          <a:lstStyle/>
          <a:p>
            <a:pPr algn="ctr"/>
            <a:r>
              <a:rPr lang="en-US"/>
              <a:t>Azure Network Security:</a:t>
            </a:r>
            <a:br>
              <a:rPr lang="en-US"/>
            </a:br>
            <a:r>
              <a:rPr lang="en-US" sz="2400">
                <a:latin typeface="+mn-lt"/>
              </a:rPr>
              <a:t>Protection services enabling zero trust </a:t>
            </a:r>
            <a:endParaRPr lang="en-US">
              <a:latin typeface="+mn-lt"/>
            </a:endParaRPr>
          </a:p>
        </p:txBody>
      </p:sp>
      <p:sp>
        <p:nvSpPr>
          <p:cNvPr id="65" name="TextBox 64">
            <a:extLst>
              <a:ext uri="{FF2B5EF4-FFF2-40B4-BE49-F238E27FC236}">
                <a16:creationId xmlns:a16="http://schemas.microsoft.com/office/drawing/2014/main" id="{69DC79A5-BDBF-42D3-912A-49EDC9D8058E}"/>
              </a:ext>
            </a:extLst>
          </p:cNvPr>
          <p:cNvSpPr txBox="1"/>
          <p:nvPr/>
        </p:nvSpPr>
        <p:spPr>
          <a:xfrm>
            <a:off x="5157555" y="4171292"/>
            <a:ext cx="2144988" cy="201683"/>
          </a:xfrm>
          <a:prstGeom prst="rect">
            <a:avLst/>
          </a:prstGeom>
          <a:noFill/>
        </p:spPr>
        <p:txBody>
          <a:bodyPr wrap="square" lIns="0" tIns="0" rIns="0" bIns="0" rtlCol="0">
            <a:spAutoFit/>
          </a:bodyPr>
          <a:lstStyle/>
          <a:p>
            <a:pPr algn="ctr" defTabSz="932563">
              <a:lnSpc>
                <a:spcPct val="90000"/>
              </a:lnSpc>
              <a:defRPr/>
            </a:pPr>
            <a:r>
              <a:rPr lang="en-US" sz="1428">
                <a:solidFill>
                  <a:srgbClr val="0078D4"/>
                </a:solidFill>
                <a:latin typeface="Segoe UI Semibold"/>
              </a:rPr>
              <a:t>Azure Firewall</a:t>
            </a:r>
          </a:p>
        </p:txBody>
      </p:sp>
      <p:sp>
        <p:nvSpPr>
          <p:cNvPr id="66" name="TextBox 65">
            <a:extLst>
              <a:ext uri="{FF2B5EF4-FFF2-40B4-BE49-F238E27FC236}">
                <a16:creationId xmlns:a16="http://schemas.microsoft.com/office/drawing/2014/main" id="{32FE457A-03D6-453B-B7CF-43F5C2F1480C}"/>
              </a:ext>
            </a:extLst>
          </p:cNvPr>
          <p:cNvSpPr txBox="1"/>
          <p:nvPr/>
        </p:nvSpPr>
        <p:spPr>
          <a:xfrm>
            <a:off x="650490" y="4171292"/>
            <a:ext cx="2144988" cy="201683"/>
          </a:xfrm>
          <a:prstGeom prst="rect">
            <a:avLst/>
          </a:prstGeom>
          <a:noFill/>
        </p:spPr>
        <p:txBody>
          <a:bodyPr wrap="square" lIns="0" tIns="0" rIns="0" bIns="0" rtlCol="0">
            <a:spAutoFit/>
          </a:bodyPr>
          <a:lstStyle/>
          <a:p>
            <a:pPr algn="ctr" defTabSz="932563">
              <a:lnSpc>
                <a:spcPct val="90000"/>
              </a:lnSpc>
              <a:defRPr/>
            </a:pPr>
            <a:r>
              <a:rPr lang="en-US" sz="1428">
                <a:solidFill>
                  <a:srgbClr val="0078D4"/>
                </a:solidFill>
                <a:latin typeface="Segoe UI Semibold"/>
              </a:rPr>
              <a:t>DDoS protection</a:t>
            </a:r>
          </a:p>
        </p:txBody>
      </p:sp>
      <p:sp>
        <p:nvSpPr>
          <p:cNvPr id="67" name="TextBox 66">
            <a:extLst>
              <a:ext uri="{FF2B5EF4-FFF2-40B4-BE49-F238E27FC236}">
                <a16:creationId xmlns:a16="http://schemas.microsoft.com/office/drawing/2014/main" id="{FD8F4CE2-199E-4695-9F61-999D3967ABA9}"/>
              </a:ext>
            </a:extLst>
          </p:cNvPr>
          <p:cNvSpPr txBox="1"/>
          <p:nvPr/>
        </p:nvSpPr>
        <p:spPr>
          <a:xfrm>
            <a:off x="2902662" y="4164151"/>
            <a:ext cx="2144988" cy="201683"/>
          </a:xfrm>
          <a:prstGeom prst="rect">
            <a:avLst/>
          </a:prstGeom>
          <a:noFill/>
        </p:spPr>
        <p:txBody>
          <a:bodyPr wrap="square" lIns="0" tIns="0" rIns="0" bIns="0" rtlCol="0">
            <a:spAutoFit/>
          </a:bodyPr>
          <a:lstStyle/>
          <a:p>
            <a:pPr algn="ctr" defTabSz="932563">
              <a:lnSpc>
                <a:spcPct val="90000"/>
              </a:lnSpc>
              <a:defRPr/>
            </a:pPr>
            <a:r>
              <a:rPr lang="en-US" sz="1428">
                <a:solidFill>
                  <a:srgbClr val="0078D4"/>
                </a:solidFill>
                <a:latin typeface="Segoe UI Semibold"/>
              </a:rPr>
              <a:t>Web Application Firewall</a:t>
            </a:r>
          </a:p>
        </p:txBody>
      </p:sp>
      <p:sp>
        <p:nvSpPr>
          <p:cNvPr id="68" name="TextBox 67">
            <a:extLst>
              <a:ext uri="{FF2B5EF4-FFF2-40B4-BE49-F238E27FC236}">
                <a16:creationId xmlns:a16="http://schemas.microsoft.com/office/drawing/2014/main" id="{CD5EFEFC-9083-4B5C-B3F3-7ECBE61C4557}"/>
              </a:ext>
            </a:extLst>
          </p:cNvPr>
          <p:cNvSpPr txBox="1"/>
          <p:nvPr/>
        </p:nvSpPr>
        <p:spPr>
          <a:xfrm>
            <a:off x="7390628" y="4164151"/>
            <a:ext cx="2144988" cy="201683"/>
          </a:xfrm>
          <a:prstGeom prst="rect">
            <a:avLst/>
          </a:prstGeom>
          <a:noFill/>
        </p:spPr>
        <p:txBody>
          <a:bodyPr wrap="square" lIns="0" tIns="0" rIns="0" bIns="0" rtlCol="0">
            <a:spAutoFit/>
          </a:bodyPr>
          <a:lstStyle/>
          <a:p>
            <a:pPr algn="ctr" defTabSz="932563">
              <a:lnSpc>
                <a:spcPct val="90000"/>
              </a:lnSpc>
              <a:defRPr/>
            </a:pPr>
            <a:r>
              <a:rPr lang="en-US" sz="1428">
                <a:solidFill>
                  <a:srgbClr val="0078D4"/>
                </a:solidFill>
                <a:latin typeface="Segoe UI Semibold"/>
              </a:rPr>
              <a:t>Network Security Groups</a:t>
            </a:r>
          </a:p>
        </p:txBody>
      </p:sp>
      <p:sp>
        <p:nvSpPr>
          <p:cNvPr id="69" name="TextBox 68">
            <a:extLst>
              <a:ext uri="{FF2B5EF4-FFF2-40B4-BE49-F238E27FC236}">
                <a16:creationId xmlns:a16="http://schemas.microsoft.com/office/drawing/2014/main" id="{F7F8985E-40B9-4E7E-8FE7-B3C2B7D0BB5C}"/>
              </a:ext>
            </a:extLst>
          </p:cNvPr>
          <p:cNvSpPr txBox="1"/>
          <p:nvPr/>
        </p:nvSpPr>
        <p:spPr>
          <a:xfrm>
            <a:off x="9650203" y="4171292"/>
            <a:ext cx="2144988" cy="201683"/>
          </a:xfrm>
          <a:prstGeom prst="rect">
            <a:avLst/>
          </a:prstGeom>
          <a:noFill/>
        </p:spPr>
        <p:txBody>
          <a:bodyPr wrap="square" lIns="0" tIns="0" rIns="0" bIns="0" rtlCol="0">
            <a:spAutoFit/>
          </a:bodyPr>
          <a:lstStyle/>
          <a:p>
            <a:pPr algn="ctr" defTabSz="932563">
              <a:lnSpc>
                <a:spcPct val="90000"/>
              </a:lnSpc>
              <a:defRPr/>
            </a:pPr>
            <a:r>
              <a:rPr lang="en-US" sz="1428">
                <a:solidFill>
                  <a:srgbClr val="0078D4"/>
                </a:solidFill>
                <a:latin typeface="Segoe UI Semibold"/>
              </a:rPr>
              <a:t>VNET Integration</a:t>
            </a:r>
          </a:p>
        </p:txBody>
      </p:sp>
      <p:sp>
        <p:nvSpPr>
          <p:cNvPr id="75" name="TextBox 74">
            <a:extLst>
              <a:ext uri="{FF2B5EF4-FFF2-40B4-BE49-F238E27FC236}">
                <a16:creationId xmlns:a16="http://schemas.microsoft.com/office/drawing/2014/main" id="{D7A38A4E-6E43-4EC4-B6F0-E4B6EF3A8DD6}"/>
              </a:ext>
            </a:extLst>
          </p:cNvPr>
          <p:cNvSpPr txBox="1"/>
          <p:nvPr/>
        </p:nvSpPr>
        <p:spPr>
          <a:xfrm>
            <a:off x="5203284" y="4571493"/>
            <a:ext cx="2051727" cy="839343"/>
          </a:xfrm>
          <a:prstGeom prst="rect">
            <a:avLst/>
          </a:prstGeom>
          <a:noFill/>
        </p:spPr>
        <p:txBody>
          <a:bodyPr wrap="square" lIns="186521" tIns="0" rIns="186521" bIns="0" rtlCol="0">
            <a:noAutofit/>
          </a:bodyPr>
          <a:lstStyle/>
          <a:p>
            <a:pPr algn="ctr" defTabSz="932563">
              <a:lnSpc>
                <a:spcPct val="90000"/>
              </a:lnSpc>
              <a:spcBef>
                <a:spcPts val="612"/>
              </a:spcBef>
              <a:defRPr/>
            </a:pPr>
            <a:r>
              <a:rPr lang="en-US" sz="1100">
                <a:gradFill>
                  <a:gsLst>
                    <a:gs pos="39000">
                      <a:srgbClr val="000000"/>
                    </a:gs>
                    <a:gs pos="2917">
                      <a:srgbClr val="000000"/>
                    </a:gs>
                  </a:gsLst>
                  <a:lin ang="5400000" scaled="0"/>
                </a:gradFill>
              </a:rPr>
              <a:t>Data exfiltration protection using centralized outbound and inbound (non-HTTP/S) network and application (L3-L7) filtering</a:t>
            </a:r>
          </a:p>
        </p:txBody>
      </p:sp>
      <p:sp>
        <p:nvSpPr>
          <p:cNvPr id="76" name="TextBox 75">
            <a:extLst>
              <a:ext uri="{FF2B5EF4-FFF2-40B4-BE49-F238E27FC236}">
                <a16:creationId xmlns:a16="http://schemas.microsoft.com/office/drawing/2014/main" id="{2E17E7FA-0280-4330-9B9A-D12601F9DF7F}"/>
              </a:ext>
            </a:extLst>
          </p:cNvPr>
          <p:cNvSpPr txBox="1"/>
          <p:nvPr/>
        </p:nvSpPr>
        <p:spPr>
          <a:xfrm>
            <a:off x="7437259" y="4571493"/>
            <a:ext cx="2051727" cy="839343"/>
          </a:xfrm>
          <a:prstGeom prst="rect">
            <a:avLst/>
          </a:prstGeom>
          <a:noFill/>
        </p:spPr>
        <p:txBody>
          <a:bodyPr wrap="square" lIns="186521" tIns="0" rIns="186521" bIns="0" rtlCol="0">
            <a:noAutofit/>
          </a:bodyPr>
          <a:lstStyle/>
          <a:p>
            <a:pPr algn="ctr" defTabSz="932563">
              <a:lnSpc>
                <a:spcPct val="90000"/>
              </a:lnSpc>
              <a:spcBef>
                <a:spcPts val="612"/>
              </a:spcBef>
              <a:defRPr/>
            </a:pPr>
            <a:r>
              <a:rPr lang="en-US" sz="1100">
                <a:gradFill>
                  <a:gsLst>
                    <a:gs pos="39000">
                      <a:srgbClr val="000000"/>
                    </a:gs>
                    <a:gs pos="2917">
                      <a:srgbClr val="000000"/>
                    </a:gs>
                  </a:gsLst>
                  <a:lin ang="5400000" scaled="0"/>
                </a:gradFill>
              </a:rPr>
              <a:t>Distributed inbound &amp; outbound network (L3-L4) traffic filtering on VM, Container or subnet</a:t>
            </a:r>
          </a:p>
        </p:txBody>
      </p:sp>
      <p:sp>
        <p:nvSpPr>
          <p:cNvPr id="77" name="TextBox 76">
            <a:extLst>
              <a:ext uri="{FF2B5EF4-FFF2-40B4-BE49-F238E27FC236}">
                <a16:creationId xmlns:a16="http://schemas.microsoft.com/office/drawing/2014/main" id="{507C09AB-6C4C-458C-AC87-1F89CDFDB2A8}"/>
              </a:ext>
            </a:extLst>
          </p:cNvPr>
          <p:cNvSpPr txBox="1"/>
          <p:nvPr/>
        </p:nvSpPr>
        <p:spPr>
          <a:xfrm>
            <a:off x="9650203" y="4571493"/>
            <a:ext cx="2144988" cy="839343"/>
          </a:xfrm>
          <a:prstGeom prst="rect">
            <a:avLst/>
          </a:prstGeom>
          <a:noFill/>
        </p:spPr>
        <p:txBody>
          <a:bodyPr wrap="square" lIns="186521" tIns="0" rIns="186521" bIns="0" rtlCol="0">
            <a:noAutofit/>
          </a:bodyPr>
          <a:lstStyle/>
          <a:p>
            <a:pPr algn="ctr" defTabSz="932563">
              <a:lnSpc>
                <a:spcPct val="90000"/>
              </a:lnSpc>
              <a:spcBef>
                <a:spcPts val="612"/>
              </a:spcBef>
              <a:defRPr/>
            </a:pPr>
            <a:r>
              <a:rPr lang="en-US" sz="1100">
                <a:gradFill>
                  <a:gsLst>
                    <a:gs pos="39000">
                      <a:srgbClr val="000000"/>
                    </a:gs>
                    <a:gs pos="2917">
                      <a:srgbClr val="000000"/>
                    </a:gs>
                  </a:gsLst>
                  <a:lin ang="5400000" scaled="0"/>
                </a:gradFill>
              </a:rPr>
              <a:t>Restrict access to Azure service resources (PaaS) to only your Virtual Network using VNET Injection, Private Link and Service Endpoints</a:t>
            </a:r>
          </a:p>
        </p:txBody>
      </p:sp>
      <p:sp>
        <p:nvSpPr>
          <p:cNvPr id="78" name="TextBox 77">
            <a:extLst>
              <a:ext uri="{FF2B5EF4-FFF2-40B4-BE49-F238E27FC236}">
                <a16:creationId xmlns:a16="http://schemas.microsoft.com/office/drawing/2014/main" id="{01CF0FEC-9AF0-4831-94E3-6420D3327486}"/>
              </a:ext>
            </a:extLst>
          </p:cNvPr>
          <p:cNvSpPr txBox="1"/>
          <p:nvPr/>
        </p:nvSpPr>
        <p:spPr>
          <a:xfrm>
            <a:off x="2948842" y="4571493"/>
            <a:ext cx="2051727" cy="839343"/>
          </a:xfrm>
          <a:prstGeom prst="rect">
            <a:avLst/>
          </a:prstGeom>
          <a:noFill/>
        </p:spPr>
        <p:txBody>
          <a:bodyPr wrap="square" lIns="186521" tIns="0" rIns="186521" bIns="0" rtlCol="0">
            <a:noAutofit/>
          </a:bodyPr>
          <a:lstStyle/>
          <a:p>
            <a:pPr algn="ctr" defTabSz="932563">
              <a:lnSpc>
                <a:spcPct val="90000"/>
              </a:lnSpc>
              <a:spcBef>
                <a:spcPts val="612"/>
              </a:spcBef>
              <a:defRPr/>
            </a:pPr>
            <a:r>
              <a:rPr lang="en-US" sz="1100">
                <a:gradFill>
                  <a:gsLst>
                    <a:gs pos="39000">
                      <a:srgbClr val="000000"/>
                    </a:gs>
                    <a:gs pos="2917">
                      <a:srgbClr val="000000"/>
                    </a:gs>
                  </a:gsLst>
                  <a:lin ang="5400000" scaled="0"/>
                </a:gradFill>
              </a:rPr>
              <a:t>Centralized inbound web application protection </a:t>
            </a:r>
            <a:br>
              <a:rPr lang="en-US" sz="1100">
                <a:gradFill>
                  <a:gsLst>
                    <a:gs pos="39000">
                      <a:srgbClr val="000000"/>
                    </a:gs>
                    <a:gs pos="2917">
                      <a:srgbClr val="000000"/>
                    </a:gs>
                  </a:gsLst>
                  <a:lin ang="5400000" scaled="0"/>
                </a:gradFill>
              </a:rPr>
            </a:br>
            <a:r>
              <a:rPr lang="en-US" sz="1100">
                <a:gradFill>
                  <a:gsLst>
                    <a:gs pos="39000">
                      <a:srgbClr val="000000"/>
                    </a:gs>
                    <a:gs pos="2917">
                      <a:srgbClr val="000000"/>
                    </a:gs>
                  </a:gsLst>
                  <a:lin ang="5400000" scaled="0"/>
                </a:gradFill>
              </a:rPr>
              <a:t>from common exploits </a:t>
            </a:r>
            <a:br>
              <a:rPr lang="en-US" sz="1100">
                <a:gradFill>
                  <a:gsLst>
                    <a:gs pos="39000">
                      <a:srgbClr val="000000"/>
                    </a:gs>
                    <a:gs pos="2917">
                      <a:srgbClr val="000000"/>
                    </a:gs>
                  </a:gsLst>
                  <a:lin ang="5400000" scaled="0"/>
                </a:gradFill>
              </a:rPr>
            </a:br>
            <a:r>
              <a:rPr lang="en-US" sz="1100">
                <a:gradFill>
                  <a:gsLst>
                    <a:gs pos="39000">
                      <a:srgbClr val="000000"/>
                    </a:gs>
                    <a:gs pos="2917">
                      <a:srgbClr val="000000"/>
                    </a:gs>
                  </a:gsLst>
                  <a:lin ang="5400000" scaled="0"/>
                </a:gradFill>
              </a:rPr>
              <a:t>and vulnerabilities</a:t>
            </a:r>
          </a:p>
        </p:txBody>
      </p:sp>
      <p:sp>
        <p:nvSpPr>
          <p:cNvPr id="79" name="TextBox 78">
            <a:extLst>
              <a:ext uri="{FF2B5EF4-FFF2-40B4-BE49-F238E27FC236}">
                <a16:creationId xmlns:a16="http://schemas.microsoft.com/office/drawing/2014/main" id="{4CDAB801-6321-484D-A3F0-276B14D1F352}"/>
              </a:ext>
            </a:extLst>
          </p:cNvPr>
          <p:cNvSpPr txBox="1"/>
          <p:nvPr/>
        </p:nvSpPr>
        <p:spPr>
          <a:xfrm>
            <a:off x="697121" y="4571493"/>
            <a:ext cx="2051727" cy="839343"/>
          </a:xfrm>
          <a:prstGeom prst="rect">
            <a:avLst/>
          </a:prstGeom>
          <a:noFill/>
        </p:spPr>
        <p:txBody>
          <a:bodyPr wrap="square" lIns="186521" tIns="0" rIns="186521" bIns="0" rtlCol="0">
            <a:noAutofit/>
          </a:bodyPr>
          <a:lstStyle/>
          <a:p>
            <a:pPr algn="ctr" defTabSz="932563">
              <a:lnSpc>
                <a:spcPct val="90000"/>
              </a:lnSpc>
              <a:spcBef>
                <a:spcPts val="612"/>
              </a:spcBef>
              <a:defRPr/>
            </a:pPr>
            <a:r>
              <a:rPr lang="en-US" sz="1100">
                <a:gradFill>
                  <a:gsLst>
                    <a:gs pos="39000">
                      <a:srgbClr val="000000"/>
                    </a:gs>
                    <a:gs pos="2917">
                      <a:srgbClr val="000000"/>
                    </a:gs>
                  </a:gsLst>
                  <a:lin ang="5400000" scaled="0"/>
                </a:gradFill>
              </a:rPr>
              <a:t>DDOS protection tuned to your application traffic patterns</a:t>
            </a:r>
          </a:p>
        </p:txBody>
      </p:sp>
      <p:sp>
        <p:nvSpPr>
          <p:cNvPr id="37" name="Arc 36">
            <a:extLst>
              <a:ext uri="{FF2B5EF4-FFF2-40B4-BE49-F238E27FC236}">
                <a16:creationId xmlns:a16="http://schemas.microsoft.com/office/drawing/2014/main" id="{6671B850-0715-4531-9F0F-F5D12CD19BEB}"/>
              </a:ext>
            </a:extLst>
          </p:cNvPr>
          <p:cNvSpPr/>
          <p:nvPr/>
        </p:nvSpPr>
        <p:spPr bwMode="auto">
          <a:xfrm rot="16200000" flipH="1">
            <a:off x="7349393" y="1601176"/>
            <a:ext cx="2247813" cy="2247806"/>
          </a:xfrm>
          <a:prstGeom prst="arc">
            <a:avLst>
              <a:gd name="adj1" fmla="val 5364818"/>
              <a:gd name="adj2" fmla="val 16319942"/>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39" name="Oval 38">
            <a:extLst>
              <a:ext uri="{FF2B5EF4-FFF2-40B4-BE49-F238E27FC236}">
                <a16:creationId xmlns:a16="http://schemas.microsoft.com/office/drawing/2014/main" id="{E5E78B37-7128-4B40-86CB-60491F760DF2}"/>
              </a:ext>
            </a:extLst>
          </p:cNvPr>
          <p:cNvSpPr/>
          <p:nvPr/>
        </p:nvSpPr>
        <p:spPr bwMode="auto">
          <a:xfrm flipH="1">
            <a:off x="7593497" y="1855455"/>
            <a:ext cx="1739250" cy="1739246"/>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836">
              <a:solidFill>
                <a:srgbClr val="FFFFFF"/>
              </a:solidFill>
              <a:latin typeface="Segoe UI"/>
              <a:cs typeface="Segoe UI" pitchFamily="34" charset="0"/>
            </a:endParaRPr>
          </a:p>
        </p:txBody>
      </p:sp>
      <p:sp>
        <p:nvSpPr>
          <p:cNvPr id="49" name="Arc 48">
            <a:extLst>
              <a:ext uri="{FF2B5EF4-FFF2-40B4-BE49-F238E27FC236}">
                <a16:creationId xmlns:a16="http://schemas.microsoft.com/office/drawing/2014/main" id="{57830730-A74B-469D-8779-15C47248E3F1}"/>
              </a:ext>
            </a:extLst>
          </p:cNvPr>
          <p:cNvSpPr/>
          <p:nvPr/>
        </p:nvSpPr>
        <p:spPr bwMode="auto">
          <a:xfrm rot="16200000" flipH="1">
            <a:off x="5097854" y="1596069"/>
            <a:ext cx="2253380" cy="2253373"/>
          </a:xfrm>
          <a:prstGeom prst="arc">
            <a:avLst>
              <a:gd name="adj1" fmla="val 16488909"/>
              <a:gd name="adj2" fmla="val 5280850"/>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50" name="Arc 49">
            <a:extLst>
              <a:ext uri="{FF2B5EF4-FFF2-40B4-BE49-F238E27FC236}">
                <a16:creationId xmlns:a16="http://schemas.microsoft.com/office/drawing/2014/main" id="{E0C9748E-E975-4913-89E4-7918AC85266A}"/>
              </a:ext>
            </a:extLst>
          </p:cNvPr>
          <p:cNvSpPr/>
          <p:nvPr/>
        </p:nvSpPr>
        <p:spPr bwMode="auto">
          <a:xfrm rot="16200000" flipH="1">
            <a:off x="600851" y="1601176"/>
            <a:ext cx="2247813" cy="2247806"/>
          </a:xfrm>
          <a:prstGeom prst="arc">
            <a:avLst>
              <a:gd name="adj1" fmla="val 7481161"/>
              <a:gd name="adj2" fmla="val 5449567"/>
            </a:avLst>
          </a:prstGeom>
          <a:noFill/>
          <a:ln w="19050">
            <a:solidFill>
              <a:schemeClr val="tx2"/>
            </a:solidFill>
            <a:prstDash val="sysDot"/>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51" name="Arc 50">
            <a:extLst>
              <a:ext uri="{FF2B5EF4-FFF2-40B4-BE49-F238E27FC236}">
                <a16:creationId xmlns:a16="http://schemas.microsoft.com/office/drawing/2014/main" id="{85205399-CDE7-4EFC-8473-BD872AB5F807}"/>
              </a:ext>
            </a:extLst>
          </p:cNvPr>
          <p:cNvSpPr/>
          <p:nvPr/>
        </p:nvSpPr>
        <p:spPr bwMode="auto">
          <a:xfrm rot="16200000" flipH="1">
            <a:off x="2853383" y="1610016"/>
            <a:ext cx="2247813" cy="2247807"/>
          </a:xfrm>
          <a:prstGeom prst="arc">
            <a:avLst>
              <a:gd name="adj1" fmla="val 5208144"/>
              <a:gd name="adj2" fmla="val 16214520"/>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52" name="Oval 51">
            <a:extLst>
              <a:ext uri="{FF2B5EF4-FFF2-40B4-BE49-F238E27FC236}">
                <a16:creationId xmlns:a16="http://schemas.microsoft.com/office/drawing/2014/main" id="{C9056F3D-7BAC-44EF-94DC-8360E41CAE16}"/>
              </a:ext>
            </a:extLst>
          </p:cNvPr>
          <p:cNvSpPr/>
          <p:nvPr/>
        </p:nvSpPr>
        <p:spPr bwMode="auto">
          <a:xfrm flipH="1">
            <a:off x="3101274" y="1855455"/>
            <a:ext cx="1739250" cy="1739246"/>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836">
              <a:solidFill>
                <a:srgbClr val="FFFFFF"/>
              </a:solidFill>
              <a:latin typeface="Segoe UI"/>
              <a:cs typeface="Segoe UI" pitchFamily="34" charset="0"/>
            </a:endParaRPr>
          </a:p>
        </p:txBody>
      </p:sp>
      <p:sp>
        <p:nvSpPr>
          <p:cNvPr id="53" name="Oval 52">
            <a:extLst>
              <a:ext uri="{FF2B5EF4-FFF2-40B4-BE49-F238E27FC236}">
                <a16:creationId xmlns:a16="http://schemas.microsoft.com/office/drawing/2014/main" id="{0654CFEE-3CDA-4CD4-B030-6EBFC3C7AEF1}"/>
              </a:ext>
            </a:extLst>
          </p:cNvPr>
          <p:cNvSpPr/>
          <p:nvPr/>
        </p:nvSpPr>
        <p:spPr bwMode="auto">
          <a:xfrm flipH="1">
            <a:off x="5349637" y="1855455"/>
            <a:ext cx="1739250" cy="1739246"/>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836">
              <a:solidFill>
                <a:srgbClr val="FFFFFF"/>
              </a:solidFill>
              <a:latin typeface="Segoe UI"/>
              <a:cs typeface="Segoe UI" pitchFamily="34" charset="0"/>
            </a:endParaRPr>
          </a:p>
        </p:txBody>
      </p:sp>
      <p:sp>
        <p:nvSpPr>
          <p:cNvPr id="54" name="Arc 53">
            <a:extLst>
              <a:ext uri="{FF2B5EF4-FFF2-40B4-BE49-F238E27FC236}">
                <a16:creationId xmlns:a16="http://schemas.microsoft.com/office/drawing/2014/main" id="{19C845CF-F030-48DF-9CE3-E696D4CF937D}"/>
              </a:ext>
            </a:extLst>
          </p:cNvPr>
          <p:cNvSpPr/>
          <p:nvPr/>
        </p:nvSpPr>
        <p:spPr bwMode="auto">
          <a:xfrm rot="5400000" flipH="1" flipV="1">
            <a:off x="9593572" y="1601176"/>
            <a:ext cx="2247813" cy="2247806"/>
          </a:xfrm>
          <a:prstGeom prst="arc">
            <a:avLst>
              <a:gd name="adj1" fmla="val 18181965"/>
              <a:gd name="adj2" fmla="val 16116544"/>
            </a:avLst>
          </a:prstGeom>
          <a:noFill/>
          <a:ln w="19050">
            <a:solidFill>
              <a:schemeClr val="tx2"/>
            </a:solidFill>
            <a:prstDash val="sysDot"/>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55" name="Oval 54">
            <a:extLst>
              <a:ext uri="{FF2B5EF4-FFF2-40B4-BE49-F238E27FC236}">
                <a16:creationId xmlns:a16="http://schemas.microsoft.com/office/drawing/2014/main" id="{6559188A-4D14-4ABB-8615-643A72B47D53}"/>
              </a:ext>
            </a:extLst>
          </p:cNvPr>
          <p:cNvSpPr/>
          <p:nvPr/>
        </p:nvSpPr>
        <p:spPr bwMode="auto">
          <a:xfrm rot="10800000" flipH="1" flipV="1">
            <a:off x="9853072" y="1855455"/>
            <a:ext cx="1739250" cy="1739246"/>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836">
              <a:solidFill>
                <a:srgbClr val="FFFFFF"/>
              </a:solidFill>
              <a:latin typeface="Segoe UI"/>
              <a:cs typeface="Segoe UI" pitchFamily="34" charset="0"/>
            </a:endParaRPr>
          </a:p>
        </p:txBody>
      </p:sp>
      <p:sp>
        <p:nvSpPr>
          <p:cNvPr id="56" name="Oval 55">
            <a:extLst>
              <a:ext uri="{FF2B5EF4-FFF2-40B4-BE49-F238E27FC236}">
                <a16:creationId xmlns:a16="http://schemas.microsoft.com/office/drawing/2014/main" id="{77932178-7886-45FE-8F4B-A7D95BCF05D8}"/>
              </a:ext>
            </a:extLst>
          </p:cNvPr>
          <p:cNvSpPr/>
          <p:nvPr/>
        </p:nvSpPr>
        <p:spPr bwMode="auto">
          <a:xfrm flipH="1">
            <a:off x="852910" y="1855455"/>
            <a:ext cx="1739250" cy="1739246"/>
          </a:xfrm>
          <a:prstGeom prst="ellipse">
            <a:avLst/>
          </a:prstGeom>
          <a:solidFill>
            <a:schemeClr val="bg1"/>
          </a:solidFill>
          <a:ln w="38100">
            <a:noFill/>
            <a:headEnd type="none" w="med" len="med"/>
            <a:tailEnd type="none" w="med" len="med"/>
          </a:ln>
          <a:effectLst>
            <a:outerShdw blurRad="127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836">
              <a:solidFill>
                <a:srgbClr val="FFFFFF"/>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124CF303-CCC3-4185-A5C0-ABCFC93342A1}"/>
              </a:ext>
            </a:extLst>
          </p:cNvPr>
          <p:cNvSpPr txBox="1"/>
          <p:nvPr/>
        </p:nvSpPr>
        <p:spPr>
          <a:xfrm>
            <a:off x="457424" y="6158050"/>
            <a:ext cx="5664987" cy="203696"/>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i="0" u="none" strike="noStrike" cap="none" spc="0" normalizeH="0" baseline="0">
                <a:ln>
                  <a:noFill/>
                </a:ln>
                <a:gradFill>
                  <a:gsLst>
                    <a:gs pos="39000">
                      <a:schemeClr val="accent1"/>
                    </a:gs>
                    <a:gs pos="2917">
                      <a:schemeClr val="accent1"/>
                    </a:gs>
                  </a:gsLst>
                  <a:lin ang="5400000" scaled="0"/>
                </a:gradFill>
                <a:effectLst/>
                <a:uLnTx/>
                <a:uFillTx/>
                <a:latin typeface="+mj-lt"/>
              </a:defRPr>
            </a:lvl1pPr>
          </a:lstStyle>
          <a:p>
            <a:pPr defTabSz="932563">
              <a:defRPr/>
            </a:pPr>
            <a:r>
              <a:rPr lang="en-US" sz="1428">
                <a:solidFill>
                  <a:srgbClr val="000000"/>
                </a:solidFill>
                <a:latin typeface="Segoe UI Semibold"/>
              </a:rPr>
              <a:t>Application protection </a:t>
            </a:r>
          </a:p>
        </p:txBody>
      </p:sp>
      <p:grpSp>
        <p:nvGrpSpPr>
          <p:cNvPr id="10" name="Group 9">
            <a:extLst>
              <a:ext uri="{FF2B5EF4-FFF2-40B4-BE49-F238E27FC236}">
                <a16:creationId xmlns:a16="http://schemas.microsoft.com/office/drawing/2014/main" id="{6BD21F91-AAEB-4493-A837-D1BBD92A4859}"/>
              </a:ext>
            </a:extLst>
          </p:cNvPr>
          <p:cNvGrpSpPr/>
          <p:nvPr/>
        </p:nvGrpSpPr>
        <p:grpSpPr>
          <a:xfrm>
            <a:off x="457422" y="5584906"/>
            <a:ext cx="5664990" cy="519614"/>
            <a:chOff x="584200" y="5737273"/>
            <a:chExt cx="6703083" cy="509472"/>
          </a:xfrm>
        </p:grpSpPr>
        <p:cxnSp>
          <p:nvCxnSpPr>
            <p:cNvPr id="5" name="Straight Connector 4">
              <a:extLst>
                <a:ext uri="{FF2B5EF4-FFF2-40B4-BE49-F238E27FC236}">
                  <a16:creationId xmlns:a16="http://schemas.microsoft.com/office/drawing/2014/main" id="{379D2319-3ED8-4B97-89C7-F3CE6242CA0D}"/>
                </a:ext>
              </a:extLst>
            </p:cNvPr>
            <p:cNvCxnSpPr/>
            <p:nvPr/>
          </p:nvCxnSpPr>
          <p:spPr>
            <a:xfrm>
              <a:off x="584200" y="5992009"/>
              <a:ext cx="6703083"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ADD96FA-C431-4866-BF60-1C368885E5C2}"/>
                </a:ext>
              </a:extLst>
            </p:cNvPr>
            <p:cNvCxnSpPr/>
            <p:nvPr/>
          </p:nvCxnSpPr>
          <p:spPr>
            <a:xfrm flipV="1">
              <a:off x="584201" y="5737273"/>
              <a:ext cx="0" cy="254736"/>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EA1068-1C50-489E-B544-4BBF8E387352}"/>
                </a:ext>
              </a:extLst>
            </p:cNvPr>
            <p:cNvCxnSpPr/>
            <p:nvPr/>
          </p:nvCxnSpPr>
          <p:spPr>
            <a:xfrm flipV="1">
              <a:off x="7287283" y="5737273"/>
              <a:ext cx="0" cy="254736"/>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516439-E167-4036-BDCB-B5D53DB7C4B2}"/>
                </a:ext>
              </a:extLst>
            </p:cNvPr>
            <p:cNvCxnSpPr/>
            <p:nvPr/>
          </p:nvCxnSpPr>
          <p:spPr>
            <a:xfrm flipV="1">
              <a:off x="3935741" y="5992009"/>
              <a:ext cx="0" cy="254736"/>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67528CAC-1D5C-4769-AB8C-353051FBDADF}"/>
              </a:ext>
            </a:extLst>
          </p:cNvPr>
          <p:cNvSpPr txBox="1"/>
          <p:nvPr/>
        </p:nvSpPr>
        <p:spPr>
          <a:xfrm>
            <a:off x="6421865" y="6158050"/>
            <a:ext cx="5486494" cy="201683"/>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i="0" u="none" strike="noStrike" cap="none" spc="0" normalizeH="0" baseline="0">
                <a:ln>
                  <a:noFill/>
                </a:ln>
                <a:gradFill>
                  <a:gsLst>
                    <a:gs pos="39000">
                      <a:schemeClr val="accent1"/>
                    </a:gs>
                    <a:gs pos="2917">
                      <a:schemeClr val="accent1"/>
                    </a:gs>
                  </a:gsLst>
                  <a:lin ang="5400000" scaled="0"/>
                </a:gradFill>
                <a:effectLst/>
                <a:uLnTx/>
                <a:uFillTx/>
                <a:latin typeface="+mj-lt"/>
              </a:defRPr>
            </a:lvl1pPr>
          </a:lstStyle>
          <a:p>
            <a:pPr defTabSz="932563">
              <a:defRPr/>
            </a:pPr>
            <a:r>
              <a:rPr lang="en-US" sz="1428">
                <a:solidFill>
                  <a:srgbClr val="000000"/>
                </a:solidFill>
                <a:latin typeface="Segoe UI Semibold"/>
              </a:rPr>
              <a:t>Segmentation</a:t>
            </a:r>
          </a:p>
        </p:txBody>
      </p:sp>
      <p:grpSp>
        <p:nvGrpSpPr>
          <p:cNvPr id="11" name="Group 10">
            <a:extLst>
              <a:ext uri="{FF2B5EF4-FFF2-40B4-BE49-F238E27FC236}">
                <a16:creationId xmlns:a16="http://schemas.microsoft.com/office/drawing/2014/main" id="{A76282FF-E430-4333-9776-F652BABBF0CC}"/>
              </a:ext>
            </a:extLst>
          </p:cNvPr>
          <p:cNvGrpSpPr/>
          <p:nvPr/>
        </p:nvGrpSpPr>
        <p:grpSpPr>
          <a:xfrm>
            <a:off x="6354763" y="5584906"/>
            <a:ext cx="5620698" cy="519614"/>
            <a:chOff x="7342692" y="5619049"/>
            <a:chExt cx="4264091" cy="509472"/>
          </a:xfrm>
        </p:grpSpPr>
        <p:cxnSp>
          <p:nvCxnSpPr>
            <p:cNvPr id="48" name="Straight Connector 47">
              <a:extLst>
                <a:ext uri="{FF2B5EF4-FFF2-40B4-BE49-F238E27FC236}">
                  <a16:creationId xmlns:a16="http://schemas.microsoft.com/office/drawing/2014/main" id="{61A834B9-E8EE-4477-ACF5-D61A71351674}"/>
                </a:ext>
              </a:extLst>
            </p:cNvPr>
            <p:cNvCxnSpPr/>
            <p:nvPr/>
          </p:nvCxnSpPr>
          <p:spPr>
            <a:xfrm>
              <a:off x="7342692" y="5873785"/>
              <a:ext cx="4264091"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9D98A79-9F8A-4C08-87C7-906F76B6E457}"/>
                </a:ext>
              </a:extLst>
            </p:cNvPr>
            <p:cNvCxnSpPr/>
            <p:nvPr/>
          </p:nvCxnSpPr>
          <p:spPr>
            <a:xfrm flipV="1">
              <a:off x="7342693" y="5619049"/>
              <a:ext cx="0" cy="254736"/>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4A4DA2B-2A2C-4F85-B135-03ED1A27981B}"/>
                </a:ext>
              </a:extLst>
            </p:cNvPr>
            <p:cNvCxnSpPr/>
            <p:nvPr/>
          </p:nvCxnSpPr>
          <p:spPr>
            <a:xfrm flipV="1">
              <a:off x="11606783" y="5619049"/>
              <a:ext cx="0" cy="254736"/>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48016F3-6E40-4A7B-9076-06978BE46056}"/>
                </a:ext>
              </a:extLst>
            </p:cNvPr>
            <p:cNvCxnSpPr/>
            <p:nvPr/>
          </p:nvCxnSpPr>
          <p:spPr>
            <a:xfrm flipV="1">
              <a:off x="9474737" y="5873785"/>
              <a:ext cx="0" cy="254736"/>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0" name="Graphic 99">
            <a:extLst>
              <a:ext uri="{FF2B5EF4-FFF2-40B4-BE49-F238E27FC236}">
                <a16:creationId xmlns:a16="http://schemas.microsoft.com/office/drawing/2014/main" id="{F4543E19-1833-413D-8967-CD7554684F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8276" y="2266340"/>
            <a:ext cx="901973" cy="901973"/>
          </a:xfrm>
          <a:prstGeom prst="rect">
            <a:avLst/>
          </a:prstGeom>
        </p:spPr>
      </p:pic>
      <p:pic>
        <p:nvPicPr>
          <p:cNvPr id="4" name="Graphic 3">
            <a:extLst>
              <a:ext uri="{FF2B5EF4-FFF2-40B4-BE49-F238E27FC236}">
                <a16:creationId xmlns:a16="http://schemas.microsoft.com/office/drawing/2014/main" id="{27A5E267-35E6-4B1E-9C5C-F49D379F96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01081" y="2358711"/>
            <a:ext cx="733088" cy="733088"/>
          </a:xfrm>
          <a:prstGeom prst="rect">
            <a:avLst/>
          </a:prstGeom>
        </p:spPr>
      </p:pic>
      <p:grpSp>
        <p:nvGrpSpPr>
          <p:cNvPr id="2048" name="Group 2047">
            <a:extLst>
              <a:ext uri="{FF2B5EF4-FFF2-40B4-BE49-F238E27FC236}">
                <a16:creationId xmlns:a16="http://schemas.microsoft.com/office/drawing/2014/main" id="{B900C01E-3848-4C1A-A321-4ADB62C2A10B}"/>
              </a:ext>
            </a:extLst>
          </p:cNvPr>
          <p:cNvGrpSpPr/>
          <p:nvPr/>
        </p:nvGrpSpPr>
        <p:grpSpPr>
          <a:xfrm>
            <a:off x="3272649" y="2366074"/>
            <a:ext cx="1405461" cy="702507"/>
            <a:chOff x="3218635" y="2057772"/>
            <a:chExt cx="1268115" cy="633856"/>
          </a:xfrm>
        </p:grpSpPr>
        <p:pic>
          <p:nvPicPr>
            <p:cNvPr id="8" name="Graphic 7">
              <a:extLst>
                <a:ext uri="{FF2B5EF4-FFF2-40B4-BE49-F238E27FC236}">
                  <a16:creationId xmlns:a16="http://schemas.microsoft.com/office/drawing/2014/main" id="{FE8C1749-7844-432C-BC59-9117C169AD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18635" y="2057772"/>
              <a:ext cx="633856" cy="633856"/>
            </a:xfrm>
            <a:prstGeom prst="rect">
              <a:avLst/>
            </a:prstGeom>
          </p:spPr>
        </p:pic>
        <p:pic>
          <p:nvPicPr>
            <p:cNvPr id="13" name="Graphic 12">
              <a:extLst>
                <a:ext uri="{FF2B5EF4-FFF2-40B4-BE49-F238E27FC236}">
                  <a16:creationId xmlns:a16="http://schemas.microsoft.com/office/drawing/2014/main" id="{3C973A49-0437-469D-BADE-34F3EFC376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0451" y="2075609"/>
              <a:ext cx="566299" cy="566299"/>
            </a:xfrm>
            <a:prstGeom prst="rect">
              <a:avLst/>
            </a:prstGeom>
          </p:spPr>
        </p:pic>
      </p:grpSp>
      <p:pic>
        <p:nvPicPr>
          <p:cNvPr id="15" name="Graphic 14">
            <a:extLst>
              <a:ext uri="{FF2B5EF4-FFF2-40B4-BE49-F238E27FC236}">
                <a16:creationId xmlns:a16="http://schemas.microsoft.com/office/drawing/2014/main" id="{A292D670-2226-41F0-B36F-789E4E0BCB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10849" y="2364061"/>
            <a:ext cx="823373" cy="823373"/>
          </a:xfrm>
          <a:prstGeom prst="rect">
            <a:avLst/>
          </a:prstGeom>
        </p:spPr>
      </p:pic>
      <p:grpSp>
        <p:nvGrpSpPr>
          <p:cNvPr id="2056" name="Group 2055">
            <a:extLst>
              <a:ext uri="{FF2B5EF4-FFF2-40B4-BE49-F238E27FC236}">
                <a16:creationId xmlns:a16="http://schemas.microsoft.com/office/drawing/2014/main" id="{22131293-525E-4F47-A8D0-EC3035E7BAB2}"/>
              </a:ext>
            </a:extLst>
          </p:cNvPr>
          <p:cNvGrpSpPr/>
          <p:nvPr/>
        </p:nvGrpSpPr>
        <p:grpSpPr>
          <a:xfrm>
            <a:off x="10375568" y="2135811"/>
            <a:ext cx="680845" cy="1086810"/>
            <a:chOff x="10172185" y="1715471"/>
            <a:chExt cx="667556" cy="1065597"/>
          </a:xfrm>
        </p:grpSpPr>
        <p:pic>
          <p:nvPicPr>
            <p:cNvPr id="106" name="Graphic 105">
              <a:extLst>
                <a:ext uri="{FF2B5EF4-FFF2-40B4-BE49-F238E27FC236}">
                  <a16:creationId xmlns:a16="http://schemas.microsoft.com/office/drawing/2014/main" id="{F226EE00-33A7-4E12-B9B6-00DD0F8C94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72185" y="2113512"/>
              <a:ext cx="667556" cy="667556"/>
            </a:xfrm>
            <a:prstGeom prst="rect">
              <a:avLst/>
            </a:prstGeom>
          </p:spPr>
        </p:pic>
        <p:sp>
          <p:nvSpPr>
            <p:cNvPr id="2052" name="Oval 2051">
              <a:extLst>
                <a:ext uri="{FF2B5EF4-FFF2-40B4-BE49-F238E27FC236}">
                  <a16:creationId xmlns:a16="http://schemas.microsoft.com/office/drawing/2014/main" id="{E131D7EA-E756-42D0-8C5E-32BA34539F68}"/>
                </a:ext>
              </a:extLst>
            </p:cNvPr>
            <p:cNvSpPr/>
            <p:nvPr/>
          </p:nvSpPr>
          <p:spPr bwMode="auto">
            <a:xfrm>
              <a:off x="10446006" y="2308326"/>
              <a:ext cx="119914" cy="1199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055" name="Rectangle 2054">
              <a:extLst>
                <a:ext uri="{FF2B5EF4-FFF2-40B4-BE49-F238E27FC236}">
                  <a16:creationId xmlns:a16="http://schemas.microsoft.com/office/drawing/2014/main" id="{D1CC6AF5-D66E-4CC9-90EF-394920762C03}"/>
                </a:ext>
              </a:extLst>
            </p:cNvPr>
            <p:cNvSpPr/>
            <p:nvPr/>
          </p:nvSpPr>
          <p:spPr bwMode="auto">
            <a:xfrm>
              <a:off x="10475119" y="2225278"/>
              <a:ext cx="60721" cy="1238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050" name="Straight Connector 2049">
              <a:extLst>
                <a:ext uri="{FF2B5EF4-FFF2-40B4-BE49-F238E27FC236}">
                  <a16:creationId xmlns:a16="http://schemas.microsoft.com/office/drawing/2014/main" id="{88C46BE0-D782-47A6-832E-D4F69586F063}"/>
                </a:ext>
              </a:extLst>
            </p:cNvPr>
            <p:cNvCxnSpPr>
              <a:cxnSpLocks/>
            </p:cNvCxnSpPr>
            <p:nvPr/>
          </p:nvCxnSpPr>
          <p:spPr>
            <a:xfrm>
              <a:off x="10505963" y="1995128"/>
              <a:ext cx="0" cy="370354"/>
            </a:xfrm>
            <a:prstGeom prst="line">
              <a:avLst/>
            </a:prstGeom>
            <a:ln w="25400">
              <a:solidFill>
                <a:srgbClr val="1C84DC"/>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3DD1BFE-8CE7-4C03-BF82-17A3B3AF33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26306" y="1715471"/>
              <a:ext cx="559315" cy="559315"/>
            </a:xfrm>
            <a:prstGeom prst="rect">
              <a:avLst/>
            </a:prstGeom>
          </p:spPr>
        </p:pic>
      </p:grpSp>
    </p:spTree>
    <p:extLst>
      <p:ext uri="{BB962C8B-B14F-4D97-AF65-F5344CB8AC3E}">
        <p14:creationId xmlns:p14="http://schemas.microsoft.com/office/powerpoint/2010/main" val="171618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Rectangle 242">
            <a:extLst>
              <a:ext uri="{FF2B5EF4-FFF2-40B4-BE49-F238E27FC236}">
                <a16:creationId xmlns:a16="http://schemas.microsoft.com/office/drawing/2014/main" id="{2E782B80-EADC-44AD-A623-D9B90B2B4704}"/>
              </a:ext>
            </a:extLst>
          </p:cNvPr>
          <p:cNvSpPr/>
          <p:nvPr/>
        </p:nvSpPr>
        <p:spPr bwMode="auto">
          <a:xfrm>
            <a:off x="8587979" y="4422442"/>
            <a:ext cx="2103713" cy="1472164"/>
          </a:xfrm>
          <a:prstGeom prst="rect">
            <a:avLst/>
          </a:prstGeom>
          <a:solidFill>
            <a:schemeClr val="accent2">
              <a:lumMod val="10000"/>
              <a:lumOff val="90000"/>
            </a:schemeClr>
          </a:solid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TI Feeds: Collect, Aggregate, Filter</a:t>
            </a:r>
          </a:p>
        </p:txBody>
      </p:sp>
      <p:sp>
        <p:nvSpPr>
          <p:cNvPr id="231" name="Rectangle 230">
            <a:extLst>
              <a:ext uri="{FF2B5EF4-FFF2-40B4-BE49-F238E27FC236}">
                <a16:creationId xmlns:a16="http://schemas.microsoft.com/office/drawing/2014/main" id="{66923FC0-D3B0-48F8-83D7-3D1D6935CB51}"/>
              </a:ext>
            </a:extLst>
          </p:cNvPr>
          <p:cNvSpPr/>
          <p:nvPr/>
        </p:nvSpPr>
        <p:spPr bwMode="auto">
          <a:xfrm>
            <a:off x="3383342" y="2981196"/>
            <a:ext cx="2450983" cy="2121163"/>
          </a:xfrm>
          <a:prstGeom prst="rect">
            <a:avLst/>
          </a:prstGeom>
          <a:solidFill>
            <a:schemeClr val="accent2">
              <a:lumMod val="10000"/>
              <a:lumOff val="90000"/>
            </a:schemeClr>
          </a:solid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900" b="1">
                <a:solidFill>
                  <a:schemeClr val="tx1"/>
                </a:solidFill>
                <a:ea typeface="Segoe UI" pitchFamily="34" charset="0"/>
                <a:cs typeface="Segoe UI" pitchFamily="34" charset="0"/>
              </a:rPr>
              <a:t> Additional Built-in Connectors</a:t>
            </a:r>
          </a:p>
        </p:txBody>
      </p:sp>
      <p:sp>
        <p:nvSpPr>
          <p:cNvPr id="100" name="Title 1">
            <a:extLst>
              <a:ext uri="{FF2B5EF4-FFF2-40B4-BE49-F238E27FC236}">
                <a16:creationId xmlns:a16="http://schemas.microsoft.com/office/drawing/2014/main" id="{B2E3153E-91B4-4CB9-8B26-1E3CF2CE548B}"/>
              </a:ext>
            </a:extLst>
          </p:cNvPr>
          <p:cNvSpPr>
            <a:spLocks noGrp="1"/>
          </p:cNvSpPr>
          <p:nvPr>
            <p:ph type="title"/>
          </p:nvPr>
        </p:nvSpPr>
        <p:spPr>
          <a:xfrm>
            <a:off x="223953" y="3101"/>
            <a:ext cx="6666528" cy="563343"/>
          </a:xfrm>
        </p:spPr>
        <p:txBody>
          <a:bodyPr anchor="t"/>
          <a:lstStyle/>
          <a:p>
            <a:r>
              <a:rPr lang="en-US" sz="2800"/>
              <a:t>Manage data flow</a:t>
            </a:r>
            <a:endParaRPr lang="en-IN" sz="2800"/>
          </a:p>
        </p:txBody>
      </p:sp>
      <p:sp>
        <p:nvSpPr>
          <p:cNvPr id="105" name="Title 1">
            <a:extLst>
              <a:ext uri="{FF2B5EF4-FFF2-40B4-BE49-F238E27FC236}">
                <a16:creationId xmlns:a16="http://schemas.microsoft.com/office/drawing/2014/main" id="{BADAD6AD-70BE-4D60-B93A-F38111524A1B}"/>
              </a:ext>
            </a:extLst>
          </p:cNvPr>
          <p:cNvSpPr txBox="1">
            <a:spLocks/>
          </p:cNvSpPr>
          <p:nvPr/>
        </p:nvSpPr>
        <p:spPr>
          <a:xfrm>
            <a:off x="158973" y="540565"/>
            <a:ext cx="4685469"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Connection Options</a:t>
            </a:r>
          </a:p>
        </p:txBody>
      </p:sp>
      <p:cxnSp>
        <p:nvCxnSpPr>
          <p:cNvPr id="111" name="Straight Arrow Connector 26">
            <a:extLst>
              <a:ext uri="{FF2B5EF4-FFF2-40B4-BE49-F238E27FC236}">
                <a16:creationId xmlns:a16="http://schemas.microsoft.com/office/drawing/2014/main" id="{545CF272-E054-4DD7-BA8E-423BFC448A14}"/>
              </a:ext>
            </a:extLst>
          </p:cNvPr>
          <p:cNvCxnSpPr>
            <a:cxnSpLocks/>
            <a:stCxn id="153" idx="2"/>
            <a:endCxn id="110" idx="1"/>
          </p:cNvCxnSpPr>
          <p:nvPr/>
        </p:nvCxnSpPr>
        <p:spPr>
          <a:xfrm rot="5400000">
            <a:off x="464287" y="1422305"/>
            <a:ext cx="251897" cy="278158"/>
          </a:xfrm>
          <a:prstGeom prst="bentConnector4">
            <a:avLst>
              <a:gd name="adj1" fmla="val -44979"/>
              <a:gd name="adj2" fmla="val 18218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26">
            <a:extLst>
              <a:ext uri="{FF2B5EF4-FFF2-40B4-BE49-F238E27FC236}">
                <a16:creationId xmlns:a16="http://schemas.microsoft.com/office/drawing/2014/main" id="{B12C03E3-5E04-4582-8A46-AA9FF2642A13}"/>
              </a:ext>
            </a:extLst>
          </p:cNvPr>
          <p:cNvCxnSpPr>
            <a:cxnSpLocks/>
            <a:stCxn id="110" idx="2"/>
            <a:endCxn id="114" idx="1"/>
          </p:cNvCxnSpPr>
          <p:nvPr/>
        </p:nvCxnSpPr>
        <p:spPr>
          <a:xfrm rot="5400000">
            <a:off x="952976" y="1873758"/>
            <a:ext cx="241958" cy="53943"/>
          </a:xfrm>
          <a:prstGeom prst="bentConnector4">
            <a:avLst>
              <a:gd name="adj1" fmla="val -50626"/>
              <a:gd name="adj2" fmla="val 52378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26">
            <a:extLst>
              <a:ext uri="{FF2B5EF4-FFF2-40B4-BE49-F238E27FC236}">
                <a16:creationId xmlns:a16="http://schemas.microsoft.com/office/drawing/2014/main" id="{7A02FAB3-196E-450C-B5B0-107592D6CCF0}"/>
              </a:ext>
            </a:extLst>
          </p:cNvPr>
          <p:cNvCxnSpPr>
            <a:cxnSpLocks/>
            <a:stCxn id="110" idx="2"/>
            <a:endCxn id="121" idx="1"/>
          </p:cNvCxnSpPr>
          <p:nvPr/>
        </p:nvCxnSpPr>
        <p:spPr>
          <a:xfrm rot="5400000">
            <a:off x="448010" y="2377626"/>
            <a:ext cx="1250793" cy="55040"/>
          </a:xfrm>
          <a:prstGeom prst="bentConnector4">
            <a:avLst>
              <a:gd name="adj1" fmla="val -5030"/>
              <a:gd name="adj2" fmla="val 51533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84699153-04E4-45F8-9092-9317DC0E57D8}"/>
              </a:ext>
            </a:extLst>
          </p:cNvPr>
          <p:cNvSpPr/>
          <p:nvPr/>
        </p:nvSpPr>
        <p:spPr bwMode="auto">
          <a:xfrm>
            <a:off x="1046983" y="1908646"/>
            <a:ext cx="1570018" cy="22612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Microsoft Sentinel</a:t>
            </a:r>
          </a:p>
        </p:txBody>
      </p:sp>
      <p:sp>
        <p:nvSpPr>
          <p:cNvPr id="117" name="Rectangle 116">
            <a:extLst>
              <a:ext uri="{FF2B5EF4-FFF2-40B4-BE49-F238E27FC236}">
                <a16:creationId xmlns:a16="http://schemas.microsoft.com/office/drawing/2014/main" id="{0DDB1AF1-80A9-4D63-916B-56B300B33214}"/>
              </a:ext>
            </a:extLst>
          </p:cNvPr>
          <p:cNvSpPr/>
          <p:nvPr/>
        </p:nvSpPr>
        <p:spPr bwMode="auto">
          <a:xfrm>
            <a:off x="1046986" y="2135999"/>
            <a:ext cx="157001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Log Analytics</a:t>
            </a:r>
            <a:endParaRPr lang="en-US" sz="800">
              <a:solidFill>
                <a:schemeClr val="bg1">
                  <a:lumMod val="50000"/>
                </a:schemeClr>
              </a:solidFill>
              <a:ea typeface="Segoe UI" pitchFamily="34" charset="0"/>
              <a:cs typeface="Segoe UI" pitchFamily="34" charset="0"/>
            </a:endParaRPr>
          </a:p>
        </p:txBody>
      </p:sp>
      <p:sp>
        <p:nvSpPr>
          <p:cNvPr id="118" name="Rectangle 117" descr="The Microsoft Graph Security API is an intermediary service (or broker) that provides a single programmatic interface">
            <a:hlinkClick r:id="rId3" tooltip="You can use the Microsoft Graph Security API to connect Microsoft security products, services, and partners to streamline security operations and improve threat protection, detection, and response capabilities."/>
            <a:extLst>
              <a:ext uri="{FF2B5EF4-FFF2-40B4-BE49-F238E27FC236}">
                <a16:creationId xmlns:a16="http://schemas.microsoft.com/office/drawing/2014/main" id="{6E8C0EA3-0613-4A6C-8BD8-D3BB26D91B5E}"/>
              </a:ext>
              <a:ext uri="{C183D7F6-B498-43B3-948B-1728B52AA6E4}">
                <adec:decorative xmlns:adec="http://schemas.microsoft.com/office/drawing/2017/decorative" val="0"/>
              </a:ext>
            </a:extLst>
          </p:cNvPr>
          <p:cNvSpPr/>
          <p:nvPr/>
        </p:nvSpPr>
        <p:spPr bwMode="auto">
          <a:xfrm>
            <a:off x="9996147" y="1376978"/>
            <a:ext cx="1977747" cy="357904"/>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Microsoft Graph</a:t>
            </a:r>
            <a:br>
              <a:rPr lang="en-US" sz="1050">
                <a:solidFill>
                  <a:schemeClr val="bg1"/>
                </a:solidFill>
                <a:ea typeface="Segoe UI" pitchFamily="34" charset="0"/>
                <a:cs typeface="Segoe UI" pitchFamily="34" charset="0"/>
              </a:rPr>
            </a:br>
            <a:r>
              <a:rPr lang="en-US" sz="1050">
                <a:solidFill>
                  <a:schemeClr val="bg1"/>
                </a:solidFill>
                <a:ea typeface="Segoe UI" pitchFamily="34" charset="0"/>
                <a:cs typeface="Segoe UI" pitchFamily="34" charset="0"/>
              </a:rPr>
              <a:t>Security API</a:t>
            </a:r>
            <a:endParaRPr lang="en-US" sz="900">
              <a:solidFill>
                <a:schemeClr val="bg1">
                  <a:lumMod val="50000"/>
                </a:schemeClr>
              </a:soli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38143612-E431-4224-81E1-06C6784E92C8}"/>
              </a:ext>
            </a:extLst>
          </p:cNvPr>
          <p:cNvSpPr/>
          <p:nvPr/>
        </p:nvSpPr>
        <p:spPr bwMode="auto">
          <a:xfrm>
            <a:off x="1045886" y="2881237"/>
            <a:ext cx="1119002" cy="2986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Azure Security Center</a:t>
            </a:r>
          </a:p>
        </p:txBody>
      </p:sp>
      <p:sp>
        <p:nvSpPr>
          <p:cNvPr id="122" name="Rectangle 121">
            <a:extLst>
              <a:ext uri="{FF2B5EF4-FFF2-40B4-BE49-F238E27FC236}">
                <a16:creationId xmlns:a16="http://schemas.microsoft.com/office/drawing/2014/main" id="{3936265D-0FE5-458E-A34B-61BF1A194F95}"/>
              </a:ext>
            </a:extLst>
          </p:cNvPr>
          <p:cNvSpPr/>
          <p:nvPr/>
        </p:nvSpPr>
        <p:spPr bwMode="auto">
          <a:xfrm>
            <a:off x="9996147" y="1744306"/>
            <a:ext cx="1977747" cy="254705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tx1"/>
                </a:solidFill>
                <a:ea typeface="Segoe UI" pitchFamily="34" charset="0"/>
                <a:cs typeface="Segoe UI" pitchFamily="34" charset="0"/>
              </a:rPr>
              <a:t>Central source of data and solution integration within the tenant</a:t>
            </a:r>
            <a:endParaRPr lang="en-US" sz="700">
              <a:solidFill>
                <a:schemeClr val="tx1"/>
              </a:soli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E44D9B3A-7F1A-4BEC-8424-C430F0B6A8E4}"/>
              </a:ext>
            </a:extLst>
          </p:cNvPr>
          <p:cNvSpPr/>
          <p:nvPr/>
        </p:nvSpPr>
        <p:spPr bwMode="auto">
          <a:xfrm>
            <a:off x="3087267" y="2162501"/>
            <a:ext cx="1570015"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KQL Queries</a:t>
            </a:r>
          </a:p>
        </p:txBody>
      </p:sp>
      <p:cxnSp>
        <p:nvCxnSpPr>
          <p:cNvPr id="125" name="Straight Arrow Connector 26">
            <a:extLst>
              <a:ext uri="{FF2B5EF4-FFF2-40B4-BE49-F238E27FC236}">
                <a16:creationId xmlns:a16="http://schemas.microsoft.com/office/drawing/2014/main" id="{A501DE57-CAE8-4E60-8423-D1BC0B2A5AAC}"/>
              </a:ext>
            </a:extLst>
          </p:cNvPr>
          <p:cNvCxnSpPr>
            <a:cxnSpLocks/>
            <a:stCxn id="124" idx="1"/>
            <a:endCxn id="117" idx="3"/>
          </p:cNvCxnSpPr>
          <p:nvPr/>
        </p:nvCxnSpPr>
        <p:spPr>
          <a:xfrm rot="10800000">
            <a:off x="2617001" y="2258710"/>
            <a:ext cx="470266" cy="22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5308990F-5339-4B5D-9D17-8E66BFB5EE1C}"/>
              </a:ext>
            </a:extLst>
          </p:cNvPr>
          <p:cNvSpPr/>
          <p:nvPr/>
        </p:nvSpPr>
        <p:spPr bwMode="auto">
          <a:xfrm>
            <a:off x="3080782" y="1923760"/>
            <a:ext cx="1570016"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Fusion Models (ML)</a:t>
            </a:r>
          </a:p>
        </p:txBody>
      </p:sp>
      <p:cxnSp>
        <p:nvCxnSpPr>
          <p:cNvPr id="128" name="Straight Arrow Connector 26">
            <a:extLst>
              <a:ext uri="{FF2B5EF4-FFF2-40B4-BE49-F238E27FC236}">
                <a16:creationId xmlns:a16="http://schemas.microsoft.com/office/drawing/2014/main" id="{0CA2F245-A8E6-47F6-B782-FE855AEC0DB1}"/>
              </a:ext>
            </a:extLst>
          </p:cNvPr>
          <p:cNvCxnSpPr>
            <a:cxnSpLocks/>
            <a:stCxn id="127" idx="1"/>
            <a:endCxn id="114" idx="3"/>
          </p:cNvCxnSpPr>
          <p:nvPr/>
        </p:nvCxnSpPr>
        <p:spPr>
          <a:xfrm rot="10800000" flipV="1">
            <a:off x="2617002" y="2020196"/>
            <a:ext cx="463781" cy="151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348B811D-2B46-424A-BEC3-C33E3BF7B32D}"/>
              </a:ext>
            </a:extLst>
          </p:cNvPr>
          <p:cNvSpPr/>
          <p:nvPr/>
        </p:nvSpPr>
        <p:spPr bwMode="auto">
          <a:xfrm>
            <a:off x="10268564" y="3392049"/>
            <a:ext cx="1438094" cy="245421"/>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Security Alerts</a:t>
            </a:r>
            <a:endParaRPr lang="en-US" sz="800">
              <a:solidFill>
                <a:schemeClr val="bg1">
                  <a:lumMod val="50000"/>
                </a:schemeClr>
              </a:soli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3B3572AA-8BE0-4FFA-893D-BD3B202E4F6B}"/>
              </a:ext>
            </a:extLst>
          </p:cNvPr>
          <p:cNvSpPr/>
          <p:nvPr/>
        </p:nvSpPr>
        <p:spPr bwMode="auto">
          <a:xfrm>
            <a:off x="2731029" y="849065"/>
            <a:ext cx="1330552" cy="33673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Custom Threat Indicators</a:t>
            </a:r>
          </a:p>
        </p:txBody>
      </p:sp>
      <p:sp>
        <p:nvSpPr>
          <p:cNvPr id="131" name="Rectangle 130">
            <a:extLst>
              <a:ext uri="{FF2B5EF4-FFF2-40B4-BE49-F238E27FC236}">
                <a16:creationId xmlns:a16="http://schemas.microsoft.com/office/drawing/2014/main" id="{3BFFE30F-E78B-405A-BCC7-4EC25DAC346D}"/>
              </a:ext>
            </a:extLst>
          </p:cNvPr>
          <p:cNvSpPr/>
          <p:nvPr/>
        </p:nvSpPr>
        <p:spPr bwMode="auto">
          <a:xfrm>
            <a:off x="1043069" y="3231135"/>
            <a:ext cx="1119002" cy="2986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Azure AD Premium</a:t>
            </a:r>
          </a:p>
        </p:txBody>
      </p:sp>
      <p:cxnSp>
        <p:nvCxnSpPr>
          <p:cNvPr id="132" name="Straight Arrow Connector 26">
            <a:extLst>
              <a:ext uri="{FF2B5EF4-FFF2-40B4-BE49-F238E27FC236}">
                <a16:creationId xmlns:a16="http://schemas.microsoft.com/office/drawing/2014/main" id="{C28FA495-4AEE-4549-BC3E-647F86AF3AF0}"/>
              </a:ext>
            </a:extLst>
          </p:cNvPr>
          <p:cNvCxnSpPr>
            <a:cxnSpLocks/>
            <a:stCxn id="110" idx="2"/>
            <a:endCxn id="131" idx="1"/>
          </p:cNvCxnSpPr>
          <p:nvPr/>
        </p:nvCxnSpPr>
        <p:spPr>
          <a:xfrm rot="5400000">
            <a:off x="271653" y="2551167"/>
            <a:ext cx="1600691" cy="57857"/>
          </a:xfrm>
          <a:prstGeom prst="bentConnector4">
            <a:avLst>
              <a:gd name="adj1" fmla="val -4173"/>
              <a:gd name="adj2" fmla="val 49511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4" name="Rectangle 133">
            <a:hlinkClick r:id="rId4" tooltip="Azure Sentinel comes with a number of connectors for Microsoft solutions, available out of the box and providing real-time integration. In addition, there are built-in connectors to the broader security ecosystem for non-Microsoft solutions"/>
            <a:extLst>
              <a:ext uri="{FF2B5EF4-FFF2-40B4-BE49-F238E27FC236}">
                <a16:creationId xmlns:a16="http://schemas.microsoft.com/office/drawing/2014/main" id="{AA465A87-C20F-48FA-B7BE-CAC30A9B9008}"/>
              </a:ext>
            </a:extLst>
          </p:cNvPr>
          <p:cNvSpPr/>
          <p:nvPr/>
        </p:nvSpPr>
        <p:spPr bwMode="auto">
          <a:xfrm>
            <a:off x="1952482" y="2525667"/>
            <a:ext cx="1350589" cy="245421"/>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Data Connectors</a:t>
            </a:r>
          </a:p>
        </p:txBody>
      </p:sp>
      <p:cxnSp>
        <p:nvCxnSpPr>
          <p:cNvPr id="135" name="Straight Arrow Connector 26">
            <a:extLst>
              <a:ext uri="{FF2B5EF4-FFF2-40B4-BE49-F238E27FC236}">
                <a16:creationId xmlns:a16="http://schemas.microsoft.com/office/drawing/2014/main" id="{78E6D2C7-8C21-459C-A640-877B891A5B85}"/>
              </a:ext>
            </a:extLst>
          </p:cNvPr>
          <p:cNvCxnSpPr>
            <a:cxnSpLocks/>
            <a:stCxn id="134" idx="1"/>
            <a:endCxn id="117" idx="2"/>
          </p:cNvCxnSpPr>
          <p:nvPr/>
        </p:nvCxnSpPr>
        <p:spPr>
          <a:xfrm rot="10800000">
            <a:off x="1831994" y="2381420"/>
            <a:ext cx="120488" cy="26695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26">
            <a:extLst>
              <a:ext uri="{FF2B5EF4-FFF2-40B4-BE49-F238E27FC236}">
                <a16:creationId xmlns:a16="http://schemas.microsoft.com/office/drawing/2014/main" id="{C7EF7D54-C12A-49A6-8790-1CB72ACED425}"/>
              </a:ext>
            </a:extLst>
          </p:cNvPr>
          <p:cNvCxnSpPr>
            <a:cxnSpLocks/>
            <a:endCxn id="133" idx="1"/>
          </p:cNvCxnSpPr>
          <p:nvPr/>
        </p:nvCxnSpPr>
        <p:spPr>
          <a:xfrm>
            <a:off x="623848" y="4193171"/>
            <a:ext cx="269230" cy="19580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6A23B50A-3556-4322-A8FE-CE4D81CE7B63}"/>
              </a:ext>
            </a:extLst>
          </p:cNvPr>
          <p:cNvSpPr/>
          <p:nvPr/>
        </p:nvSpPr>
        <p:spPr bwMode="auto">
          <a:xfrm>
            <a:off x="3961458" y="3595007"/>
            <a:ext cx="1328534"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REST API</a:t>
            </a:r>
          </a:p>
        </p:txBody>
      </p:sp>
      <p:cxnSp>
        <p:nvCxnSpPr>
          <p:cNvPr id="145" name="Straight Arrow Connector 26">
            <a:extLst>
              <a:ext uri="{FF2B5EF4-FFF2-40B4-BE49-F238E27FC236}">
                <a16:creationId xmlns:a16="http://schemas.microsoft.com/office/drawing/2014/main" id="{DCE85C0B-1E72-4E52-9851-9121A101F1EE}"/>
              </a:ext>
            </a:extLst>
          </p:cNvPr>
          <p:cNvCxnSpPr>
            <a:cxnSpLocks/>
            <a:stCxn id="140" idx="1"/>
            <a:endCxn id="134" idx="3"/>
          </p:cNvCxnSpPr>
          <p:nvPr/>
        </p:nvCxnSpPr>
        <p:spPr>
          <a:xfrm rot="10800000">
            <a:off x="3303072" y="2648378"/>
            <a:ext cx="658387" cy="104306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60A67C0-FDAC-455E-B78A-59676335DBDF}"/>
              </a:ext>
            </a:extLst>
          </p:cNvPr>
          <p:cNvSpPr/>
          <p:nvPr/>
        </p:nvSpPr>
        <p:spPr bwMode="auto">
          <a:xfrm>
            <a:off x="6125897" y="4683289"/>
            <a:ext cx="1625128" cy="27569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External TI Feed</a:t>
            </a:r>
            <a:endParaRPr lang="en-US" sz="900">
              <a:solidFill>
                <a:schemeClr val="bg1">
                  <a:lumMod val="50000"/>
                </a:schemeClr>
              </a:soli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E30E93DC-2E74-4077-8F1C-3F3317120A30}"/>
              </a:ext>
            </a:extLst>
          </p:cNvPr>
          <p:cNvSpPr/>
          <p:nvPr/>
        </p:nvSpPr>
        <p:spPr bwMode="auto">
          <a:xfrm>
            <a:off x="6125897" y="4954890"/>
            <a:ext cx="1625128" cy="35790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Paid-for and free resources available</a:t>
            </a:r>
            <a:endParaRPr lang="en-US" sz="700">
              <a:solidFill>
                <a:schemeClr val="bg1">
                  <a:lumMod val="50000"/>
                </a:schemeClr>
              </a:soli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0BBB00E6-4C40-4522-9B5B-581F35D9CCE1}"/>
              </a:ext>
            </a:extLst>
          </p:cNvPr>
          <p:cNvSpPr/>
          <p:nvPr/>
        </p:nvSpPr>
        <p:spPr bwMode="auto">
          <a:xfrm>
            <a:off x="6046988" y="3517389"/>
            <a:ext cx="1625128" cy="3548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Customer</a:t>
            </a:r>
            <a:br>
              <a:rPr lang="en-US" sz="1050">
                <a:solidFill>
                  <a:schemeClr val="bg1"/>
                </a:solidFill>
                <a:ea typeface="Segoe UI" pitchFamily="34" charset="0"/>
                <a:cs typeface="Segoe UI" pitchFamily="34" charset="0"/>
              </a:rPr>
            </a:br>
            <a:r>
              <a:rPr lang="en-US" sz="1050">
                <a:solidFill>
                  <a:schemeClr val="bg1"/>
                </a:solidFill>
                <a:ea typeface="Segoe UI" pitchFamily="34" charset="0"/>
                <a:cs typeface="Segoe UI" pitchFamily="34" charset="0"/>
              </a:rPr>
              <a:t>Data Sources</a:t>
            </a:r>
            <a:endParaRPr lang="en-US" sz="900">
              <a:solidFill>
                <a:schemeClr val="bg1">
                  <a:lumMod val="50000"/>
                </a:schemeClr>
              </a:soli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D280276A-E804-43C3-9A0E-0FB46D03D5EE}"/>
              </a:ext>
            </a:extLst>
          </p:cNvPr>
          <p:cNvSpPr/>
          <p:nvPr/>
        </p:nvSpPr>
        <p:spPr bwMode="auto">
          <a:xfrm>
            <a:off x="6046988" y="3873116"/>
            <a:ext cx="1625128" cy="357904"/>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Endpoint logs and other security products</a:t>
            </a:r>
            <a:endParaRPr lang="en-US" sz="700">
              <a:solidFill>
                <a:schemeClr val="bg1">
                  <a:lumMod val="50000"/>
                </a:schemeClr>
              </a:soli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B670D035-0099-419A-AA52-4B14F396C913}"/>
              </a:ext>
            </a:extLst>
          </p:cNvPr>
          <p:cNvSpPr/>
          <p:nvPr/>
        </p:nvSpPr>
        <p:spPr bwMode="auto">
          <a:xfrm>
            <a:off x="1058337" y="6441150"/>
            <a:ext cx="1103732" cy="24542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ITSM System</a:t>
            </a:r>
          </a:p>
        </p:txBody>
      </p:sp>
      <p:cxnSp>
        <p:nvCxnSpPr>
          <p:cNvPr id="152" name="Straight Arrow Connector 26">
            <a:extLst>
              <a:ext uri="{FF2B5EF4-FFF2-40B4-BE49-F238E27FC236}">
                <a16:creationId xmlns:a16="http://schemas.microsoft.com/office/drawing/2014/main" id="{8B1A1CC9-4E8F-4F1A-B370-F84B050F310B}"/>
              </a:ext>
            </a:extLst>
          </p:cNvPr>
          <p:cNvCxnSpPr>
            <a:cxnSpLocks/>
            <a:endCxn id="151" idx="1"/>
          </p:cNvCxnSpPr>
          <p:nvPr/>
        </p:nvCxnSpPr>
        <p:spPr>
          <a:xfrm>
            <a:off x="623848" y="6309780"/>
            <a:ext cx="434489" cy="25408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18D46B21-0233-4F54-ACDC-B5AC1CCC9805}"/>
              </a:ext>
            </a:extLst>
          </p:cNvPr>
          <p:cNvSpPr/>
          <p:nvPr/>
        </p:nvSpPr>
        <p:spPr bwMode="auto">
          <a:xfrm>
            <a:off x="5831692" y="2528698"/>
            <a:ext cx="2202146"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CODE ?</a:t>
            </a:r>
          </a:p>
        </p:txBody>
      </p:sp>
      <p:grpSp>
        <p:nvGrpSpPr>
          <p:cNvPr id="10" name="Group 9">
            <a:extLst>
              <a:ext uri="{FF2B5EF4-FFF2-40B4-BE49-F238E27FC236}">
                <a16:creationId xmlns:a16="http://schemas.microsoft.com/office/drawing/2014/main" id="{CB4270DE-550D-42D6-9EEF-25107940EFDF}"/>
              </a:ext>
            </a:extLst>
          </p:cNvPr>
          <p:cNvGrpSpPr/>
          <p:nvPr/>
        </p:nvGrpSpPr>
        <p:grpSpPr>
          <a:xfrm>
            <a:off x="4635952" y="616071"/>
            <a:ext cx="978767" cy="776280"/>
            <a:chOff x="4978320" y="554560"/>
            <a:chExt cx="978767" cy="776280"/>
          </a:xfrm>
        </p:grpSpPr>
        <p:sp>
          <p:nvSpPr>
            <p:cNvPr id="155" name="Rectangle 154">
              <a:extLst>
                <a:ext uri="{FF2B5EF4-FFF2-40B4-BE49-F238E27FC236}">
                  <a16:creationId xmlns:a16="http://schemas.microsoft.com/office/drawing/2014/main" id="{CB337AF8-A095-4F37-8C0D-2FDD965B8A5B}"/>
                </a:ext>
              </a:extLst>
            </p:cNvPr>
            <p:cNvSpPr/>
            <p:nvPr/>
          </p:nvSpPr>
          <p:spPr bwMode="auto">
            <a:xfrm>
              <a:off x="4978321" y="554560"/>
              <a:ext cx="978765"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Domain</a:t>
              </a:r>
              <a:endParaRPr lang="en-US" sz="800">
                <a:solidFill>
                  <a:schemeClr val="bg1">
                    <a:lumMod val="50000"/>
                  </a:schemeClr>
                </a:soli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C5111658-D57B-41E9-8008-B094F1109BC4}"/>
                </a:ext>
              </a:extLst>
            </p:cNvPr>
            <p:cNvSpPr/>
            <p:nvPr/>
          </p:nvSpPr>
          <p:spPr bwMode="auto">
            <a:xfrm>
              <a:off x="4978322" y="759702"/>
              <a:ext cx="978765"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IP Address</a:t>
              </a:r>
              <a:endParaRPr lang="en-US" sz="800">
                <a:solidFill>
                  <a:schemeClr val="bg1">
                    <a:lumMod val="50000"/>
                  </a:schemeClr>
                </a:soli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5DFB3B90-3A7D-4561-BC0A-B68E642BFB3B}"/>
                </a:ext>
              </a:extLst>
            </p:cNvPr>
            <p:cNvSpPr/>
            <p:nvPr/>
          </p:nvSpPr>
          <p:spPr bwMode="auto">
            <a:xfrm>
              <a:off x="4978321" y="968277"/>
              <a:ext cx="978765"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File</a:t>
              </a:r>
              <a:endParaRPr lang="en-US" sz="800">
                <a:solidFill>
                  <a:schemeClr val="bg1">
                    <a:lumMod val="50000"/>
                  </a:schemeClr>
                </a:solidFill>
                <a:ea typeface="Segoe UI" pitchFamily="34" charset="0"/>
                <a:cs typeface="Segoe UI" pitchFamily="34" charset="0"/>
              </a:endParaRPr>
            </a:p>
          </p:txBody>
        </p:sp>
        <p:sp>
          <p:nvSpPr>
            <p:cNvPr id="160" name="Rectangle 159">
              <a:extLst>
                <a:ext uri="{FF2B5EF4-FFF2-40B4-BE49-F238E27FC236}">
                  <a16:creationId xmlns:a16="http://schemas.microsoft.com/office/drawing/2014/main" id="{B7BE432F-94FA-42F2-8F5B-24907456B975}"/>
                </a:ext>
              </a:extLst>
            </p:cNvPr>
            <p:cNvSpPr/>
            <p:nvPr/>
          </p:nvSpPr>
          <p:spPr bwMode="auto">
            <a:xfrm>
              <a:off x="4978320" y="1174924"/>
              <a:ext cx="978765" cy="15591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URL</a:t>
              </a:r>
              <a:endParaRPr lang="en-US" sz="800">
                <a:solidFill>
                  <a:schemeClr val="bg1">
                    <a:lumMod val="50000"/>
                  </a:schemeClr>
                </a:solidFill>
                <a:ea typeface="Segoe UI" pitchFamily="34" charset="0"/>
                <a:cs typeface="Segoe UI" pitchFamily="34" charset="0"/>
              </a:endParaRPr>
            </a:p>
          </p:txBody>
        </p:sp>
      </p:grpSp>
      <p:sp>
        <p:nvSpPr>
          <p:cNvPr id="161" name="Rectangle 160">
            <a:extLst>
              <a:ext uri="{FF2B5EF4-FFF2-40B4-BE49-F238E27FC236}">
                <a16:creationId xmlns:a16="http://schemas.microsoft.com/office/drawing/2014/main" id="{1E1DF257-C3DE-4BFA-A7FA-A646B52F22E6}"/>
              </a:ext>
            </a:extLst>
          </p:cNvPr>
          <p:cNvSpPr/>
          <p:nvPr/>
        </p:nvSpPr>
        <p:spPr bwMode="auto">
          <a:xfrm>
            <a:off x="3955198" y="4724952"/>
            <a:ext cx="1335165"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TAXII </a:t>
            </a:r>
            <a:r>
              <a:rPr lang="en-US" sz="600">
                <a:solidFill>
                  <a:schemeClr val="tx1"/>
                </a:solidFill>
                <a:ea typeface="Segoe UI" pitchFamily="34" charset="0"/>
                <a:cs typeface="Segoe UI" pitchFamily="34" charset="0"/>
              </a:rPr>
              <a:t>(v2)</a:t>
            </a:r>
            <a:endParaRPr lang="en-US" sz="1050">
              <a:solidFill>
                <a:schemeClr val="tx1"/>
              </a:solidFill>
              <a:ea typeface="Segoe UI" pitchFamily="34" charset="0"/>
              <a:cs typeface="Segoe UI" pitchFamily="34" charset="0"/>
            </a:endParaRPr>
          </a:p>
        </p:txBody>
      </p:sp>
      <p:cxnSp>
        <p:nvCxnSpPr>
          <p:cNvPr id="163" name="Straight Arrow Connector 26">
            <a:extLst>
              <a:ext uri="{FF2B5EF4-FFF2-40B4-BE49-F238E27FC236}">
                <a16:creationId xmlns:a16="http://schemas.microsoft.com/office/drawing/2014/main" id="{5160C3F3-4D38-4BAF-994B-C1F77E101AD3}"/>
              </a:ext>
            </a:extLst>
          </p:cNvPr>
          <p:cNvCxnSpPr>
            <a:cxnSpLocks/>
            <a:stCxn id="146" idx="1"/>
            <a:endCxn id="161" idx="3"/>
          </p:cNvCxnSpPr>
          <p:nvPr/>
        </p:nvCxnSpPr>
        <p:spPr>
          <a:xfrm rot="10800000" flipV="1">
            <a:off x="5290363" y="4821137"/>
            <a:ext cx="835534" cy="25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26">
            <a:extLst>
              <a:ext uri="{FF2B5EF4-FFF2-40B4-BE49-F238E27FC236}">
                <a16:creationId xmlns:a16="http://schemas.microsoft.com/office/drawing/2014/main" id="{BF626690-BC28-42F9-BFEA-2DDBC3822753}"/>
              </a:ext>
            </a:extLst>
          </p:cNvPr>
          <p:cNvCxnSpPr>
            <a:cxnSpLocks/>
            <a:stCxn id="161" idx="1"/>
            <a:endCxn id="134" idx="3"/>
          </p:cNvCxnSpPr>
          <p:nvPr/>
        </p:nvCxnSpPr>
        <p:spPr>
          <a:xfrm rot="10800000">
            <a:off x="3303072" y="2648379"/>
            <a:ext cx="652127" cy="217301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26">
            <a:extLst>
              <a:ext uri="{FF2B5EF4-FFF2-40B4-BE49-F238E27FC236}">
                <a16:creationId xmlns:a16="http://schemas.microsoft.com/office/drawing/2014/main" id="{BEFBD6EE-5C8D-4E0F-98A7-E42A7BC87754}"/>
              </a:ext>
            </a:extLst>
          </p:cNvPr>
          <p:cNvCxnSpPr>
            <a:cxnSpLocks/>
            <a:stCxn id="148" idx="1"/>
            <a:endCxn id="140" idx="3"/>
          </p:cNvCxnSpPr>
          <p:nvPr/>
        </p:nvCxnSpPr>
        <p:spPr>
          <a:xfrm rot="10800000">
            <a:off x="5289992" y="3691444"/>
            <a:ext cx="756996" cy="337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7268E7B9-A836-45A9-8B9A-134FA1765460}"/>
              </a:ext>
            </a:extLst>
          </p:cNvPr>
          <p:cNvCxnSpPr>
            <a:cxnSpLocks/>
            <a:stCxn id="130" idx="3"/>
            <a:endCxn id="155" idx="1"/>
          </p:cNvCxnSpPr>
          <p:nvPr/>
        </p:nvCxnSpPr>
        <p:spPr>
          <a:xfrm flipV="1">
            <a:off x="4061581" y="694029"/>
            <a:ext cx="574372" cy="323405"/>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F9F10D0E-EB44-46D1-AD2D-1415957BD29A}"/>
              </a:ext>
            </a:extLst>
          </p:cNvPr>
          <p:cNvCxnSpPr>
            <a:cxnSpLocks/>
            <a:stCxn id="130" idx="3"/>
            <a:endCxn id="158" idx="1"/>
          </p:cNvCxnSpPr>
          <p:nvPr/>
        </p:nvCxnSpPr>
        <p:spPr>
          <a:xfrm flipV="1">
            <a:off x="4061581" y="899171"/>
            <a:ext cx="574373" cy="118263"/>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C12B8F64-AF5B-410A-ABE1-0880D364C39F}"/>
              </a:ext>
            </a:extLst>
          </p:cNvPr>
          <p:cNvCxnSpPr>
            <a:cxnSpLocks/>
            <a:stCxn id="130" idx="3"/>
            <a:endCxn id="159" idx="1"/>
          </p:cNvCxnSpPr>
          <p:nvPr/>
        </p:nvCxnSpPr>
        <p:spPr>
          <a:xfrm>
            <a:off x="4061581" y="1017434"/>
            <a:ext cx="574372" cy="90312"/>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18F299BA-D1A8-452E-A36F-BC5159E2019C}"/>
              </a:ext>
            </a:extLst>
          </p:cNvPr>
          <p:cNvCxnSpPr>
            <a:cxnSpLocks/>
            <a:stCxn id="130" idx="3"/>
            <a:endCxn id="160" idx="1"/>
          </p:cNvCxnSpPr>
          <p:nvPr/>
        </p:nvCxnSpPr>
        <p:spPr>
          <a:xfrm>
            <a:off x="4061581" y="1017434"/>
            <a:ext cx="574371" cy="296959"/>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BBD341F7-3A4A-4B71-BCB9-D06A1A7AB687}"/>
              </a:ext>
            </a:extLst>
          </p:cNvPr>
          <p:cNvSpPr/>
          <p:nvPr/>
        </p:nvSpPr>
        <p:spPr bwMode="auto">
          <a:xfrm>
            <a:off x="3955196" y="4265977"/>
            <a:ext cx="1335165"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Microsoft TIP</a:t>
            </a:r>
          </a:p>
        </p:txBody>
      </p:sp>
      <p:cxnSp>
        <p:nvCxnSpPr>
          <p:cNvPr id="179" name="Straight Arrow Connector 26">
            <a:extLst>
              <a:ext uri="{FF2B5EF4-FFF2-40B4-BE49-F238E27FC236}">
                <a16:creationId xmlns:a16="http://schemas.microsoft.com/office/drawing/2014/main" id="{45BF6FE6-2BA4-4942-AF4F-EA4C7B61D456}"/>
              </a:ext>
            </a:extLst>
          </p:cNvPr>
          <p:cNvCxnSpPr>
            <a:cxnSpLocks/>
            <a:stCxn id="178" idx="1"/>
            <a:endCxn id="134" idx="3"/>
          </p:cNvCxnSpPr>
          <p:nvPr/>
        </p:nvCxnSpPr>
        <p:spPr>
          <a:xfrm rot="10800000">
            <a:off x="3303072" y="2648378"/>
            <a:ext cx="652125" cy="171403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5A2E3475-23DA-4AE2-B1CF-0116479A67D7}"/>
              </a:ext>
            </a:extLst>
          </p:cNvPr>
          <p:cNvSpPr/>
          <p:nvPr/>
        </p:nvSpPr>
        <p:spPr bwMode="auto">
          <a:xfrm>
            <a:off x="7214525" y="7074023"/>
            <a:ext cx="683424"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bg1"/>
                </a:solidFill>
                <a:cs typeface="Segoe UI" pitchFamily="34" charset="0"/>
              </a:rPr>
              <a:t>Tags</a:t>
            </a:r>
          </a:p>
        </p:txBody>
      </p:sp>
      <p:sp>
        <p:nvSpPr>
          <p:cNvPr id="195" name="Rectangle 194">
            <a:extLst>
              <a:ext uri="{FF2B5EF4-FFF2-40B4-BE49-F238E27FC236}">
                <a16:creationId xmlns:a16="http://schemas.microsoft.com/office/drawing/2014/main" id="{F82E09B7-9A0A-466E-B1B6-1A4C484A77D5}"/>
              </a:ext>
            </a:extLst>
          </p:cNvPr>
          <p:cNvSpPr/>
          <p:nvPr/>
        </p:nvSpPr>
        <p:spPr bwMode="auto">
          <a:xfrm>
            <a:off x="7452047" y="6125984"/>
            <a:ext cx="1467974" cy="254081"/>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Alert Ingestion</a:t>
            </a:r>
          </a:p>
        </p:txBody>
      </p:sp>
      <p:cxnSp>
        <p:nvCxnSpPr>
          <p:cNvPr id="198" name="Straight Arrow Connector 26">
            <a:extLst>
              <a:ext uri="{FF2B5EF4-FFF2-40B4-BE49-F238E27FC236}">
                <a16:creationId xmlns:a16="http://schemas.microsoft.com/office/drawing/2014/main" id="{14B3C77E-B5AE-480D-9BC3-B65EE25F4A40}"/>
              </a:ext>
            </a:extLst>
          </p:cNvPr>
          <p:cNvCxnSpPr>
            <a:cxnSpLocks/>
            <a:stCxn id="129" idx="3"/>
            <a:endCxn id="195" idx="3"/>
          </p:cNvCxnSpPr>
          <p:nvPr/>
        </p:nvCxnSpPr>
        <p:spPr>
          <a:xfrm flipH="1">
            <a:off x="8920021" y="3514760"/>
            <a:ext cx="2786637" cy="2738265"/>
          </a:xfrm>
          <a:prstGeom prst="bentConnector3">
            <a:avLst>
              <a:gd name="adj1" fmla="val -820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9" name="Straight Arrow Connector 26">
            <a:extLst>
              <a:ext uri="{FF2B5EF4-FFF2-40B4-BE49-F238E27FC236}">
                <a16:creationId xmlns:a16="http://schemas.microsoft.com/office/drawing/2014/main" id="{CDD6A536-73EF-44D7-8589-82C892A94FEB}"/>
              </a:ext>
            </a:extLst>
          </p:cNvPr>
          <p:cNvCxnSpPr>
            <a:cxnSpLocks/>
            <a:stCxn id="154" idx="0"/>
            <a:endCxn id="200" idx="1"/>
          </p:cNvCxnSpPr>
          <p:nvPr/>
        </p:nvCxnSpPr>
        <p:spPr>
          <a:xfrm rot="5400000" flipH="1" flipV="1">
            <a:off x="6706702" y="1780765"/>
            <a:ext cx="973997" cy="521870"/>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0" name="Rectangle 199">
            <a:hlinkClick r:id="rId5" tooltip="With Azure Logic Apps and the Microsoft Graph Security connector, you can improve how your app detects, protects, and responds to threats by creating automated workflows for integrating Microsoft security products, services, and partners"/>
            <a:extLst>
              <a:ext uri="{FF2B5EF4-FFF2-40B4-BE49-F238E27FC236}">
                <a16:creationId xmlns:a16="http://schemas.microsoft.com/office/drawing/2014/main" id="{66E6931B-C922-47C8-8DAB-8F3A841B8AFE}"/>
              </a:ext>
            </a:extLst>
          </p:cNvPr>
          <p:cNvSpPr/>
          <p:nvPr/>
        </p:nvSpPr>
        <p:spPr bwMode="auto">
          <a:xfrm>
            <a:off x="7454635" y="1458264"/>
            <a:ext cx="1598583"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Connector</a:t>
            </a:r>
          </a:p>
        </p:txBody>
      </p:sp>
      <p:cxnSp>
        <p:nvCxnSpPr>
          <p:cNvPr id="201" name="Straight Arrow Connector 26">
            <a:extLst>
              <a:ext uri="{FF2B5EF4-FFF2-40B4-BE49-F238E27FC236}">
                <a16:creationId xmlns:a16="http://schemas.microsoft.com/office/drawing/2014/main" id="{99EA399E-7931-435E-9BD9-A48392150F62}"/>
              </a:ext>
            </a:extLst>
          </p:cNvPr>
          <p:cNvCxnSpPr>
            <a:cxnSpLocks/>
            <a:stCxn id="118" idx="1"/>
            <a:endCxn id="200" idx="3"/>
          </p:cNvCxnSpPr>
          <p:nvPr/>
        </p:nvCxnSpPr>
        <p:spPr>
          <a:xfrm rot="10800000">
            <a:off x="9053219" y="1554702"/>
            <a:ext cx="942929" cy="1229"/>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9401C61C-F8C7-4726-BEBD-DCEF4FB373C5}"/>
              </a:ext>
            </a:extLst>
          </p:cNvPr>
          <p:cNvSpPr/>
          <p:nvPr/>
        </p:nvSpPr>
        <p:spPr bwMode="auto">
          <a:xfrm>
            <a:off x="6863018" y="582185"/>
            <a:ext cx="1035912" cy="1928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Flow</a:t>
            </a:r>
          </a:p>
        </p:txBody>
      </p:sp>
      <p:sp>
        <p:nvSpPr>
          <p:cNvPr id="207" name="Rectangle 206">
            <a:hlinkClick r:id="rId5" tooltip="With Azure Logic Apps and the Microsoft Graph Security connector, you can improve how your app detects, protects, and responds to threats by creating automated workflows for integrating Microsoft security products, services, and partners"/>
            <a:extLst>
              <a:ext uri="{FF2B5EF4-FFF2-40B4-BE49-F238E27FC236}">
                <a16:creationId xmlns:a16="http://schemas.microsoft.com/office/drawing/2014/main" id="{F8A9BA53-BAB4-48F8-8826-8DE349505BCB}"/>
              </a:ext>
            </a:extLst>
          </p:cNvPr>
          <p:cNvSpPr/>
          <p:nvPr/>
        </p:nvSpPr>
        <p:spPr bwMode="auto">
          <a:xfrm>
            <a:off x="8500110" y="3766980"/>
            <a:ext cx="1278889" cy="426191"/>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Get/Create/</a:t>
            </a:r>
            <a:br>
              <a:rPr lang="en-US" sz="1050">
                <a:solidFill>
                  <a:schemeClr val="tx1"/>
                </a:solidFill>
                <a:ea typeface="Segoe UI" pitchFamily="34" charset="0"/>
                <a:cs typeface="Segoe UI" pitchFamily="34" charset="0"/>
              </a:rPr>
            </a:br>
            <a:r>
              <a:rPr lang="en-US" sz="1050">
                <a:solidFill>
                  <a:schemeClr val="tx1"/>
                </a:solidFill>
                <a:ea typeface="Segoe UI" pitchFamily="34" charset="0"/>
                <a:cs typeface="Segoe UI" pitchFamily="34" charset="0"/>
              </a:rPr>
              <a:t>Update/Delete</a:t>
            </a:r>
          </a:p>
        </p:txBody>
      </p:sp>
      <p:cxnSp>
        <p:nvCxnSpPr>
          <p:cNvPr id="210" name="Connector: Elbow 209">
            <a:extLst>
              <a:ext uri="{FF2B5EF4-FFF2-40B4-BE49-F238E27FC236}">
                <a16:creationId xmlns:a16="http://schemas.microsoft.com/office/drawing/2014/main" id="{D1C28498-A8D0-4A71-9FC4-C2128762CE8D}"/>
              </a:ext>
            </a:extLst>
          </p:cNvPr>
          <p:cNvCxnSpPr>
            <a:cxnSpLocks/>
            <a:stCxn id="207" idx="1"/>
            <a:endCxn id="154" idx="3"/>
          </p:cNvCxnSpPr>
          <p:nvPr/>
        </p:nvCxnSpPr>
        <p:spPr>
          <a:xfrm rot="10800000">
            <a:off x="8033838" y="2647948"/>
            <a:ext cx="466272" cy="1332129"/>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1" name="Rectangle 210">
            <a:hlinkClick r:id="rId5" tooltip="With Azure Logic Apps and the Microsoft Graph Security connector, you can improve how your app detects, protects, and responds to threats by creating automated workflows for integrating Microsoft security products, services, and partners"/>
            <a:extLst>
              <a:ext uri="{FF2B5EF4-FFF2-40B4-BE49-F238E27FC236}">
                <a16:creationId xmlns:a16="http://schemas.microsoft.com/office/drawing/2014/main" id="{3A1B8537-8714-47E4-B185-DBAE7EB9473B}"/>
              </a:ext>
            </a:extLst>
          </p:cNvPr>
          <p:cNvSpPr/>
          <p:nvPr/>
        </p:nvSpPr>
        <p:spPr bwMode="auto">
          <a:xfrm>
            <a:off x="8575889" y="583472"/>
            <a:ext cx="1034107" cy="1928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PowerBI</a:t>
            </a:r>
          </a:p>
        </p:txBody>
      </p:sp>
      <p:sp>
        <p:nvSpPr>
          <p:cNvPr id="212" name="Rectangle 211">
            <a:hlinkClick r:id="rId5" tooltip="With Azure Logic Apps and the Microsoft Graph Security connector, you can improve how your app detects, protects, and responds to threats by creating automated workflows for integrating Microsoft security products, services, and partners"/>
            <a:extLst>
              <a:ext uri="{FF2B5EF4-FFF2-40B4-BE49-F238E27FC236}">
                <a16:creationId xmlns:a16="http://schemas.microsoft.com/office/drawing/2014/main" id="{5A01D00F-F873-4849-B807-82D669351D9E}"/>
              </a:ext>
            </a:extLst>
          </p:cNvPr>
          <p:cNvSpPr/>
          <p:nvPr/>
        </p:nvSpPr>
        <p:spPr bwMode="auto">
          <a:xfrm>
            <a:off x="8575889" y="920040"/>
            <a:ext cx="1034107" cy="1928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Jupyter</a:t>
            </a:r>
          </a:p>
        </p:txBody>
      </p:sp>
      <p:sp>
        <p:nvSpPr>
          <p:cNvPr id="213" name="Rectangle 212">
            <a:extLst>
              <a:ext uri="{FF2B5EF4-FFF2-40B4-BE49-F238E27FC236}">
                <a16:creationId xmlns:a16="http://schemas.microsoft.com/office/drawing/2014/main" id="{BAC188ED-1B68-4D9F-98A8-A2FBE365E7D3}"/>
              </a:ext>
            </a:extLst>
          </p:cNvPr>
          <p:cNvSpPr/>
          <p:nvPr/>
        </p:nvSpPr>
        <p:spPr bwMode="auto">
          <a:xfrm>
            <a:off x="6863842" y="920672"/>
            <a:ext cx="1034107" cy="1928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PowerApps</a:t>
            </a:r>
          </a:p>
        </p:txBody>
      </p:sp>
      <p:cxnSp>
        <p:nvCxnSpPr>
          <p:cNvPr id="214" name="Straight Arrow Connector 26">
            <a:extLst>
              <a:ext uri="{FF2B5EF4-FFF2-40B4-BE49-F238E27FC236}">
                <a16:creationId xmlns:a16="http://schemas.microsoft.com/office/drawing/2014/main" id="{70EC8D4B-0A20-439F-90CD-F0C350A0E094}"/>
              </a:ext>
            </a:extLst>
          </p:cNvPr>
          <p:cNvCxnSpPr>
            <a:cxnSpLocks/>
            <a:stCxn id="212" idx="1"/>
            <a:endCxn id="200" idx="0"/>
          </p:cNvCxnSpPr>
          <p:nvPr/>
        </p:nvCxnSpPr>
        <p:spPr>
          <a:xfrm rot="10800000" flipV="1">
            <a:off x="8253927" y="1016476"/>
            <a:ext cx="321962" cy="441787"/>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Straight Arrow Connector 26">
            <a:extLst>
              <a:ext uri="{FF2B5EF4-FFF2-40B4-BE49-F238E27FC236}">
                <a16:creationId xmlns:a16="http://schemas.microsoft.com/office/drawing/2014/main" id="{ECDBEFBE-5411-4AB4-AE9F-5600B383F365}"/>
              </a:ext>
            </a:extLst>
          </p:cNvPr>
          <p:cNvCxnSpPr>
            <a:cxnSpLocks/>
            <a:stCxn id="200" idx="0"/>
            <a:endCxn id="213" idx="3"/>
          </p:cNvCxnSpPr>
          <p:nvPr/>
        </p:nvCxnSpPr>
        <p:spPr>
          <a:xfrm rot="16200000" flipV="1">
            <a:off x="7855361" y="1059698"/>
            <a:ext cx="441155" cy="355978"/>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6">
            <a:extLst>
              <a:ext uri="{FF2B5EF4-FFF2-40B4-BE49-F238E27FC236}">
                <a16:creationId xmlns:a16="http://schemas.microsoft.com/office/drawing/2014/main" id="{743430AA-2AB3-4599-AD7A-C7C09AA2FD5C}"/>
              </a:ext>
            </a:extLst>
          </p:cNvPr>
          <p:cNvCxnSpPr>
            <a:cxnSpLocks/>
            <a:stCxn id="200" idx="0"/>
            <a:endCxn id="204" idx="3"/>
          </p:cNvCxnSpPr>
          <p:nvPr/>
        </p:nvCxnSpPr>
        <p:spPr>
          <a:xfrm rot="16200000" flipV="1">
            <a:off x="7686608" y="890944"/>
            <a:ext cx="779642" cy="354997"/>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6">
            <a:extLst>
              <a:ext uri="{FF2B5EF4-FFF2-40B4-BE49-F238E27FC236}">
                <a16:creationId xmlns:a16="http://schemas.microsoft.com/office/drawing/2014/main" id="{0C09727C-17A6-4B6C-83C8-90F91F749A64}"/>
              </a:ext>
            </a:extLst>
          </p:cNvPr>
          <p:cNvCxnSpPr>
            <a:cxnSpLocks/>
            <a:stCxn id="211" idx="1"/>
            <a:endCxn id="200" idx="0"/>
          </p:cNvCxnSpPr>
          <p:nvPr/>
        </p:nvCxnSpPr>
        <p:spPr>
          <a:xfrm rot="10800000" flipV="1">
            <a:off x="8253927" y="679908"/>
            <a:ext cx="321962" cy="778355"/>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8" name="Rectangle 217">
            <a:hlinkClick r:id="rId5" tooltip="With Azure Logic Apps and the Microsoft Graph Security connector, you can improve how your app detects, protects, and responds to threats by creating automated workflows for integrating Microsoft security products, services, and partners"/>
            <a:extLst>
              <a:ext uri="{FF2B5EF4-FFF2-40B4-BE49-F238E27FC236}">
                <a16:creationId xmlns:a16="http://schemas.microsoft.com/office/drawing/2014/main" id="{759A0196-8F22-4726-A7FB-CAA7FE3074F2}"/>
              </a:ext>
            </a:extLst>
          </p:cNvPr>
          <p:cNvSpPr/>
          <p:nvPr/>
        </p:nvSpPr>
        <p:spPr bwMode="auto">
          <a:xfrm>
            <a:off x="8500110" y="3397853"/>
            <a:ext cx="1278889" cy="23480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Get</a:t>
            </a:r>
          </a:p>
        </p:txBody>
      </p:sp>
      <p:cxnSp>
        <p:nvCxnSpPr>
          <p:cNvPr id="219" name="Straight Arrow Connector 26">
            <a:extLst>
              <a:ext uri="{FF2B5EF4-FFF2-40B4-BE49-F238E27FC236}">
                <a16:creationId xmlns:a16="http://schemas.microsoft.com/office/drawing/2014/main" id="{A69BEB07-7D4F-46B6-A386-5047FD02FA73}"/>
              </a:ext>
            </a:extLst>
          </p:cNvPr>
          <p:cNvCxnSpPr>
            <a:cxnSpLocks/>
            <a:stCxn id="129" idx="1"/>
            <a:endCxn id="218" idx="3"/>
          </p:cNvCxnSpPr>
          <p:nvPr/>
        </p:nvCxnSpPr>
        <p:spPr>
          <a:xfrm rot="10800000" flipV="1">
            <a:off x="9779000" y="3514759"/>
            <a:ext cx="489565" cy="497"/>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3208AA97-37AA-4F36-996D-FB59BF59EC2E}"/>
              </a:ext>
            </a:extLst>
          </p:cNvPr>
          <p:cNvCxnSpPr>
            <a:cxnSpLocks/>
            <a:stCxn id="218" idx="1"/>
            <a:endCxn id="154" idx="3"/>
          </p:cNvCxnSpPr>
          <p:nvPr/>
        </p:nvCxnSpPr>
        <p:spPr>
          <a:xfrm rot="10800000">
            <a:off x="8033838" y="2647947"/>
            <a:ext cx="466272" cy="867310"/>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1" name="Rectangle 220">
            <a:hlinkClick r:id="rId6" tooltip="Microsoft SQL Server is a relational database management system developed by Microsoft. Connect to SQL Server to manage data. You can perform various actions such as create, update, get, and delete on rows in a table."/>
            <a:extLst>
              <a:ext uri="{FF2B5EF4-FFF2-40B4-BE49-F238E27FC236}">
                <a16:creationId xmlns:a16="http://schemas.microsoft.com/office/drawing/2014/main" id="{A9F7B1EA-95F0-4374-8294-851EADF82FA6}"/>
              </a:ext>
            </a:extLst>
          </p:cNvPr>
          <p:cNvSpPr/>
          <p:nvPr/>
        </p:nvSpPr>
        <p:spPr bwMode="auto">
          <a:xfrm>
            <a:off x="6245917" y="2892793"/>
            <a:ext cx="1348892"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SQL Server Data</a:t>
            </a:r>
          </a:p>
        </p:txBody>
      </p:sp>
      <p:sp>
        <p:nvSpPr>
          <p:cNvPr id="222" name="Rectangle 221">
            <a:hlinkClick r:id="rId7" tooltip="Connect to File Systems on your local or network machines to read from and write to files using the On-Premises Data Gateway."/>
            <a:extLst>
              <a:ext uri="{FF2B5EF4-FFF2-40B4-BE49-F238E27FC236}">
                <a16:creationId xmlns:a16="http://schemas.microsoft.com/office/drawing/2014/main" id="{2BA73618-631F-4DE7-8776-98BB88A884FD}"/>
              </a:ext>
            </a:extLst>
          </p:cNvPr>
          <p:cNvSpPr/>
          <p:nvPr/>
        </p:nvSpPr>
        <p:spPr bwMode="auto">
          <a:xfrm>
            <a:off x="6245918" y="3135412"/>
            <a:ext cx="1348892"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File System</a:t>
            </a:r>
          </a:p>
        </p:txBody>
      </p:sp>
      <p:cxnSp>
        <p:nvCxnSpPr>
          <p:cNvPr id="223" name="Straight Arrow Connector 26">
            <a:extLst>
              <a:ext uri="{FF2B5EF4-FFF2-40B4-BE49-F238E27FC236}">
                <a16:creationId xmlns:a16="http://schemas.microsoft.com/office/drawing/2014/main" id="{5E908642-B245-4553-B9E5-3E2DC73670AB}"/>
              </a:ext>
            </a:extLst>
          </p:cNvPr>
          <p:cNvCxnSpPr>
            <a:cxnSpLocks/>
            <a:stCxn id="148" idx="3"/>
            <a:endCxn id="221" idx="3"/>
          </p:cNvCxnSpPr>
          <p:nvPr/>
        </p:nvCxnSpPr>
        <p:spPr>
          <a:xfrm flipH="1" flipV="1">
            <a:off x="7594809" y="2989230"/>
            <a:ext cx="77307" cy="705588"/>
          </a:xfrm>
          <a:prstGeom prst="bentConnector3">
            <a:avLst>
              <a:gd name="adj1" fmla="val -29570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6">
            <a:extLst>
              <a:ext uri="{FF2B5EF4-FFF2-40B4-BE49-F238E27FC236}">
                <a16:creationId xmlns:a16="http://schemas.microsoft.com/office/drawing/2014/main" id="{AA3C3F66-0226-42C5-8D2A-4B9164CEB96C}"/>
              </a:ext>
            </a:extLst>
          </p:cNvPr>
          <p:cNvCxnSpPr>
            <a:cxnSpLocks/>
            <a:stCxn id="148" idx="3"/>
            <a:endCxn id="222" idx="3"/>
          </p:cNvCxnSpPr>
          <p:nvPr/>
        </p:nvCxnSpPr>
        <p:spPr>
          <a:xfrm flipH="1" flipV="1">
            <a:off x="7594810" y="3231849"/>
            <a:ext cx="77306" cy="462969"/>
          </a:xfrm>
          <a:prstGeom prst="bentConnector3">
            <a:avLst>
              <a:gd name="adj1" fmla="val -29570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6">
            <a:extLst>
              <a:ext uri="{FF2B5EF4-FFF2-40B4-BE49-F238E27FC236}">
                <a16:creationId xmlns:a16="http://schemas.microsoft.com/office/drawing/2014/main" id="{5CB8047A-39E4-4E14-9CE0-18E6C87B8469}"/>
              </a:ext>
            </a:extLst>
          </p:cNvPr>
          <p:cNvCxnSpPr>
            <a:cxnSpLocks/>
            <a:stCxn id="221" idx="1"/>
          </p:cNvCxnSpPr>
          <p:nvPr/>
        </p:nvCxnSpPr>
        <p:spPr>
          <a:xfrm rot="10800000">
            <a:off x="6104109" y="2765648"/>
            <a:ext cx="141809" cy="22358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6">
            <a:extLst>
              <a:ext uri="{FF2B5EF4-FFF2-40B4-BE49-F238E27FC236}">
                <a16:creationId xmlns:a16="http://schemas.microsoft.com/office/drawing/2014/main" id="{7EEC78B7-C83C-4ACF-B373-33A6B1BE7257}"/>
              </a:ext>
            </a:extLst>
          </p:cNvPr>
          <p:cNvCxnSpPr>
            <a:cxnSpLocks/>
            <a:stCxn id="154" idx="1"/>
            <a:endCxn id="244" idx="3"/>
          </p:cNvCxnSpPr>
          <p:nvPr/>
        </p:nvCxnSpPr>
        <p:spPr>
          <a:xfrm rot="10800000" flipV="1">
            <a:off x="5454016" y="2647947"/>
            <a:ext cx="377677" cy="31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6">
            <a:extLst>
              <a:ext uri="{FF2B5EF4-FFF2-40B4-BE49-F238E27FC236}">
                <a16:creationId xmlns:a16="http://schemas.microsoft.com/office/drawing/2014/main" id="{A125FB13-586F-4475-BC2D-72E75080B815}"/>
              </a:ext>
            </a:extLst>
          </p:cNvPr>
          <p:cNvCxnSpPr>
            <a:cxnSpLocks/>
            <a:stCxn id="222" idx="1"/>
          </p:cNvCxnSpPr>
          <p:nvPr/>
        </p:nvCxnSpPr>
        <p:spPr>
          <a:xfrm rot="10800000">
            <a:off x="6103284" y="2765647"/>
            <a:ext cx="142634" cy="46620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3" name="Rectangle 232">
            <a:extLst>
              <a:ext uri="{FF2B5EF4-FFF2-40B4-BE49-F238E27FC236}">
                <a16:creationId xmlns:a16="http://schemas.microsoft.com/office/drawing/2014/main" id="{2CF70099-4F83-49D4-83EB-DA567EC80374}"/>
              </a:ext>
            </a:extLst>
          </p:cNvPr>
          <p:cNvSpPr/>
          <p:nvPr/>
        </p:nvSpPr>
        <p:spPr bwMode="auto">
          <a:xfrm>
            <a:off x="3958478" y="3345718"/>
            <a:ext cx="1335164"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Syslog / CEF</a:t>
            </a:r>
          </a:p>
        </p:txBody>
      </p:sp>
      <p:cxnSp>
        <p:nvCxnSpPr>
          <p:cNvPr id="235" name="Straight Arrow Connector 26">
            <a:extLst>
              <a:ext uri="{FF2B5EF4-FFF2-40B4-BE49-F238E27FC236}">
                <a16:creationId xmlns:a16="http://schemas.microsoft.com/office/drawing/2014/main" id="{2467AE4E-DEC4-4D7B-97CC-423D31E080A7}"/>
              </a:ext>
            </a:extLst>
          </p:cNvPr>
          <p:cNvCxnSpPr>
            <a:cxnSpLocks/>
            <a:stCxn id="148" idx="1"/>
            <a:endCxn id="233" idx="3"/>
          </p:cNvCxnSpPr>
          <p:nvPr/>
        </p:nvCxnSpPr>
        <p:spPr>
          <a:xfrm rot="10800000">
            <a:off x="5293642" y="3442156"/>
            <a:ext cx="753346" cy="25266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6">
            <a:extLst>
              <a:ext uri="{FF2B5EF4-FFF2-40B4-BE49-F238E27FC236}">
                <a16:creationId xmlns:a16="http://schemas.microsoft.com/office/drawing/2014/main" id="{83D44EFB-FBE9-44C6-98B3-2D4B75949137}"/>
              </a:ext>
            </a:extLst>
          </p:cNvPr>
          <p:cNvCxnSpPr>
            <a:cxnSpLocks/>
            <a:stCxn id="233" idx="1"/>
            <a:endCxn id="134" idx="3"/>
          </p:cNvCxnSpPr>
          <p:nvPr/>
        </p:nvCxnSpPr>
        <p:spPr>
          <a:xfrm rot="10800000">
            <a:off x="3303072" y="2648379"/>
            <a:ext cx="655407" cy="79377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8" name="Rectangle 237">
            <a:extLst>
              <a:ext uri="{FF2B5EF4-FFF2-40B4-BE49-F238E27FC236}">
                <a16:creationId xmlns:a16="http://schemas.microsoft.com/office/drawing/2014/main" id="{6503FC9E-89B6-4044-9693-9BF5FB7836E4}"/>
              </a:ext>
            </a:extLst>
          </p:cNvPr>
          <p:cNvSpPr/>
          <p:nvPr/>
        </p:nvSpPr>
        <p:spPr bwMode="auto">
          <a:xfrm>
            <a:off x="3961458" y="3855826"/>
            <a:ext cx="1332183"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Agent</a:t>
            </a:r>
          </a:p>
        </p:txBody>
      </p:sp>
      <p:cxnSp>
        <p:nvCxnSpPr>
          <p:cNvPr id="239" name="Straight Arrow Connector 26">
            <a:extLst>
              <a:ext uri="{FF2B5EF4-FFF2-40B4-BE49-F238E27FC236}">
                <a16:creationId xmlns:a16="http://schemas.microsoft.com/office/drawing/2014/main" id="{2D825485-7163-4575-A6A3-F804C88CFEDF}"/>
              </a:ext>
            </a:extLst>
          </p:cNvPr>
          <p:cNvCxnSpPr>
            <a:cxnSpLocks/>
            <a:stCxn id="148" idx="1"/>
            <a:endCxn id="238" idx="3"/>
          </p:cNvCxnSpPr>
          <p:nvPr/>
        </p:nvCxnSpPr>
        <p:spPr>
          <a:xfrm rot="10800000" flipV="1">
            <a:off x="5293642" y="3694817"/>
            <a:ext cx="753347" cy="25744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6">
            <a:extLst>
              <a:ext uri="{FF2B5EF4-FFF2-40B4-BE49-F238E27FC236}">
                <a16:creationId xmlns:a16="http://schemas.microsoft.com/office/drawing/2014/main" id="{459EDC67-EBFB-40AF-A020-CC9AA4896A52}"/>
              </a:ext>
            </a:extLst>
          </p:cNvPr>
          <p:cNvCxnSpPr>
            <a:cxnSpLocks/>
            <a:stCxn id="238" idx="1"/>
            <a:endCxn id="134" idx="3"/>
          </p:cNvCxnSpPr>
          <p:nvPr/>
        </p:nvCxnSpPr>
        <p:spPr>
          <a:xfrm rot="10800000">
            <a:off x="3303072" y="2648379"/>
            <a:ext cx="658387" cy="130388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4" name="Rectangle 243">
            <a:hlinkClick r:id="rId8" tooltip="Read Ofer's guide to developing custom connectors for Azure Sentinel data ingestion"/>
            <a:extLst>
              <a:ext uri="{FF2B5EF4-FFF2-40B4-BE49-F238E27FC236}">
                <a16:creationId xmlns:a16="http://schemas.microsoft.com/office/drawing/2014/main" id="{1BB88685-581A-4F95-82EB-3AFEA5F2F611}"/>
              </a:ext>
            </a:extLst>
          </p:cNvPr>
          <p:cNvSpPr/>
          <p:nvPr/>
        </p:nvSpPr>
        <p:spPr bwMode="auto">
          <a:xfrm>
            <a:off x="3960911" y="2551828"/>
            <a:ext cx="1493104"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Custom Connector</a:t>
            </a:r>
          </a:p>
        </p:txBody>
      </p:sp>
      <p:cxnSp>
        <p:nvCxnSpPr>
          <p:cNvPr id="245" name="Straight Arrow Connector 26">
            <a:extLst>
              <a:ext uri="{FF2B5EF4-FFF2-40B4-BE49-F238E27FC236}">
                <a16:creationId xmlns:a16="http://schemas.microsoft.com/office/drawing/2014/main" id="{78C5C82C-A79C-46EC-AA4A-14AE931B72EA}"/>
              </a:ext>
            </a:extLst>
          </p:cNvPr>
          <p:cNvCxnSpPr>
            <a:cxnSpLocks/>
            <a:stCxn id="244" idx="1"/>
            <a:endCxn id="134" idx="3"/>
          </p:cNvCxnSpPr>
          <p:nvPr/>
        </p:nvCxnSpPr>
        <p:spPr>
          <a:xfrm rot="10800000" flipV="1">
            <a:off x="3303071" y="2648264"/>
            <a:ext cx="657840" cy="11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6">
            <a:extLst>
              <a:ext uri="{FF2B5EF4-FFF2-40B4-BE49-F238E27FC236}">
                <a16:creationId xmlns:a16="http://schemas.microsoft.com/office/drawing/2014/main" id="{A9D190A4-2ED6-41E8-A386-B91BF63320BD}"/>
              </a:ext>
            </a:extLst>
          </p:cNvPr>
          <p:cNvCxnSpPr>
            <a:cxnSpLocks/>
            <a:stCxn id="153" idx="2"/>
            <a:endCxn id="109" idx="1"/>
          </p:cNvCxnSpPr>
          <p:nvPr/>
        </p:nvCxnSpPr>
        <p:spPr>
          <a:xfrm rot="5400000">
            <a:off x="-770444" y="2657036"/>
            <a:ext cx="2721359" cy="278158"/>
          </a:xfrm>
          <a:prstGeom prst="bentConnector4">
            <a:avLst>
              <a:gd name="adj1" fmla="val -4414"/>
              <a:gd name="adj2" fmla="val 18218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6">
            <a:extLst>
              <a:ext uri="{FF2B5EF4-FFF2-40B4-BE49-F238E27FC236}">
                <a16:creationId xmlns:a16="http://schemas.microsoft.com/office/drawing/2014/main" id="{040E1E2F-EFE3-4DA1-8D22-C8CCAB0C072D}"/>
              </a:ext>
            </a:extLst>
          </p:cNvPr>
          <p:cNvCxnSpPr>
            <a:cxnSpLocks/>
            <a:stCxn id="153" idx="2"/>
            <a:endCxn id="150" idx="1"/>
          </p:cNvCxnSpPr>
          <p:nvPr/>
        </p:nvCxnSpPr>
        <p:spPr>
          <a:xfrm rot="5400000">
            <a:off x="-1830921" y="3717515"/>
            <a:ext cx="4842314" cy="278157"/>
          </a:xfrm>
          <a:prstGeom prst="bentConnector4">
            <a:avLst>
              <a:gd name="adj1" fmla="val -2653"/>
              <a:gd name="adj2" fmla="val 18218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5FEDA672-88FD-49F6-B41B-F740770AC9BB}"/>
              </a:ext>
            </a:extLst>
          </p:cNvPr>
          <p:cNvSpPr/>
          <p:nvPr/>
        </p:nvSpPr>
        <p:spPr bwMode="auto">
          <a:xfrm>
            <a:off x="451156" y="4064377"/>
            <a:ext cx="1514804" cy="18483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Security.Microsoft.com</a:t>
            </a:r>
          </a:p>
        </p:txBody>
      </p:sp>
      <p:sp>
        <p:nvSpPr>
          <p:cNvPr id="150" name="Rectangle 149">
            <a:extLst>
              <a:ext uri="{FF2B5EF4-FFF2-40B4-BE49-F238E27FC236}">
                <a16:creationId xmlns:a16="http://schemas.microsoft.com/office/drawing/2014/main" id="{AB146358-40EB-4C3B-A04D-1EA38ED0B595}"/>
              </a:ext>
            </a:extLst>
          </p:cNvPr>
          <p:cNvSpPr/>
          <p:nvPr/>
        </p:nvSpPr>
        <p:spPr bwMode="auto">
          <a:xfrm>
            <a:off x="451157" y="6185332"/>
            <a:ext cx="1514804" cy="18483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ITSM URL</a:t>
            </a:r>
          </a:p>
        </p:txBody>
      </p:sp>
      <p:cxnSp>
        <p:nvCxnSpPr>
          <p:cNvPr id="266" name="Straight Arrow Connector 26">
            <a:extLst>
              <a:ext uri="{FF2B5EF4-FFF2-40B4-BE49-F238E27FC236}">
                <a16:creationId xmlns:a16="http://schemas.microsoft.com/office/drawing/2014/main" id="{8E65F64E-2792-414B-918F-4E3A84BB061C}"/>
              </a:ext>
            </a:extLst>
          </p:cNvPr>
          <p:cNvCxnSpPr>
            <a:cxnSpLocks/>
            <a:stCxn id="133" idx="3"/>
            <a:endCxn id="134" idx="2"/>
          </p:cNvCxnSpPr>
          <p:nvPr/>
        </p:nvCxnSpPr>
        <p:spPr>
          <a:xfrm flipV="1">
            <a:off x="1996810" y="2771088"/>
            <a:ext cx="630967" cy="161788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
            <a:extLst>
              <a:ext uri="{FF2B5EF4-FFF2-40B4-BE49-F238E27FC236}">
                <a16:creationId xmlns:a16="http://schemas.microsoft.com/office/drawing/2014/main" id="{24558446-6BAF-40D5-A939-BA00CE7DADD1}"/>
              </a:ext>
            </a:extLst>
          </p:cNvPr>
          <p:cNvCxnSpPr>
            <a:cxnSpLocks/>
            <a:stCxn id="131" idx="3"/>
            <a:endCxn id="134" idx="2"/>
          </p:cNvCxnSpPr>
          <p:nvPr/>
        </p:nvCxnSpPr>
        <p:spPr>
          <a:xfrm flipV="1">
            <a:off x="2162071" y="2771088"/>
            <a:ext cx="465706" cy="60935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6">
            <a:extLst>
              <a:ext uri="{FF2B5EF4-FFF2-40B4-BE49-F238E27FC236}">
                <a16:creationId xmlns:a16="http://schemas.microsoft.com/office/drawing/2014/main" id="{CDAB9DC2-9220-4EFC-BC32-A4324530949D}"/>
              </a:ext>
            </a:extLst>
          </p:cNvPr>
          <p:cNvCxnSpPr>
            <a:cxnSpLocks/>
            <a:stCxn id="130" idx="1"/>
          </p:cNvCxnSpPr>
          <p:nvPr/>
        </p:nvCxnSpPr>
        <p:spPr>
          <a:xfrm rot="10800000" flipV="1">
            <a:off x="2018747" y="1017434"/>
            <a:ext cx="712283" cy="891212"/>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5" name="Straight Arrow Connector 26">
            <a:extLst>
              <a:ext uri="{FF2B5EF4-FFF2-40B4-BE49-F238E27FC236}">
                <a16:creationId xmlns:a16="http://schemas.microsoft.com/office/drawing/2014/main" id="{9F33E363-069E-485B-9A78-8AF4B571AE1B}"/>
              </a:ext>
            </a:extLst>
          </p:cNvPr>
          <p:cNvCxnSpPr>
            <a:cxnSpLocks/>
            <a:stCxn id="197" idx="1"/>
            <a:endCxn id="151" idx="3"/>
          </p:cNvCxnSpPr>
          <p:nvPr/>
        </p:nvCxnSpPr>
        <p:spPr>
          <a:xfrm rot="10800000">
            <a:off x="2162069" y="6563861"/>
            <a:ext cx="3686578" cy="256"/>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3" name="Straight Arrow Connector 26">
            <a:extLst>
              <a:ext uri="{FF2B5EF4-FFF2-40B4-BE49-F238E27FC236}">
                <a16:creationId xmlns:a16="http://schemas.microsoft.com/office/drawing/2014/main" id="{5EB104DA-A228-44C1-9C02-4D47EA120D09}"/>
              </a:ext>
            </a:extLst>
          </p:cNvPr>
          <p:cNvCxnSpPr>
            <a:cxnSpLocks/>
            <a:stCxn id="195" idx="1"/>
            <a:endCxn id="197" idx="0"/>
          </p:cNvCxnSpPr>
          <p:nvPr/>
        </p:nvCxnSpPr>
        <p:spPr>
          <a:xfrm rot="10800000" flipV="1">
            <a:off x="6366603" y="6253024"/>
            <a:ext cx="1085444" cy="184051"/>
          </a:xfrm>
          <a:prstGeom prst="bentConnector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0" name="Straight Arrow Connector 26">
            <a:extLst>
              <a:ext uri="{FF2B5EF4-FFF2-40B4-BE49-F238E27FC236}">
                <a16:creationId xmlns:a16="http://schemas.microsoft.com/office/drawing/2014/main" id="{96981E29-7FAE-4791-8D9B-4E428DE3E43F}"/>
              </a:ext>
            </a:extLst>
          </p:cNvPr>
          <p:cNvCxnSpPr>
            <a:cxnSpLocks/>
            <a:stCxn id="121" idx="3"/>
            <a:endCxn id="134" idx="2"/>
          </p:cNvCxnSpPr>
          <p:nvPr/>
        </p:nvCxnSpPr>
        <p:spPr>
          <a:xfrm flipV="1">
            <a:off x="2164888" y="2771088"/>
            <a:ext cx="462889" cy="25945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3" name="Rectangle 472">
            <a:extLst>
              <a:ext uri="{FF2B5EF4-FFF2-40B4-BE49-F238E27FC236}">
                <a16:creationId xmlns:a16="http://schemas.microsoft.com/office/drawing/2014/main" id="{B413FBF8-DA6B-40A4-945E-55794510F139}"/>
              </a:ext>
            </a:extLst>
          </p:cNvPr>
          <p:cNvSpPr/>
          <p:nvPr/>
        </p:nvSpPr>
        <p:spPr bwMode="auto">
          <a:xfrm>
            <a:off x="1045086" y="3586885"/>
            <a:ext cx="1119002" cy="29861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Azure Activity Logs (..more)</a:t>
            </a:r>
          </a:p>
        </p:txBody>
      </p:sp>
      <p:cxnSp>
        <p:nvCxnSpPr>
          <p:cNvPr id="474" name="Straight Arrow Connector 26">
            <a:extLst>
              <a:ext uri="{FF2B5EF4-FFF2-40B4-BE49-F238E27FC236}">
                <a16:creationId xmlns:a16="http://schemas.microsoft.com/office/drawing/2014/main" id="{A5258157-3E0F-4CEF-9DE1-D3C2DFB186F7}"/>
              </a:ext>
            </a:extLst>
          </p:cNvPr>
          <p:cNvCxnSpPr>
            <a:cxnSpLocks/>
            <a:stCxn id="110" idx="2"/>
            <a:endCxn id="473" idx="1"/>
          </p:cNvCxnSpPr>
          <p:nvPr/>
        </p:nvCxnSpPr>
        <p:spPr>
          <a:xfrm rot="5400000">
            <a:off x="94786" y="2730050"/>
            <a:ext cx="1956441" cy="55840"/>
          </a:xfrm>
          <a:prstGeom prst="bentConnector4">
            <a:avLst>
              <a:gd name="adj1" fmla="val -2839"/>
              <a:gd name="adj2" fmla="val 50938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A7080CA3-71BA-4D69-90D7-4DB1D2601CE7}"/>
              </a:ext>
            </a:extLst>
          </p:cNvPr>
          <p:cNvSpPr/>
          <p:nvPr/>
        </p:nvSpPr>
        <p:spPr bwMode="auto">
          <a:xfrm>
            <a:off x="451156" y="1594915"/>
            <a:ext cx="1299539" cy="18483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err="1">
                <a:gradFill>
                  <a:gsLst>
                    <a:gs pos="0">
                      <a:srgbClr val="FFFFFF"/>
                    </a:gs>
                    <a:gs pos="100000">
                      <a:srgbClr val="FFFFFF"/>
                    </a:gs>
                  </a:gsLst>
                  <a:lin ang="5400000" scaled="0"/>
                </a:gradFill>
                <a:ea typeface="Segoe UI" pitchFamily="34" charset="0"/>
                <a:cs typeface="Segoe UI" pitchFamily="34" charset="0"/>
              </a:rPr>
              <a:t>Portal.Azure.Com</a:t>
            </a:r>
            <a:endParaRPr lang="en-US" sz="900">
              <a:gradFill>
                <a:gsLst>
                  <a:gs pos="0">
                    <a:srgbClr val="FFFFFF"/>
                  </a:gs>
                  <a:gs pos="100000">
                    <a:srgbClr val="FFFFFF"/>
                  </a:gs>
                </a:gsLst>
                <a:lin ang="5400000" scaled="0"/>
              </a:gradFill>
              <a:ea typeface="Segoe UI" pitchFamily="34" charset="0"/>
              <a:cs typeface="Segoe UI" pitchFamily="34" charset="0"/>
            </a:endParaRPr>
          </a:p>
        </p:txBody>
      </p:sp>
      <p:cxnSp>
        <p:nvCxnSpPr>
          <p:cNvPr id="480" name="Straight Arrow Connector 26">
            <a:extLst>
              <a:ext uri="{FF2B5EF4-FFF2-40B4-BE49-F238E27FC236}">
                <a16:creationId xmlns:a16="http://schemas.microsoft.com/office/drawing/2014/main" id="{03784E26-58A7-46BD-A89D-44B846F0D55D}"/>
              </a:ext>
            </a:extLst>
          </p:cNvPr>
          <p:cNvCxnSpPr>
            <a:cxnSpLocks/>
            <a:stCxn id="473" idx="3"/>
            <a:endCxn id="134" idx="2"/>
          </p:cNvCxnSpPr>
          <p:nvPr/>
        </p:nvCxnSpPr>
        <p:spPr>
          <a:xfrm flipV="1">
            <a:off x="2164088" y="2771088"/>
            <a:ext cx="463689" cy="96510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5" name="Rectangle 484">
            <a:extLst>
              <a:ext uri="{FF2B5EF4-FFF2-40B4-BE49-F238E27FC236}">
                <a16:creationId xmlns:a16="http://schemas.microsoft.com/office/drawing/2014/main" id="{9E8272A6-BD84-4353-9A08-7581C5470B62}"/>
              </a:ext>
            </a:extLst>
          </p:cNvPr>
          <p:cNvSpPr/>
          <p:nvPr/>
        </p:nvSpPr>
        <p:spPr bwMode="auto">
          <a:xfrm>
            <a:off x="7587573" y="1919506"/>
            <a:ext cx="1335163"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Custom</a:t>
            </a:r>
          </a:p>
        </p:txBody>
      </p:sp>
      <p:cxnSp>
        <p:nvCxnSpPr>
          <p:cNvPr id="486" name="Straight Arrow Connector 26">
            <a:extLst>
              <a:ext uri="{FF2B5EF4-FFF2-40B4-BE49-F238E27FC236}">
                <a16:creationId xmlns:a16="http://schemas.microsoft.com/office/drawing/2014/main" id="{FA9E13F9-4752-4698-A2EE-003BFB4C756C}"/>
              </a:ext>
            </a:extLst>
          </p:cNvPr>
          <p:cNvCxnSpPr>
            <a:cxnSpLocks/>
            <a:stCxn id="485" idx="0"/>
            <a:endCxn id="200" idx="2"/>
          </p:cNvCxnSpPr>
          <p:nvPr/>
        </p:nvCxnSpPr>
        <p:spPr>
          <a:xfrm rot="16200000" flipV="1">
            <a:off x="8120357" y="1784708"/>
            <a:ext cx="268369" cy="1228"/>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23823BAC-AFE4-4DBD-9476-FFCF836BF46D}"/>
              </a:ext>
            </a:extLst>
          </p:cNvPr>
          <p:cNvSpPr/>
          <p:nvPr/>
        </p:nvSpPr>
        <p:spPr bwMode="auto">
          <a:xfrm>
            <a:off x="8035903" y="7065893"/>
            <a:ext cx="1467973"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Functions</a:t>
            </a:r>
          </a:p>
        </p:txBody>
      </p:sp>
      <p:sp>
        <p:nvSpPr>
          <p:cNvPr id="115" name="Rectangle 114">
            <a:extLst>
              <a:ext uri="{FF2B5EF4-FFF2-40B4-BE49-F238E27FC236}">
                <a16:creationId xmlns:a16="http://schemas.microsoft.com/office/drawing/2014/main" id="{AB84F9E0-AFD8-433D-952E-D12AA5315633}"/>
              </a:ext>
            </a:extLst>
          </p:cNvPr>
          <p:cNvSpPr/>
          <p:nvPr/>
        </p:nvSpPr>
        <p:spPr bwMode="auto">
          <a:xfrm>
            <a:off x="3080783" y="1681199"/>
            <a:ext cx="1570016"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Workbooks</a:t>
            </a:r>
          </a:p>
        </p:txBody>
      </p:sp>
      <p:cxnSp>
        <p:nvCxnSpPr>
          <p:cNvPr id="120" name="Straight Arrow Connector 26">
            <a:extLst>
              <a:ext uri="{FF2B5EF4-FFF2-40B4-BE49-F238E27FC236}">
                <a16:creationId xmlns:a16="http://schemas.microsoft.com/office/drawing/2014/main" id="{E3772082-D2B7-4358-8AE3-8C8F68902C70}"/>
              </a:ext>
            </a:extLst>
          </p:cNvPr>
          <p:cNvCxnSpPr>
            <a:cxnSpLocks/>
            <a:stCxn id="115" idx="1"/>
            <a:endCxn id="114" idx="3"/>
          </p:cNvCxnSpPr>
          <p:nvPr/>
        </p:nvCxnSpPr>
        <p:spPr>
          <a:xfrm rot="10800000" flipV="1">
            <a:off x="2617001" y="1777636"/>
            <a:ext cx="463782" cy="24407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26">
            <a:extLst>
              <a:ext uri="{FF2B5EF4-FFF2-40B4-BE49-F238E27FC236}">
                <a16:creationId xmlns:a16="http://schemas.microsoft.com/office/drawing/2014/main" id="{9C6385B7-E440-4B5C-A3AC-F4EB1C6325EF}"/>
              </a:ext>
            </a:extLst>
          </p:cNvPr>
          <p:cNvCxnSpPr>
            <a:cxnSpLocks/>
            <a:stCxn id="205" idx="0"/>
            <a:endCxn id="178" idx="3"/>
          </p:cNvCxnSpPr>
          <p:nvPr/>
        </p:nvCxnSpPr>
        <p:spPr>
          <a:xfrm rot="16200000" flipH="1" flipV="1">
            <a:off x="7862491" y="1240414"/>
            <a:ext cx="549869" cy="5694130"/>
          </a:xfrm>
          <a:prstGeom prst="bentConnector4">
            <a:avLst>
              <a:gd name="adj1" fmla="val 99042"/>
              <a:gd name="adj2" fmla="val 5629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26">
            <a:extLst>
              <a:ext uri="{FF2B5EF4-FFF2-40B4-BE49-F238E27FC236}">
                <a16:creationId xmlns:a16="http://schemas.microsoft.com/office/drawing/2014/main" id="{1D3892E4-355D-44D4-9016-517091BF90F3}"/>
              </a:ext>
            </a:extLst>
          </p:cNvPr>
          <p:cNvCxnSpPr>
            <a:cxnSpLocks/>
            <a:stCxn id="205" idx="1"/>
            <a:endCxn id="207" idx="3"/>
          </p:cNvCxnSpPr>
          <p:nvPr/>
        </p:nvCxnSpPr>
        <p:spPr>
          <a:xfrm rot="10800000">
            <a:off x="9778999" y="3980076"/>
            <a:ext cx="489110" cy="838"/>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0E7A4D9D-FAFE-4D27-A9D2-8B1A408E1005}"/>
              </a:ext>
            </a:extLst>
          </p:cNvPr>
          <p:cNvSpPr/>
          <p:nvPr/>
        </p:nvSpPr>
        <p:spPr bwMode="auto">
          <a:xfrm>
            <a:off x="1058332" y="5776984"/>
            <a:ext cx="1103732" cy="2965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GitHub Enterprise</a:t>
            </a:r>
          </a:p>
        </p:txBody>
      </p:sp>
      <p:cxnSp>
        <p:nvCxnSpPr>
          <p:cNvPr id="141" name="Straight Arrow Connector 26">
            <a:extLst>
              <a:ext uri="{FF2B5EF4-FFF2-40B4-BE49-F238E27FC236}">
                <a16:creationId xmlns:a16="http://schemas.microsoft.com/office/drawing/2014/main" id="{B84AEBF4-30FA-4442-8685-CEAEC54E16DA}"/>
              </a:ext>
            </a:extLst>
          </p:cNvPr>
          <p:cNvCxnSpPr>
            <a:cxnSpLocks/>
            <a:endCxn id="126" idx="1"/>
          </p:cNvCxnSpPr>
          <p:nvPr/>
        </p:nvCxnSpPr>
        <p:spPr>
          <a:xfrm>
            <a:off x="623848" y="5666216"/>
            <a:ext cx="434484" cy="25903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1C569185-A741-4E64-90BB-38E5E97EE460}"/>
              </a:ext>
            </a:extLst>
          </p:cNvPr>
          <p:cNvSpPr/>
          <p:nvPr/>
        </p:nvSpPr>
        <p:spPr bwMode="auto">
          <a:xfrm>
            <a:off x="451156" y="5518643"/>
            <a:ext cx="1514804" cy="18483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Github.com</a:t>
            </a:r>
          </a:p>
        </p:txBody>
      </p:sp>
      <p:cxnSp>
        <p:nvCxnSpPr>
          <p:cNvPr id="162" name="Straight Arrow Connector 26">
            <a:extLst>
              <a:ext uri="{FF2B5EF4-FFF2-40B4-BE49-F238E27FC236}">
                <a16:creationId xmlns:a16="http://schemas.microsoft.com/office/drawing/2014/main" id="{AB8DBBA9-CCC2-428E-B7FA-D2C55EEBDF62}"/>
              </a:ext>
            </a:extLst>
          </p:cNvPr>
          <p:cNvCxnSpPr>
            <a:cxnSpLocks/>
            <a:stCxn id="153" idx="2"/>
            <a:endCxn id="157" idx="1"/>
          </p:cNvCxnSpPr>
          <p:nvPr/>
        </p:nvCxnSpPr>
        <p:spPr>
          <a:xfrm rot="5400000">
            <a:off x="-1497577" y="3384169"/>
            <a:ext cx="4175625" cy="278158"/>
          </a:xfrm>
          <a:prstGeom prst="bentConnector4">
            <a:avLst>
              <a:gd name="adj1" fmla="val -2643"/>
              <a:gd name="adj2" fmla="val 18218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460C435A-78DA-4B96-B51F-ADD2418D0E87}"/>
              </a:ext>
            </a:extLst>
          </p:cNvPr>
          <p:cNvSpPr/>
          <p:nvPr/>
        </p:nvSpPr>
        <p:spPr bwMode="auto">
          <a:xfrm>
            <a:off x="147007" y="1242563"/>
            <a:ext cx="1164614"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Portal Access</a:t>
            </a:r>
          </a:p>
        </p:txBody>
      </p:sp>
      <p:sp>
        <p:nvSpPr>
          <p:cNvPr id="165" name="Rectangle 164">
            <a:extLst>
              <a:ext uri="{FF2B5EF4-FFF2-40B4-BE49-F238E27FC236}">
                <a16:creationId xmlns:a16="http://schemas.microsoft.com/office/drawing/2014/main" id="{B86564A5-6C1A-4FDC-BA85-544853C3507A}"/>
              </a:ext>
            </a:extLst>
          </p:cNvPr>
          <p:cNvSpPr/>
          <p:nvPr/>
        </p:nvSpPr>
        <p:spPr bwMode="auto">
          <a:xfrm>
            <a:off x="2451596" y="5790262"/>
            <a:ext cx="763940" cy="26821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GitHub</a:t>
            </a:r>
            <a:endParaRPr lang="en-US" sz="800">
              <a:solidFill>
                <a:schemeClr val="bg1">
                  <a:lumMod val="50000"/>
                </a:schemeClr>
              </a:solidFill>
              <a:ea typeface="Segoe UI" pitchFamily="34" charset="0"/>
              <a:cs typeface="Segoe UI" pitchFamily="34" charset="0"/>
            </a:endParaRPr>
          </a:p>
        </p:txBody>
      </p:sp>
      <p:cxnSp>
        <p:nvCxnSpPr>
          <p:cNvPr id="166" name="Straight Arrow Connector 26">
            <a:extLst>
              <a:ext uri="{FF2B5EF4-FFF2-40B4-BE49-F238E27FC236}">
                <a16:creationId xmlns:a16="http://schemas.microsoft.com/office/drawing/2014/main" id="{91697164-A221-4180-83D7-59687F74B1D4}"/>
              </a:ext>
            </a:extLst>
          </p:cNvPr>
          <p:cNvCxnSpPr>
            <a:cxnSpLocks/>
            <a:stCxn id="126" idx="3"/>
            <a:endCxn id="165" idx="1"/>
          </p:cNvCxnSpPr>
          <p:nvPr/>
        </p:nvCxnSpPr>
        <p:spPr>
          <a:xfrm flipV="1">
            <a:off x="2162064" y="5924369"/>
            <a:ext cx="289532" cy="87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2B19C12E-A062-4671-BEEB-112B4D36020A}"/>
              </a:ext>
            </a:extLst>
          </p:cNvPr>
          <p:cNvSpPr/>
          <p:nvPr/>
        </p:nvSpPr>
        <p:spPr bwMode="auto">
          <a:xfrm>
            <a:off x="1097083" y="4544074"/>
            <a:ext cx="1452682" cy="18312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Defender for Office</a:t>
            </a:r>
          </a:p>
        </p:txBody>
      </p:sp>
      <p:sp>
        <p:nvSpPr>
          <p:cNvPr id="174" name="Rectangle 173">
            <a:extLst>
              <a:ext uri="{FF2B5EF4-FFF2-40B4-BE49-F238E27FC236}">
                <a16:creationId xmlns:a16="http://schemas.microsoft.com/office/drawing/2014/main" id="{CFD1B078-ED73-4AB3-B1C5-6A3225221A04}"/>
              </a:ext>
            </a:extLst>
          </p:cNvPr>
          <p:cNvSpPr/>
          <p:nvPr/>
        </p:nvSpPr>
        <p:spPr bwMode="auto">
          <a:xfrm>
            <a:off x="1094932" y="4756624"/>
            <a:ext cx="1452682" cy="18312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Defender for Identities</a:t>
            </a:r>
          </a:p>
        </p:txBody>
      </p:sp>
      <p:sp>
        <p:nvSpPr>
          <p:cNvPr id="175" name="Rectangle 174">
            <a:extLst>
              <a:ext uri="{FF2B5EF4-FFF2-40B4-BE49-F238E27FC236}">
                <a16:creationId xmlns:a16="http://schemas.microsoft.com/office/drawing/2014/main" id="{917B8B88-57B1-4E78-BF6C-576782F1F399}"/>
              </a:ext>
            </a:extLst>
          </p:cNvPr>
          <p:cNvSpPr/>
          <p:nvPr/>
        </p:nvSpPr>
        <p:spPr bwMode="auto">
          <a:xfrm>
            <a:off x="1093706" y="4972762"/>
            <a:ext cx="1452682" cy="18312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Defender for Endpoint</a:t>
            </a:r>
          </a:p>
        </p:txBody>
      </p:sp>
      <p:cxnSp>
        <p:nvCxnSpPr>
          <p:cNvPr id="176" name="Connector: Elbow 175">
            <a:extLst>
              <a:ext uri="{FF2B5EF4-FFF2-40B4-BE49-F238E27FC236}">
                <a16:creationId xmlns:a16="http://schemas.microsoft.com/office/drawing/2014/main" id="{F235BE1A-FA8C-4258-89A9-8E8513F01EE3}"/>
              </a:ext>
            </a:extLst>
          </p:cNvPr>
          <p:cNvCxnSpPr>
            <a:cxnSpLocks/>
            <a:endCxn id="173" idx="1"/>
          </p:cNvCxnSpPr>
          <p:nvPr/>
        </p:nvCxnSpPr>
        <p:spPr>
          <a:xfrm rot="16200000" flipH="1">
            <a:off x="955339" y="4493890"/>
            <a:ext cx="155098" cy="128390"/>
          </a:xfrm>
          <a:prstGeom prst="bentConnector2">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C075CBE0-584F-41AD-9688-9697F9DC58D1}"/>
              </a:ext>
            </a:extLst>
          </p:cNvPr>
          <p:cNvCxnSpPr>
            <a:cxnSpLocks/>
            <a:endCxn id="174" idx="1"/>
          </p:cNvCxnSpPr>
          <p:nvPr/>
        </p:nvCxnSpPr>
        <p:spPr>
          <a:xfrm rot="16200000" flipH="1">
            <a:off x="847989" y="4601241"/>
            <a:ext cx="367648" cy="126238"/>
          </a:xfrm>
          <a:prstGeom prst="bentConnector2">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BD58D829-A452-4EE6-897C-1CBB593A3345}"/>
              </a:ext>
            </a:extLst>
          </p:cNvPr>
          <p:cNvCxnSpPr>
            <a:cxnSpLocks/>
            <a:endCxn id="175" idx="1"/>
          </p:cNvCxnSpPr>
          <p:nvPr/>
        </p:nvCxnSpPr>
        <p:spPr>
          <a:xfrm rot="16200000" flipH="1">
            <a:off x="739307" y="4709923"/>
            <a:ext cx="583786" cy="125012"/>
          </a:xfrm>
          <a:prstGeom prst="bentConnector2">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97173280-FF61-4EAD-99E4-6B1E83696FED}"/>
              </a:ext>
            </a:extLst>
          </p:cNvPr>
          <p:cNvSpPr/>
          <p:nvPr/>
        </p:nvSpPr>
        <p:spPr bwMode="auto">
          <a:xfrm>
            <a:off x="893078" y="4297417"/>
            <a:ext cx="1103732" cy="18312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Defender 365</a:t>
            </a:r>
          </a:p>
        </p:txBody>
      </p:sp>
      <p:sp>
        <p:nvSpPr>
          <p:cNvPr id="192" name="Rectangle 191">
            <a:extLst>
              <a:ext uri="{FF2B5EF4-FFF2-40B4-BE49-F238E27FC236}">
                <a16:creationId xmlns:a16="http://schemas.microsoft.com/office/drawing/2014/main" id="{47561537-29E1-4201-A3A3-2663D3AAC359}"/>
              </a:ext>
            </a:extLst>
          </p:cNvPr>
          <p:cNvSpPr/>
          <p:nvPr/>
        </p:nvSpPr>
        <p:spPr bwMode="auto">
          <a:xfrm>
            <a:off x="9691983" y="7065893"/>
            <a:ext cx="1467973"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EventHub</a:t>
            </a:r>
          </a:p>
        </p:txBody>
      </p:sp>
      <p:sp>
        <p:nvSpPr>
          <p:cNvPr id="196" name="Rectangle 195">
            <a:hlinkClick r:id="rId9" tooltip="Example queries for TI on GitHub"/>
            <a:extLst>
              <a:ext uri="{FF2B5EF4-FFF2-40B4-BE49-F238E27FC236}">
                <a16:creationId xmlns:a16="http://schemas.microsoft.com/office/drawing/2014/main" id="{0EE76430-B9A2-4467-86CC-EA0481297F30}"/>
              </a:ext>
            </a:extLst>
          </p:cNvPr>
          <p:cNvSpPr/>
          <p:nvPr/>
        </p:nvSpPr>
        <p:spPr bwMode="auto">
          <a:xfrm>
            <a:off x="3578975" y="5841807"/>
            <a:ext cx="1786401" cy="17834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Detection Queries for TI</a:t>
            </a:r>
            <a:endParaRPr lang="en-US" sz="800">
              <a:solidFill>
                <a:schemeClr val="bg1">
                  <a:lumMod val="50000"/>
                </a:schemeClr>
              </a:solidFill>
              <a:ea typeface="Segoe UI" pitchFamily="34" charset="0"/>
              <a:cs typeface="Segoe UI" pitchFamily="34" charset="0"/>
            </a:endParaRPr>
          </a:p>
        </p:txBody>
      </p:sp>
      <p:cxnSp>
        <p:nvCxnSpPr>
          <p:cNvPr id="202" name="Connector: Elbow 201">
            <a:extLst>
              <a:ext uri="{FF2B5EF4-FFF2-40B4-BE49-F238E27FC236}">
                <a16:creationId xmlns:a16="http://schemas.microsoft.com/office/drawing/2014/main" id="{77FB0EA9-F91C-4A68-ACDF-384CB63C5EDB}"/>
              </a:ext>
            </a:extLst>
          </p:cNvPr>
          <p:cNvCxnSpPr>
            <a:cxnSpLocks/>
            <a:stCxn id="165" idx="3"/>
            <a:endCxn id="196" idx="1"/>
          </p:cNvCxnSpPr>
          <p:nvPr/>
        </p:nvCxnSpPr>
        <p:spPr>
          <a:xfrm>
            <a:off x="3215536" y="5924369"/>
            <a:ext cx="363439" cy="6612"/>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D70A7DA1-35A2-4784-A7AF-505BAD686EA1}"/>
              </a:ext>
            </a:extLst>
          </p:cNvPr>
          <p:cNvSpPr/>
          <p:nvPr/>
        </p:nvSpPr>
        <p:spPr bwMode="auto">
          <a:xfrm>
            <a:off x="3578974" y="6038591"/>
            <a:ext cx="1786401" cy="17834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Connectors</a:t>
            </a:r>
            <a:endParaRPr lang="en-US" sz="800">
              <a:solidFill>
                <a:schemeClr val="bg1">
                  <a:lumMod val="50000"/>
                </a:schemeClr>
              </a:soli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5B310858-CB07-4918-BDD9-33C880996247}"/>
              </a:ext>
            </a:extLst>
          </p:cNvPr>
          <p:cNvSpPr/>
          <p:nvPr/>
        </p:nvSpPr>
        <p:spPr bwMode="auto">
          <a:xfrm>
            <a:off x="3578973" y="6232747"/>
            <a:ext cx="1786401" cy="17834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Workbooks (..more)</a:t>
            </a:r>
            <a:endParaRPr lang="en-US" sz="800">
              <a:solidFill>
                <a:schemeClr val="bg1">
                  <a:lumMod val="50000"/>
                </a:schemeClr>
              </a:solidFill>
              <a:ea typeface="Segoe UI" pitchFamily="34" charset="0"/>
              <a:cs typeface="Segoe UI" pitchFamily="34" charset="0"/>
            </a:endParaRPr>
          </a:p>
        </p:txBody>
      </p:sp>
      <p:cxnSp>
        <p:nvCxnSpPr>
          <p:cNvPr id="209" name="Connector: Elbow 208">
            <a:extLst>
              <a:ext uri="{FF2B5EF4-FFF2-40B4-BE49-F238E27FC236}">
                <a16:creationId xmlns:a16="http://schemas.microsoft.com/office/drawing/2014/main" id="{20AA2FEE-8DDC-486E-9795-A702ADA66B6A}"/>
              </a:ext>
            </a:extLst>
          </p:cNvPr>
          <p:cNvCxnSpPr>
            <a:cxnSpLocks/>
            <a:stCxn id="165" idx="3"/>
            <a:endCxn id="206" idx="1"/>
          </p:cNvCxnSpPr>
          <p:nvPr/>
        </p:nvCxnSpPr>
        <p:spPr>
          <a:xfrm>
            <a:off x="3215536" y="5924369"/>
            <a:ext cx="363438" cy="203396"/>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7812F5F9-9C39-43F9-8242-DF11603D940A}"/>
              </a:ext>
            </a:extLst>
          </p:cNvPr>
          <p:cNvCxnSpPr>
            <a:cxnSpLocks/>
            <a:stCxn id="165" idx="3"/>
            <a:endCxn id="208" idx="1"/>
          </p:cNvCxnSpPr>
          <p:nvPr/>
        </p:nvCxnSpPr>
        <p:spPr>
          <a:xfrm>
            <a:off x="3215536" y="5924369"/>
            <a:ext cx="363437" cy="397552"/>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7" name="Rectangle 226">
            <a:extLst>
              <a:ext uri="{FF2B5EF4-FFF2-40B4-BE49-F238E27FC236}">
                <a16:creationId xmlns:a16="http://schemas.microsoft.com/office/drawing/2014/main" id="{27BA24F7-D79C-4BC0-9FDB-4C116FEEBC1D}"/>
              </a:ext>
            </a:extLst>
          </p:cNvPr>
          <p:cNvSpPr/>
          <p:nvPr/>
        </p:nvSpPr>
        <p:spPr bwMode="auto">
          <a:xfrm>
            <a:off x="1093706" y="5185313"/>
            <a:ext cx="1452682" cy="18312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ea typeface="Segoe UI" pitchFamily="34" charset="0"/>
                <a:cs typeface="Segoe UI" pitchFamily="34" charset="0"/>
              </a:rPr>
              <a:t>Defender for Cloud Apps</a:t>
            </a:r>
          </a:p>
        </p:txBody>
      </p:sp>
      <p:cxnSp>
        <p:nvCxnSpPr>
          <p:cNvPr id="230" name="Connector: Elbow 229">
            <a:extLst>
              <a:ext uri="{FF2B5EF4-FFF2-40B4-BE49-F238E27FC236}">
                <a16:creationId xmlns:a16="http://schemas.microsoft.com/office/drawing/2014/main" id="{3E3FE0C6-7B73-4F1F-B8F0-76C5635CEF48}"/>
              </a:ext>
            </a:extLst>
          </p:cNvPr>
          <p:cNvCxnSpPr>
            <a:cxnSpLocks/>
            <a:endCxn id="227" idx="1"/>
          </p:cNvCxnSpPr>
          <p:nvPr/>
        </p:nvCxnSpPr>
        <p:spPr>
          <a:xfrm rot="16200000" flipH="1">
            <a:off x="633032" y="4816199"/>
            <a:ext cx="796336" cy="125012"/>
          </a:xfrm>
          <a:prstGeom prst="bentConnector2">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95A6AA51-89ED-495E-B721-40D60A4D1AD3}"/>
              </a:ext>
            </a:extLst>
          </p:cNvPr>
          <p:cNvSpPr/>
          <p:nvPr/>
        </p:nvSpPr>
        <p:spPr bwMode="auto">
          <a:xfrm>
            <a:off x="8906975" y="7364418"/>
            <a:ext cx="1570016" cy="19287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Notebooks</a:t>
            </a:r>
          </a:p>
        </p:txBody>
      </p:sp>
      <p:sp>
        <p:nvSpPr>
          <p:cNvPr id="184" name="Rectangle 183">
            <a:extLst>
              <a:ext uri="{FF2B5EF4-FFF2-40B4-BE49-F238E27FC236}">
                <a16:creationId xmlns:a16="http://schemas.microsoft.com/office/drawing/2014/main" id="{E0FE1143-4A6A-42DF-B6E5-4D583B3650A1}"/>
              </a:ext>
            </a:extLst>
          </p:cNvPr>
          <p:cNvSpPr/>
          <p:nvPr/>
        </p:nvSpPr>
        <p:spPr bwMode="auto">
          <a:xfrm>
            <a:off x="7737190" y="196392"/>
            <a:ext cx="1035912" cy="19287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Logic Apps</a:t>
            </a:r>
          </a:p>
        </p:txBody>
      </p:sp>
      <p:cxnSp>
        <p:nvCxnSpPr>
          <p:cNvPr id="185" name="Straight Arrow Connector 26">
            <a:extLst>
              <a:ext uri="{FF2B5EF4-FFF2-40B4-BE49-F238E27FC236}">
                <a16:creationId xmlns:a16="http://schemas.microsoft.com/office/drawing/2014/main" id="{2AB87EF3-0A9D-407D-BDF3-A8533CF3F27F}"/>
              </a:ext>
            </a:extLst>
          </p:cNvPr>
          <p:cNvCxnSpPr>
            <a:cxnSpLocks/>
            <a:stCxn id="200" idx="0"/>
            <a:endCxn id="184" idx="2"/>
          </p:cNvCxnSpPr>
          <p:nvPr/>
        </p:nvCxnSpPr>
        <p:spPr>
          <a:xfrm rot="5400000" flipH="1" flipV="1">
            <a:off x="7720037" y="923156"/>
            <a:ext cx="1068999" cy="1219"/>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5DAFFDED-9C74-465B-8E2F-38067851C1A7}"/>
              </a:ext>
            </a:extLst>
          </p:cNvPr>
          <p:cNvSpPr/>
          <p:nvPr/>
        </p:nvSpPr>
        <p:spPr bwMode="auto">
          <a:xfrm>
            <a:off x="8979485" y="4979317"/>
            <a:ext cx="1295798"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err="1">
                <a:gradFill>
                  <a:gsLst>
                    <a:gs pos="0">
                      <a:srgbClr val="FFFFFF"/>
                    </a:gs>
                    <a:gs pos="100000">
                      <a:srgbClr val="FFFFFF"/>
                    </a:gs>
                  </a:gsLst>
                  <a:lin ang="5400000" scaled="0"/>
                </a:gradFill>
                <a:cs typeface="Segoe UI" pitchFamily="34" charset="0"/>
              </a:rPr>
              <a:t>MineMeld</a:t>
            </a:r>
            <a:endParaRPr lang="en-US" sz="900">
              <a:gradFill>
                <a:gsLst>
                  <a:gs pos="0">
                    <a:srgbClr val="FFFFFF"/>
                  </a:gs>
                  <a:gs pos="100000">
                    <a:srgbClr val="FFFFFF"/>
                  </a:gs>
                </a:gsLst>
                <a:lin ang="5400000" scaled="0"/>
              </a:gradFill>
              <a:cs typeface="Segoe UI" pitchFamily="34" charset="0"/>
            </a:endParaRPr>
          </a:p>
        </p:txBody>
      </p:sp>
      <p:sp>
        <p:nvSpPr>
          <p:cNvPr id="188" name="Rectangle 187">
            <a:extLst>
              <a:ext uri="{FF2B5EF4-FFF2-40B4-BE49-F238E27FC236}">
                <a16:creationId xmlns:a16="http://schemas.microsoft.com/office/drawing/2014/main" id="{6E12C1AE-AF6E-4193-B52C-26E5438AA9AB}"/>
              </a:ext>
            </a:extLst>
          </p:cNvPr>
          <p:cNvSpPr/>
          <p:nvPr/>
        </p:nvSpPr>
        <p:spPr bwMode="auto">
          <a:xfrm>
            <a:off x="8976773" y="5257054"/>
            <a:ext cx="1295798"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MISP</a:t>
            </a:r>
          </a:p>
        </p:txBody>
      </p:sp>
      <p:sp>
        <p:nvSpPr>
          <p:cNvPr id="191" name="Rectangle 190">
            <a:extLst>
              <a:ext uri="{FF2B5EF4-FFF2-40B4-BE49-F238E27FC236}">
                <a16:creationId xmlns:a16="http://schemas.microsoft.com/office/drawing/2014/main" id="{1CFC7EB0-15BF-4B14-BFC3-F9CFC4EAC9E2}"/>
              </a:ext>
            </a:extLst>
          </p:cNvPr>
          <p:cNvSpPr/>
          <p:nvPr/>
        </p:nvSpPr>
        <p:spPr bwMode="auto">
          <a:xfrm>
            <a:off x="8979485" y="4700645"/>
            <a:ext cx="1295798"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ThreatConnect</a:t>
            </a:r>
          </a:p>
        </p:txBody>
      </p:sp>
      <p:cxnSp>
        <p:nvCxnSpPr>
          <p:cNvPr id="232" name="Straight Arrow Connector 26">
            <a:extLst>
              <a:ext uri="{FF2B5EF4-FFF2-40B4-BE49-F238E27FC236}">
                <a16:creationId xmlns:a16="http://schemas.microsoft.com/office/drawing/2014/main" id="{37FED4B6-9A4F-4180-B8AC-EFD6A71DA336}"/>
              </a:ext>
            </a:extLst>
          </p:cNvPr>
          <p:cNvCxnSpPr>
            <a:cxnSpLocks/>
            <a:stCxn id="205" idx="2"/>
            <a:endCxn id="191" idx="3"/>
          </p:cNvCxnSpPr>
          <p:nvPr/>
        </p:nvCxnSpPr>
        <p:spPr>
          <a:xfrm rot="5400000">
            <a:off x="10294582" y="4129984"/>
            <a:ext cx="670611" cy="709208"/>
          </a:xfrm>
          <a:prstGeom prst="bentConnector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6">
            <a:extLst>
              <a:ext uri="{FF2B5EF4-FFF2-40B4-BE49-F238E27FC236}">
                <a16:creationId xmlns:a16="http://schemas.microsoft.com/office/drawing/2014/main" id="{E83D33D0-412E-452C-B422-AEC9B19AF505}"/>
              </a:ext>
            </a:extLst>
          </p:cNvPr>
          <p:cNvCxnSpPr>
            <a:cxnSpLocks/>
            <a:stCxn id="146" idx="3"/>
            <a:endCxn id="188" idx="1"/>
          </p:cNvCxnSpPr>
          <p:nvPr/>
        </p:nvCxnSpPr>
        <p:spPr>
          <a:xfrm>
            <a:off x="7751025" y="4821138"/>
            <a:ext cx="1225748" cy="55516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6">
            <a:extLst>
              <a:ext uri="{FF2B5EF4-FFF2-40B4-BE49-F238E27FC236}">
                <a16:creationId xmlns:a16="http://schemas.microsoft.com/office/drawing/2014/main" id="{D5284C46-FC73-4DDF-9EEB-5A390C86BFDD}"/>
              </a:ext>
            </a:extLst>
          </p:cNvPr>
          <p:cNvCxnSpPr>
            <a:cxnSpLocks/>
            <a:stCxn id="146" idx="3"/>
            <a:endCxn id="187" idx="1"/>
          </p:cNvCxnSpPr>
          <p:nvPr/>
        </p:nvCxnSpPr>
        <p:spPr>
          <a:xfrm>
            <a:off x="7751025" y="4821138"/>
            <a:ext cx="1228460" cy="27742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6">
            <a:extLst>
              <a:ext uri="{FF2B5EF4-FFF2-40B4-BE49-F238E27FC236}">
                <a16:creationId xmlns:a16="http://schemas.microsoft.com/office/drawing/2014/main" id="{437C7328-95DB-4DEC-AE89-3816581B1A6A}"/>
              </a:ext>
            </a:extLst>
          </p:cNvPr>
          <p:cNvCxnSpPr>
            <a:cxnSpLocks/>
            <a:stCxn id="146" idx="3"/>
            <a:endCxn id="191" idx="1"/>
          </p:cNvCxnSpPr>
          <p:nvPr/>
        </p:nvCxnSpPr>
        <p:spPr>
          <a:xfrm flipV="1">
            <a:off x="7751025" y="4819894"/>
            <a:ext cx="1228460" cy="124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5" name="Rectangle 204">
            <a:hlinkClick r:id="rId10" tooltip="Threat Indicators Preview - Common use cases"/>
            <a:extLst>
              <a:ext uri="{FF2B5EF4-FFF2-40B4-BE49-F238E27FC236}">
                <a16:creationId xmlns:a16="http://schemas.microsoft.com/office/drawing/2014/main" id="{2DF17046-6CBE-4D05-A50A-9201CA1CE5DF}"/>
              </a:ext>
            </a:extLst>
          </p:cNvPr>
          <p:cNvSpPr/>
          <p:nvPr/>
        </p:nvSpPr>
        <p:spPr bwMode="auto">
          <a:xfrm>
            <a:off x="10268109" y="3812545"/>
            <a:ext cx="1432764" cy="336738"/>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Threat Intelligence Indicators</a:t>
            </a:r>
            <a:endParaRPr lang="en-US" sz="800">
              <a:solidFill>
                <a:schemeClr val="bg1">
                  <a:lumMod val="50000"/>
                </a:schemeClr>
              </a:solidFill>
              <a:ea typeface="Segoe UI" pitchFamily="34" charset="0"/>
              <a:cs typeface="Segoe UI" pitchFamily="34" charset="0"/>
            </a:endParaRPr>
          </a:p>
        </p:txBody>
      </p:sp>
      <p:sp>
        <p:nvSpPr>
          <p:cNvPr id="242" name="Rectangle 241">
            <a:hlinkClick r:id="rId11" tooltip="securityActions resource types (beta)"/>
            <a:extLst>
              <a:ext uri="{FF2B5EF4-FFF2-40B4-BE49-F238E27FC236}">
                <a16:creationId xmlns:a16="http://schemas.microsoft.com/office/drawing/2014/main" id="{6950E13D-6BB0-4FEB-B3DC-A08D0F944161}"/>
              </a:ext>
            </a:extLst>
          </p:cNvPr>
          <p:cNvSpPr/>
          <p:nvPr/>
        </p:nvSpPr>
        <p:spPr bwMode="auto">
          <a:xfrm>
            <a:off x="10265444" y="2539391"/>
            <a:ext cx="1438094" cy="245421"/>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Security Actions</a:t>
            </a:r>
            <a:endParaRPr lang="en-US" sz="800">
              <a:solidFill>
                <a:schemeClr val="bg1">
                  <a:lumMod val="50000"/>
                </a:schemeClr>
              </a:solidFill>
              <a:ea typeface="Segoe UI" pitchFamily="34" charset="0"/>
              <a:cs typeface="Segoe UI" pitchFamily="34" charset="0"/>
            </a:endParaRPr>
          </a:p>
        </p:txBody>
      </p:sp>
      <p:cxnSp>
        <p:nvCxnSpPr>
          <p:cNvPr id="248" name="Straight Arrow Connector 26">
            <a:extLst>
              <a:ext uri="{FF2B5EF4-FFF2-40B4-BE49-F238E27FC236}">
                <a16:creationId xmlns:a16="http://schemas.microsoft.com/office/drawing/2014/main" id="{2CA31953-B0AB-41D9-8187-517125175569}"/>
              </a:ext>
            </a:extLst>
          </p:cNvPr>
          <p:cNvCxnSpPr>
            <a:cxnSpLocks/>
            <a:stCxn id="205" idx="2"/>
            <a:endCxn id="187" idx="3"/>
          </p:cNvCxnSpPr>
          <p:nvPr/>
        </p:nvCxnSpPr>
        <p:spPr>
          <a:xfrm rot="5400000">
            <a:off x="10155246" y="4269320"/>
            <a:ext cx="949283" cy="709208"/>
          </a:xfrm>
          <a:prstGeom prst="bentConnector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Straight Arrow Connector 26">
            <a:extLst>
              <a:ext uri="{FF2B5EF4-FFF2-40B4-BE49-F238E27FC236}">
                <a16:creationId xmlns:a16="http://schemas.microsoft.com/office/drawing/2014/main" id="{688686E0-BC70-4CD9-B766-2212A46310AC}"/>
              </a:ext>
            </a:extLst>
          </p:cNvPr>
          <p:cNvCxnSpPr>
            <a:cxnSpLocks/>
            <a:stCxn id="205" idx="2"/>
            <a:endCxn id="188" idx="3"/>
          </p:cNvCxnSpPr>
          <p:nvPr/>
        </p:nvCxnSpPr>
        <p:spPr>
          <a:xfrm rot="5400000">
            <a:off x="10015021" y="4406833"/>
            <a:ext cx="1227020" cy="711920"/>
          </a:xfrm>
          <a:prstGeom prst="bentConnector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0" name="Rectangle 249">
            <a:hlinkClick r:id="rId12" tooltip="Microsoft Secure Score"/>
            <a:extLst>
              <a:ext uri="{FF2B5EF4-FFF2-40B4-BE49-F238E27FC236}">
                <a16:creationId xmlns:a16="http://schemas.microsoft.com/office/drawing/2014/main" id="{5D6897A9-D717-45BE-826D-380539B4141F}"/>
              </a:ext>
            </a:extLst>
          </p:cNvPr>
          <p:cNvSpPr/>
          <p:nvPr/>
        </p:nvSpPr>
        <p:spPr bwMode="auto">
          <a:xfrm>
            <a:off x="10262779" y="2197725"/>
            <a:ext cx="1438094" cy="245421"/>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Secure Score</a:t>
            </a:r>
            <a:endParaRPr lang="en-US" sz="800">
              <a:solidFill>
                <a:schemeClr val="bg1">
                  <a:lumMod val="50000"/>
                </a:schemeClr>
              </a:solidFill>
              <a:ea typeface="Segoe UI" pitchFamily="34" charset="0"/>
              <a:cs typeface="Segoe UI" pitchFamily="34" charset="0"/>
            </a:endParaRPr>
          </a:p>
        </p:txBody>
      </p:sp>
      <p:sp>
        <p:nvSpPr>
          <p:cNvPr id="252" name="Rectangle 251">
            <a:hlinkClick r:id="rId13" tooltip="Alien Vault OTX"/>
            <a:extLst>
              <a:ext uri="{FF2B5EF4-FFF2-40B4-BE49-F238E27FC236}">
                <a16:creationId xmlns:a16="http://schemas.microsoft.com/office/drawing/2014/main" id="{67396DAE-14EE-432D-8AC3-CC843360C4CF}"/>
              </a:ext>
            </a:extLst>
          </p:cNvPr>
          <p:cNvSpPr/>
          <p:nvPr/>
        </p:nvSpPr>
        <p:spPr bwMode="auto">
          <a:xfrm>
            <a:off x="8976773" y="5530333"/>
            <a:ext cx="1295798"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OTX</a:t>
            </a:r>
          </a:p>
        </p:txBody>
      </p:sp>
      <p:cxnSp>
        <p:nvCxnSpPr>
          <p:cNvPr id="254" name="Straight Arrow Connector 26">
            <a:extLst>
              <a:ext uri="{FF2B5EF4-FFF2-40B4-BE49-F238E27FC236}">
                <a16:creationId xmlns:a16="http://schemas.microsoft.com/office/drawing/2014/main" id="{C1A1AB4F-3519-481C-86A6-5760BCA4FDA8}"/>
              </a:ext>
            </a:extLst>
          </p:cNvPr>
          <p:cNvCxnSpPr>
            <a:cxnSpLocks/>
            <a:stCxn id="205" idx="2"/>
            <a:endCxn id="252" idx="3"/>
          </p:cNvCxnSpPr>
          <p:nvPr/>
        </p:nvCxnSpPr>
        <p:spPr>
          <a:xfrm rot="5400000">
            <a:off x="9878382" y="4543472"/>
            <a:ext cx="1500299" cy="711920"/>
          </a:xfrm>
          <a:prstGeom prst="bentConnector2">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6">
            <a:extLst>
              <a:ext uri="{FF2B5EF4-FFF2-40B4-BE49-F238E27FC236}">
                <a16:creationId xmlns:a16="http://schemas.microsoft.com/office/drawing/2014/main" id="{C228A8D9-D6D0-4044-AB09-F10F134DABDF}"/>
              </a:ext>
            </a:extLst>
          </p:cNvPr>
          <p:cNvCxnSpPr>
            <a:cxnSpLocks/>
            <a:stCxn id="252" idx="1"/>
            <a:endCxn id="146" idx="3"/>
          </p:cNvCxnSpPr>
          <p:nvPr/>
        </p:nvCxnSpPr>
        <p:spPr>
          <a:xfrm rot="10800000">
            <a:off x="7751025" y="4821138"/>
            <a:ext cx="1225748" cy="828444"/>
          </a:xfrm>
          <a:prstGeom prst="bentConnector3">
            <a:avLst>
              <a:gd name="adj1" fmla="val 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7DB73D24-0F12-49D1-A48E-63B1813E0020}"/>
              </a:ext>
            </a:extLst>
          </p:cNvPr>
          <p:cNvSpPr/>
          <p:nvPr/>
        </p:nvSpPr>
        <p:spPr bwMode="auto">
          <a:xfrm>
            <a:off x="8509264" y="2450891"/>
            <a:ext cx="1269735" cy="425114"/>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Get/Create/</a:t>
            </a:r>
            <a:br>
              <a:rPr lang="en-US" sz="1050">
                <a:solidFill>
                  <a:schemeClr val="tx1"/>
                </a:solidFill>
                <a:ea typeface="Segoe UI" pitchFamily="34" charset="0"/>
                <a:cs typeface="Segoe UI" pitchFamily="34" charset="0"/>
              </a:rPr>
            </a:br>
            <a:r>
              <a:rPr lang="en-US" sz="1050">
                <a:solidFill>
                  <a:schemeClr val="tx1"/>
                </a:solidFill>
                <a:ea typeface="Segoe UI" pitchFamily="34" charset="0"/>
                <a:cs typeface="Segoe UI" pitchFamily="34" charset="0"/>
              </a:rPr>
              <a:t>List/Cancel</a:t>
            </a:r>
          </a:p>
        </p:txBody>
      </p:sp>
      <p:cxnSp>
        <p:nvCxnSpPr>
          <p:cNvPr id="257" name="Straight Arrow Connector 26">
            <a:extLst>
              <a:ext uri="{FF2B5EF4-FFF2-40B4-BE49-F238E27FC236}">
                <a16:creationId xmlns:a16="http://schemas.microsoft.com/office/drawing/2014/main" id="{1ED6D45C-B4EC-4BA5-8E7D-90C337F144C0}"/>
              </a:ext>
            </a:extLst>
          </p:cNvPr>
          <p:cNvCxnSpPr>
            <a:cxnSpLocks/>
            <a:stCxn id="242" idx="1"/>
            <a:endCxn id="256" idx="3"/>
          </p:cNvCxnSpPr>
          <p:nvPr/>
        </p:nvCxnSpPr>
        <p:spPr>
          <a:xfrm rot="10800000" flipV="1">
            <a:off x="9779000" y="2662102"/>
            <a:ext cx="486445" cy="1346"/>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Connector: Elbow 257">
            <a:extLst>
              <a:ext uri="{FF2B5EF4-FFF2-40B4-BE49-F238E27FC236}">
                <a16:creationId xmlns:a16="http://schemas.microsoft.com/office/drawing/2014/main" id="{FCCFF092-7D79-424D-BAD5-B49FF576D01E}"/>
              </a:ext>
            </a:extLst>
          </p:cNvPr>
          <p:cNvCxnSpPr>
            <a:cxnSpLocks/>
            <a:stCxn id="256" idx="1"/>
            <a:endCxn id="154" idx="3"/>
          </p:cNvCxnSpPr>
          <p:nvPr/>
        </p:nvCxnSpPr>
        <p:spPr>
          <a:xfrm rot="10800000">
            <a:off x="8033838" y="2647948"/>
            <a:ext cx="475426" cy="15501"/>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BC9FC8C5-AB59-4019-82CD-F127B6CFAA6D}"/>
              </a:ext>
            </a:extLst>
          </p:cNvPr>
          <p:cNvSpPr/>
          <p:nvPr/>
        </p:nvSpPr>
        <p:spPr bwMode="auto">
          <a:xfrm>
            <a:off x="8156699" y="7617319"/>
            <a:ext cx="1467973" cy="238497"/>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Azure Data Pipes</a:t>
            </a:r>
          </a:p>
        </p:txBody>
      </p:sp>
      <p:sp>
        <p:nvSpPr>
          <p:cNvPr id="186" name="Rectangle 185">
            <a:extLst>
              <a:ext uri="{FF2B5EF4-FFF2-40B4-BE49-F238E27FC236}">
                <a16:creationId xmlns:a16="http://schemas.microsoft.com/office/drawing/2014/main" id="{5DF179C8-F0CB-4381-855D-1608AA25B183}"/>
              </a:ext>
            </a:extLst>
          </p:cNvPr>
          <p:cNvSpPr/>
          <p:nvPr/>
        </p:nvSpPr>
        <p:spPr bwMode="auto">
          <a:xfrm>
            <a:off x="7452047" y="6440093"/>
            <a:ext cx="1467974" cy="254081"/>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Close Incidents</a:t>
            </a:r>
          </a:p>
        </p:txBody>
      </p:sp>
      <p:cxnSp>
        <p:nvCxnSpPr>
          <p:cNvPr id="189" name="Straight Arrow Connector 26">
            <a:extLst>
              <a:ext uri="{FF2B5EF4-FFF2-40B4-BE49-F238E27FC236}">
                <a16:creationId xmlns:a16="http://schemas.microsoft.com/office/drawing/2014/main" id="{47DDA76E-CAC1-441B-B076-3B38D11232CC}"/>
              </a:ext>
            </a:extLst>
          </p:cNvPr>
          <p:cNvCxnSpPr>
            <a:cxnSpLocks/>
            <a:stCxn id="186" idx="3"/>
            <a:endCxn id="194" idx="3"/>
          </p:cNvCxnSpPr>
          <p:nvPr/>
        </p:nvCxnSpPr>
        <p:spPr>
          <a:xfrm flipV="1">
            <a:off x="8920021" y="3106406"/>
            <a:ext cx="2787382" cy="3460728"/>
          </a:xfrm>
          <a:prstGeom prst="bentConnector3">
            <a:avLst>
              <a:gd name="adj1" fmla="val 117126"/>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4" name="Rectangle 193">
            <a:hlinkClick r:id="rId11" tooltip="securityActions resource types (beta)"/>
            <a:extLst>
              <a:ext uri="{FF2B5EF4-FFF2-40B4-BE49-F238E27FC236}">
                <a16:creationId xmlns:a16="http://schemas.microsoft.com/office/drawing/2014/main" id="{61EEBAE7-7DB1-416B-8D8C-BF58F4185047}"/>
              </a:ext>
            </a:extLst>
          </p:cNvPr>
          <p:cNvSpPr/>
          <p:nvPr/>
        </p:nvSpPr>
        <p:spPr bwMode="auto">
          <a:xfrm>
            <a:off x="10269309" y="2940316"/>
            <a:ext cx="1438094" cy="332180"/>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Sentinel Incidents</a:t>
            </a:r>
            <a:endParaRPr lang="en-US" sz="800">
              <a:solidFill>
                <a:schemeClr val="bg1">
                  <a:lumMod val="50000"/>
                </a:schemeClr>
              </a:solidFill>
              <a:ea typeface="Segoe UI" pitchFamily="34" charset="0"/>
              <a:cs typeface="Segoe UI" pitchFamily="34" charset="0"/>
            </a:endParaRPr>
          </a:p>
        </p:txBody>
      </p:sp>
      <p:cxnSp>
        <p:nvCxnSpPr>
          <p:cNvPr id="203" name="Straight Arrow Connector 26">
            <a:extLst>
              <a:ext uri="{FF2B5EF4-FFF2-40B4-BE49-F238E27FC236}">
                <a16:creationId xmlns:a16="http://schemas.microsoft.com/office/drawing/2014/main" id="{BC7ED1D4-D133-48E5-ADE5-EFD802001F12}"/>
              </a:ext>
            </a:extLst>
          </p:cNvPr>
          <p:cNvCxnSpPr>
            <a:cxnSpLocks/>
            <a:stCxn id="197" idx="3"/>
            <a:endCxn id="186" idx="1"/>
          </p:cNvCxnSpPr>
          <p:nvPr/>
        </p:nvCxnSpPr>
        <p:spPr>
          <a:xfrm>
            <a:off x="6884559" y="6564117"/>
            <a:ext cx="567488" cy="3017"/>
          </a:xfrm>
          <a:prstGeom prst="bentConnector3">
            <a:avLst>
              <a:gd name="adj1" fmla="val 5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6" name="Rectangle 245">
            <a:hlinkClick r:id="rId9" tooltip="Example queries for TI on GitHub"/>
            <a:extLst>
              <a:ext uri="{FF2B5EF4-FFF2-40B4-BE49-F238E27FC236}">
                <a16:creationId xmlns:a16="http://schemas.microsoft.com/office/drawing/2014/main" id="{8B8C9333-80D1-422F-8567-4AA0F974ECD1}"/>
              </a:ext>
            </a:extLst>
          </p:cNvPr>
          <p:cNvSpPr/>
          <p:nvPr/>
        </p:nvSpPr>
        <p:spPr bwMode="auto">
          <a:xfrm>
            <a:off x="3591088" y="5630180"/>
            <a:ext cx="1786401" cy="17834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Community Resources</a:t>
            </a:r>
            <a:endParaRPr lang="en-US" sz="800">
              <a:solidFill>
                <a:schemeClr val="bg1">
                  <a:lumMod val="50000"/>
                </a:schemeClr>
              </a:solidFill>
              <a:ea typeface="Segoe UI" pitchFamily="34" charset="0"/>
              <a:cs typeface="Segoe UI" pitchFamily="34" charset="0"/>
            </a:endParaRPr>
          </a:p>
        </p:txBody>
      </p:sp>
      <p:cxnSp>
        <p:nvCxnSpPr>
          <p:cNvPr id="253" name="Connector: Elbow 252">
            <a:extLst>
              <a:ext uri="{FF2B5EF4-FFF2-40B4-BE49-F238E27FC236}">
                <a16:creationId xmlns:a16="http://schemas.microsoft.com/office/drawing/2014/main" id="{52F918E1-9DA2-49A7-A940-5B7E34F23F18}"/>
              </a:ext>
            </a:extLst>
          </p:cNvPr>
          <p:cNvCxnSpPr>
            <a:cxnSpLocks/>
            <a:stCxn id="165" idx="3"/>
            <a:endCxn id="246" idx="1"/>
          </p:cNvCxnSpPr>
          <p:nvPr/>
        </p:nvCxnSpPr>
        <p:spPr>
          <a:xfrm flipV="1">
            <a:off x="3215536" y="5719354"/>
            <a:ext cx="375552" cy="205015"/>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Callout: Bent Line 34">
            <a:extLst>
              <a:ext uri="{FF2B5EF4-FFF2-40B4-BE49-F238E27FC236}">
                <a16:creationId xmlns:a16="http://schemas.microsoft.com/office/drawing/2014/main" id="{4C508E2F-A032-4F27-A4AE-09509D2D9E81}"/>
              </a:ext>
            </a:extLst>
          </p:cNvPr>
          <p:cNvSpPr/>
          <p:nvPr/>
        </p:nvSpPr>
        <p:spPr bwMode="auto">
          <a:xfrm>
            <a:off x="5994129" y="5594273"/>
            <a:ext cx="1300764" cy="427873"/>
          </a:xfrm>
          <a:prstGeom prst="borderCallout2">
            <a:avLst>
              <a:gd name="adj1" fmla="val 100942"/>
              <a:gd name="adj2" fmla="val 2614"/>
              <a:gd name="adj3" fmla="val 158469"/>
              <a:gd name="adj4" fmla="val 6227"/>
              <a:gd name="adj5" fmla="val 214139"/>
              <a:gd name="adj6" fmla="val 4177"/>
            </a:avLst>
          </a:prstGeom>
          <a:solidFill>
            <a:srgbClr val="92D05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Replace with SNOW connector?</a:t>
            </a:r>
          </a:p>
        </p:txBody>
      </p:sp>
      <p:sp>
        <p:nvSpPr>
          <p:cNvPr id="197" name="Rectangle 196">
            <a:extLst>
              <a:ext uri="{FF2B5EF4-FFF2-40B4-BE49-F238E27FC236}">
                <a16:creationId xmlns:a16="http://schemas.microsoft.com/office/drawing/2014/main" id="{94983B7A-4F8F-4C55-80E7-5D182DE96F74}"/>
              </a:ext>
            </a:extLst>
          </p:cNvPr>
          <p:cNvSpPr/>
          <p:nvPr/>
        </p:nvSpPr>
        <p:spPr bwMode="auto">
          <a:xfrm>
            <a:off x="5848647" y="6437076"/>
            <a:ext cx="1035912" cy="25408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cs typeface="Segoe UI" pitchFamily="34" charset="0"/>
              </a:rPr>
              <a:t>Logic Apps</a:t>
            </a:r>
          </a:p>
        </p:txBody>
      </p:sp>
      <p:sp>
        <p:nvSpPr>
          <p:cNvPr id="167" name="Rectangle 166">
            <a:hlinkClick r:id="rId9" tooltip="Example queries for TI on GitHub"/>
            <a:extLst>
              <a:ext uri="{FF2B5EF4-FFF2-40B4-BE49-F238E27FC236}">
                <a16:creationId xmlns:a16="http://schemas.microsoft.com/office/drawing/2014/main" id="{B8A7E1D5-98A2-4B75-ADA1-A9E20433215E}"/>
              </a:ext>
            </a:extLst>
          </p:cNvPr>
          <p:cNvSpPr/>
          <p:nvPr/>
        </p:nvSpPr>
        <p:spPr bwMode="auto">
          <a:xfrm>
            <a:off x="3591088" y="5420382"/>
            <a:ext cx="1786401" cy="17834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CI/CD Pipeline</a:t>
            </a:r>
            <a:endParaRPr lang="en-US" sz="800">
              <a:solidFill>
                <a:schemeClr val="bg1">
                  <a:lumMod val="50000"/>
                </a:schemeClr>
              </a:solidFill>
              <a:ea typeface="Segoe UI" pitchFamily="34" charset="0"/>
              <a:cs typeface="Segoe UI" pitchFamily="34" charset="0"/>
            </a:endParaRPr>
          </a:p>
        </p:txBody>
      </p:sp>
      <p:cxnSp>
        <p:nvCxnSpPr>
          <p:cNvPr id="190" name="Connector: Elbow 189">
            <a:extLst>
              <a:ext uri="{FF2B5EF4-FFF2-40B4-BE49-F238E27FC236}">
                <a16:creationId xmlns:a16="http://schemas.microsoft.com/office/drawing/2014/main" id="{BE0EF621-F51A-405B-BAB7-526B70CEF2A0}"/>
              </a:ext>
            </a:extLst>
          </p:cNvPr>
          <p:cNvCxnSpPr>
            <a:cxnSpLocks/>
            <a:stCxn id="165" idx="3"/>
            <a:endCxn id="167" idx="1"/>
          </p:cNvCxnSpPr>
          <p:nvPr/>
        </p:nvCxnSpPr>
        <p:spPr>
          <a:xfrm flipV="1">
            <a:off x="3215536" y="5509556"/>
            <a:ext cx="375552" cy="414813"/>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Arrow Connector 26">
            <a:extLst>
              <a:ext uri="{FF2B5EF4-FFF2-40B4-BE49-F238E27FC236}">
                <a16:creationId xmlns:a16="http://schemas.microsoft.com/office/drawing/2014/main" id="{5C439C24-6381-4244-B488-61D1D5736342}"/>
              </a:ext>
            </a:extLst>
          </p:cNvPr>
          <p:cNvCxnSpPr>
            <a:cxnSpLocks/>
            <a:stCxn id="167" idx="0"/>
            <a:endCxn id="134" idx="2"/>
          </p:cNvCxnSpPr>
          <p:nvPr/>
        </p:nvCxnSpPr>
        <p:spPr>
          <a:xfrm rot="16200000" flipV="1">
            <a:off x="2231386" y="3167479"/>
            <a:ext cx="2649294" cy="1856512"/>
          </a:xfrm>
          <a:prstGeom prst="bentConnector3">
            <a:avLst>
              <a:gd name="adj1" fmla="val 649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descr="The Microsoft Graph Security API is an intermediary service (or broker) that provides a single programmatic interface">
            <a:hlinkClick r:id="rId3" tooltip="You can use the Microsoft Graph Security API to connect Microsoft security products, services, and partners to streamline security operations and improve threat protection, detection, and response capabilities."/>
            <a:extLst>
              <a:ext uri="{FF2B5EF4-FFF2-40B4-BE49-F238E27FC236}">
                <a16:creationId xmlns:a16="http://schemas.microsoft.com/office/drawing/2014/main" id="{E858808B-6585-47D9-B7D0-0863D9E8AB62}"/>
              </a:ext>
              <a:ext uri="{C183D7F6-B498-43B3-948B-1728B52AA6E4}">
                <adec:decorative xmlns:adec="http://schemas.microsoft.com/office/drawing/2017/decorative" val="0"/>
              </a:ext>
            </a:extLst>
          </p:cNvPr>
          <p:cNvSpPr/>
          <p:nvPr/>
        </p:nvSpPr>
        <p:spPr bwMode="auto">
          <a:xfrm>
            <a:off x="2412694" y="1298764"/>
            <a:ext cx="1664357" cy="284940"/>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Microsoft Sentinel API</a:t>
            </a:r>
            <a:endParaRPr lang="en-US" sz="900">
              <a:solidFill>
                <a:schemeClr val="bg1">
                  <a:lumMod val="50000"/>
                </a:schemeClr>
              </a:solidFill>
              <a:ea typeface="Segoe UI" pitchFamily="34" charset="0"/>
              <a:cs typeface="Segoe UI" pitchFamily="34" charset="0"/>
            </a:endParaRPr>
          </a:p>
        </p:txBody>
      </p:sp>
      <p:cxnSp>
        <p:nvCxnSpPr>
          <p:cNvPr id="3" name="Straight Arrow Connector 26">
            <a:extLst>
              <a:ext uri="{FF2B5EF4-FFF2-40B4-BE49-F238E27FC236}">
                <a16:creationId xmlns:a16="http://schemas.microsoft.com/office/drawing/2014/main" id="{1D9C2444-99F0-47C8-B93A-3EBFEC3D0AED}"/>
              </a:ext>
            </a:extLst>
          </p:cNvPr>
          <p:cNvCxnSpPr>
            <a:cxnSpLocks/>
            <a:stCxn id="2" idx="1"/>
          </p:cNvCxnSpPr>
          <p:nvPr/>
        </p:nvCxnSpPr>
        <p:spPr>
          <a:xfrm rot="10800000" flipV="1">
            <a:off x="2174340" y="1441234"/>
            <a:ext cx="238354" cy="467412"/>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34052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p:txBody>
          <a:bodyPr/>
          <a:lstStyle/>
          <a:p>
            <a:r>
              <a:rPr lang="en-US" sz="4400"/>
              <a:t>Microsoft Sentinel</a:t>
            </a:r>
            <a:br>
              <a:rPr lang="en-US" sz="3600">
                <a:latin typeface="Segoe UI Semilight" panose="020B0402040204020203" pitchFamily="34" charset="0"/>
                <a:cs typeface="Segoe UI Semilight" panose="020B0402040204020203" pitchFamily="34" charset="0"/>
              </a:rPr>
            </a:br>
            <a:r>
              <a:rPr lang="en-US" sz="3600">
                <a:latin typeface="Segoe UI Semilight" panose="020B0402040204020203" pitchFamily="34" charset="0"/>
                <a:cs typeface="Segoe UI Semilight" panose="020B0402040204020203" pitchFamily="34" charset="0"/>
              </a:rPr>
              <a:t>Sizing and Pricing Guide</a:t>
            </a:r>
            <a:endParaRPr lang="en-US" sz="4400"/>
          </a:p>
        </p:txBody>
      </p:sp>
      <p:sp>
        <p:nvSpPr>
          <p:cNvPr id="16" name="TextBox 15">
            <a:extLst>
              <a:ext uri="{FF2B5EF4-FFF2-40B4-BE49-F238E27FC236}">
                <a16:creationId xmlns:a16="http://schemas.microsoft.com/office/drawing/2014/main" id="{FA1E03D8-A339-46F3-8B0A-1D682B68E574}"/>
              </a:ext>
            </a:extLst>
          </p:cNvPr>
          <p:cNvSpPr txBox="1"/>
          <p:nvPr/>
        </p:nvSpPr>
        <p:spPr>
          <a:xfrm>
            <a:off x="-57749" y="6615485"/>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bg1"/>
                </a:solidFill>
              </a:rPr>
              <a:t>Microsoft Internal Use and Microsoft Partners Only</a:t>
            </a:r>
          </a:p>
        </p:txBody>
      </p:sp>
    </p:spTree>
    <p:extLst>
      <p:ext uri="{BB962C8B-B14F-4D97-AF65-F5344CB8AC3E}">
        <p14:creationId xmlns:p14="http://schemas.microsoft.com/office/powerpoint/2010/main" val="330003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8B3A-F3C7-4217-99C5-D18122A35DB2}"/>
              </a:ext>
            </a:extLst>
          </p:cNvPr>
          <p:cNvSpPr>
            <a:spLocks noGrp="1"/>
          </p:cNvSpPr>
          <p:nvPr>
            <p:ph type="title"/>
          </p:nvPr>
        </p:nvSpPr>
        <p:spPr/>
        <p:txBody>
          <a:bodyPr/>
          <a:lstStyle/>
          <a:p>
            <a:r>
              <a:rPr lang="en-US"/>
              <a:t>Content Overview</a:t>
            </a:r>
          </a:p>
        </p:txBody>
      </p:sp>
      <p:sp>
        <p:nvSpPr>
          <p:cNvPr id="3" name="Text Placeholder 2">
            <a:extLst>
              <a:ext uri="{FF2B5EF4-FFF2-40B4-BE49-F238E27FC236}">
                <a16:creationId xmlns:a16="http://schemas.microsoft.com/office/drawing/2014/main" id="{7E4A4A31-F713-4ABB-9E69-725130B3A406}"/>
              </a:ext>
            </a:extLst>
          </p:cNvPr>
          <p:cNvSpPr>
            <a:spLocks noGrp="1"/>
          </p:cNvSpPr>
          <p:nvPr>
            <p:ph type="body" sz="quarter" idx="10"/>
          </p:nvPr>
        </p:nvSpPr>
        <p:spPr>
          <a:xfrm>
            <a:off x="599302" y="1276162"/>
            <a:ext cx="11237870" cy="4359976"/>
          </a:xfrm>
        </p:spPr>
        <p:txBody>
          <a:bodyPr/>
          <a:lstStyle/>
          <a:p>
            <a:pPr marL="457200" indent="-457200">
              <a:lnSpc>
                <a:spcPct val="150000"/>
              </a:lnSpc>
              <a:buAutoNum type="arabicPeriod"/>
            </a:pPr>
            <a:r>
              <a:rPr lang="en-US" sz="2400"/>
              <a:t>SIEM pricing comparison chart</a:t>
            </a:r>
          </a:p>
          <a:p>
            <a:pPr marL="457200" indent="-457200">
              <a:lnSpc>
                <a:spcPct val="150000"/>
              </a:lnSpc>
              <a:buAutoNum type="arabicPeriod"/>
            </a:pPr>
            <a:r>
              <a:rPr lang="en-US" sz="2400"/>
              <a:t>Microsoft Sentinel cost overview</a:t>
            </a:r>
          </a:p>
          <a:p>
            <a:pPr marL="457200" indent="-457200">
              <a:lnSpc>
                <a:spcPct val="150000"/>
              </a:lnSpc>
              <a:buAutoNum type="arabicPeriod"/>
            </a:pPr>
            <a:r>
              <a:rPr lang="en-US" sz="2400"/>
              <a:t>What you are not paying for</a:t>
            </a:r>
          </a:p>
          <a:p>
            <a:pPr marL="457200" indent="-457200">
              <a:lnSpc>
                <a:spcPct val="150000"/>
              </a:lnSpc>
              <a:buAutoNum type="arabicPeriod"/>
            </a:pPr>
            <a:r>
              <a:rPr lang="en-US" sz="2400"/>
              <a:t>Sizing Guide</a:t>
            </a:r>
          </a:p>
          <a:p>
            <a:pPr marL="457200" indent="-457200">
              <a:lnSpc>
                <a:spcPct val="150000"/>
              </a:lnSpc>
              <a:buAutoNum type="arabicPeriod"/>
            </a:pPr>
            <a:r>
              <a:rPr lang="en-US" sz="2400"/>
              <a:t>Enable ASC to save costs</a:t>
            </a:r>
          </a:p>
          <a:p>
            <a:pPr marL="457200" indent="-457200">
              <a:lnSpc>
                <a:spcPct val="150000"/>
              </a:lnSpc>
              <a:buAutoNum type="arabicPeriod"/>
            </a:pPr>
            <a:r>
              <a:rPr lang="en-US" sz="2400"/>
              <a:t>Cost reduction options</a:t>
            </a:r>
          </a:p>
          <a:p>
            <a:pPr marL="457200" indent="-457200">
              <a:lnSpc>
                <a:spcPct val="150000"/>
              </a:lnSpc>
              <a:buAutoNum type="arabicPeriod"/>
            </a:pPr>
            <a:r>
              <a:rPr lang="en-US" sz="2400"/>
              <a:t>Example pricing table</a:t>
            </a:r>
          </a:p>
          <a:p>
            <a:pPr marL="457200" indent="-457200">
              <a:lnSpc>
                <a:spcPct val="150000"/>
              </a:lnSpc>
              <a:buFont typeface="Wingdings" panose="05000000000000000000" pitchFamily="2" charset="2"/>
              <a:buAutoNum type="arabicPeriod"/>
            </a:pPr>
            <a:r>
              <a:rPr lang="en-US" sz="2400"/>
              <a:t>MSSP specific considerations</a:t>
            </a:r>
          </a:p>
        </p:txBody>
      </p:sp>
    </p:spTree>
    <p:extLst>
      <p:ext uri="{BB962C8B-B14F-4D97-AF65-F5344CB8AC3E}">
        <p14:creationId xmlns:p14="http://schemas.microsoft.com/office/powerpoint/2010/main" val="425385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882" y="269669"/>
            <a:ext cx="5544855" cy="710807"/>
          </a:xfrm>
        </p:spPr>
        <p:txBody>
          <a:bodyPr/>
          <a:lstStyle/>
          <a:p>
            <a:r>
              <a:rPr lang="en-US" sz="3264"/>
              <a:t>SIEM Pricing Comparison Chart</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4525" y="851851"/>
            <a:ext cx="12241068" cy="408075"/>
          </a:xfrm>
          <a:prstGeom prst="rect">
            <a:avLst/>
          </a:prstGeom>
        </p:spPr>
        <p:txBody>
          <a:bodyPr wrap="square">
            <a:spAutoFit/>
          </a:bodyPr>
          <a:lstStyle>
            <a:defPPr>
              <a:defRPr lang="en-US"/>
            </a:defPPr>
            <a:lvl1pPr algn="ctr"/>
          </a:lstStyle>
          <a:p>
            <a:pPr algn="l" defTabSz="857359"/>
            <a:r>
              <a:rPr lang="en-US" sz="2000" i="1">
                <a:solidFill>
                  <a:srgbClr val="B2B2B2"/>
                </a:solidFill>
                <a:latin typeface="Segoe UI Semilight" panose="020B0402040204020203" pitchFamily="34" charset="0"/>
                <a:cs typeface="Segoe UI Semilight" panose="020B0402040204020203" pitchFamily="34" charset="0"/>
              </a:rPr>
              <a:t>IaaS vs SaaS</a:t>
            </a:r>
          </a:p>
        </p:txBody>
      </p:sp>
      <p:sp>
        <p:nvSpPr>
          <p:cNvPr id="5" name="Rounded Rectangle 3">
            <a:extLst>
              <a:ext uri="{FF2B5EF4-FFF2-40B4-BE49-F238E27FC236}">
                <a16:creationId xmlns:a16="http://schemas.microsoft.com/office/drawing/2014/main" id="{BFD68275-D7BC-4B90-8873-40B6123B9B06}"/>
              </a:ext>
            </a:extLst>
          </p:cNvPr>
          <p:cNvSpPr/>
          <p:nvPr/>
        </p:nvSpPr>
        <p:spPr bwMode="auto">
          <a:xfrm>
            <a:off x="2399175" y="1074382"/>
            <a:ext cx="2417518" cy="5673276"/>
          </a:xfrm>
          <a:prstGeom prst="roundRect">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399">
                <a:solidFill>
                  <a:srgbClr val="282828"/>
                </a:solidFill>
                <a:latin typeface="Segoe UI"/>
                <a:ea typeface="Segoe UI" pitchFamily="34" charset="0"/>
                <a:cs typeface="Segoe UI" pitchFamily="34" charset="0"/>
              </a:rPr>
              <a:t>Server Based</a:t>
            </a:r>
            <a:br>
              <a:rPr lang="en-US" sz="1399">
                <a:solidFill>
                  <a:srgbClr val="282828"/>
                </a:solidFill>
                <a:latin typeface="Segoe UI"/>
                <a:ea typeface="Segoe UI" pitchFamily="34" charset="0"/>
                <a:cs typeface="Segoe UI" pitchFamily="34" charset="0"/>
              </a:rPr>
            </a:br>
            <a:r>
              <a:rPr lang="en-US" sz="1399">
                <a:solidFill>
                  <a:srgbClr val="282828"/>
                </a:solidFill>
                <a:latin typeface="Segoe UI"/>
                <a:ea typeface="Segoe UI" pitchFamily="34" charset="0"/>
                <a:cs typeface="Segoe UI" pitchFamily="34" charset="0"/>
              </a:rPr>
              <a:t>SIEM Costs</a:t>
            </a:r>
          </a:p>
        </p:txBody>
      </p:sp>
      <p:sp>
        <p:nvSpPr>
          <p:cNvPr id="6" name="Rounded Rectangle 12">
            <a:extLst>
              <a:ext uri="{FF2B5EF4-FFF2-40B4-BE49-F238E27FC236}">
                <a16:creationId xmlns:a16="http://schemas.microsoft.com/office/drawing/2014/main" id="{E4B404CC-726A-4D76-A372-967F9BCCA5AA}"/>
              </a:ext>
            </a:extLst>
          </p:cNvPr>
          <p:cNvSpPr/>
          <p:nvPr/>
        </p:nvSpPr>
        <p:spPr bwMode="auto">
          <a:xfrm>
            <a:off x="5374767" y="1074381"/>
            <a:ext cx="2417518" cy="5673274"/>
          </a:xfrm>
          <a:prstGeom prst="roundRect">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399">
                <a:solidFill>
                  <a:srgbClr val="282828"/>
                </a:solidFill>
                <a:latin typeface="Segoe UI"/>
                <a:cs typeface="Segoe UI" pitchFamily="34" charset="0"/>
              </a:rPr>
              <a:t>Vendor Managed Cloud IaaS SIEM</a:t>
            </a:r>
          </a:p>
        </p:txBody>
      </p:sp>
      <p:sp>
        <p:nvSpPr>
          <p:cNvPr id="7" name="Rounded Rectangle 13">
            <a:extLst>
              <a:ext uri="{FF2B5EF4-FFF2-40B4-BE49-F238E27FC236}">
                <a16:creationId xmlns:a16="http://schemas.microsoft.com/office/drawing/2014/main" id="{55B722E7-8705-4454-9356-6C16068CDF7B}"/>
              </a:ext>
            </a:extLst>
          </p:cNvPr>
          <p:cNvSpPr/>
          <p:nvPr/>
        </p:nvSpPr>
        <p:spPr bwMode="auto">
          <a:xfrm>
            <a:off x="8416557" y="1064667"/>
            <a:ext cx="2417518" cy="5673273"/>
          </a:xfrm>
          <a:prstGeom prst="roundRect">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399">
                <a:solidFill>
                  <a:srgbClr val="282828"/>
                </a:solidFill>
                <a:latin typeface="Segoe UI"/>
                <a:cs typeface="Segoe UI" pitchFamily="34" charset="0"/>
              </a:rPr>
              <a:t>Microsoft Sentinel</a:t>
            </a:r>
          </a:p>
          <a:p>
            <a:pPr algn="ctr" defTabSz="932293" fontAlgn="base">
              <a:spcBef>
                <a:spcPct val="0"/>
              </a:spcBef>
              <a:spcAft>
                <a:spcPct val="0"/>
              </a:spcAft>
            </a:pPr>
            <a:r>
              <a:rPr lang="en-US" sz="1399">
                <a:solidFill>
                  <a:srgbClr val="282828"/>
                </a:solidFill>
                <a:latin typeface="Segoe UI"/>
                <a:cs typeface="Segoe UI" pitchFamily="34" charset="0"/>
              </a:rPr>
              <a:t>Cloud SIEM</a:t>
            </a:r>
          </a:p>
        </p:txBody>
      </p:sp>
      <p:sp>
        <p:nvSpPr>
          <p:cNvPr id="9" name="Rounded Rectangle 14">
            <a:extLst>
              <a:ext uri="{FF2B5EF4-FFF2-40B4-BE49-F238E27FC236}">
                <a16:creationId xmlns:a16="http://schemas.microsoft.com/office/drawing/2014/main" id="{A8184EC0-2112-4718-BC3D-27494E6A20CC}"/>
              </a:ext>
            </a:extLst>
          </p:cNvPr>
          <p:cNvSpPr/>
          <p:nvPr/>
        </p:nvSpPr>
        <p:spPr bwMode="auto">
          <a:xfrm>
            <a:off x="2763943" y="4190079"/>
            <a:ext cx="1649379" cy="505727"/>
          </a:xfrm>
          <a:prstGeom prst="round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a:solidFill>
                  <a:srgbClr val="000000"/>
                </a:solidFill>
                <a:latin typeface="Segoe UI"/>
              </a:rPr>
              <a:t>OS &amp; Virtualization Platform Licensing</a:t>
            </a:r>
          </a:p>
        </p:txBody>
      </p:sp>
      <p:sp>
        <p:nvSpPr>
          <p:cNvPr id="10" name="Rounded Rectangle 15">
            <a:extLst>
              <a:ext uri="{FF2B5EF4-FFF2-40B4-BE49-F238E27FC236}">
                <a16:creationId xmlns:a16="http://schemas.microsoft.com/office/drawing/2014/main" id="{6E70F61C-7A9C-4D98-8C7B-92FD53B2A244}"/>
              </a:ext>
            </a:extLst>
          </p:cNvPr>
          <p:cNvSpPr/>
          <p:nvPr/>
        </p:nvSpPr>
        <p:spPr bwMode="auto">
          <a:xfrm>
            <a:off x="2752636" y="5299271"/>
            <a:ext cx="1649379" cy="118779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099">
                <a:solidFill>
                  <a:srgbClr val="FFFFFF"/>
                </a:solidFill>
                <a:latin typeface="Segoe UI"/>
              </a:rPr>
              <a:t>Cost of Physical Infrastructure for Servers, Storage, Network, Backups, Availability, Patch Management</a:t>
            </a:r>
          </a:p>
        </p:txBody>
      </p:sp>
      <p:sp>
        <p:nvSpPr>
          <p:cNvPr id="11" name="Rounded Rectangle 19">
            <a:extLst>
              <a:ext uri="{FF2B5EF4-FFF2-40B4-BE49-F238E27FC236}">
                <a16:creationId xmlns:a16="http://schemas.microsoft.com/office/drawing/2014/main" id="{663772A4-6B5C-47AE-8EA6-17C5954131AF}"/>
              </a:ext>
            </a:extLst>
          </p:cNvPr>
          <p:cNvSpPr/>
          <p:nvPr/>
        </p:nvSpPr>
        <p:spPr bwMode="auto">
          <a:xfrm>
            <a:off x="2763943" y="3055623"/>
            <a:ext cx="1670183" cy="1056906"/>
          </a:xfrm>
          <a:prstGeom prst="round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a:solidFill>
                  <a:srgbClr val="000000"/>
                </a:solidFill>
                <a:latin typeface="Segoe UI"/>
              </a:rPr>
              <a:t>SIEM Solution </a:t>
            </a:r>
            <a:br>
              <a:rPr lang="en-US" sz="1099">
                <a:solidFill>
                  <a:srgbClr val="000000"/>
                </a:solidFill>
                <a:latin typeface="Segoe UI"/>
              </a:rPr>
            </a:br>
            <a:r>
              <a:rPr lang="en-US" sz="1099">
                <a:solidFill>
                  <a:srgbClr val="000000"/>
                </a:solidFill>
                <a:latin typeface="Segoe UI"/>
              </a:rPr>
              <a:t>Licensing</a:t>
            </a:r>
          </a:p>
        </p:txBody>
      </p:sp>
      <p:sp>
        <p:nvSpPr>
          <p:cNvPr id="12" name="Rounded Rectangle 20">
            <a:extLst>
              <a:ext uri="{FF2B5EF4-FFF2-40B4-BE49-F238E27FC236}">
                <a16:creationId xmlns:a16="http://schemas.microsoft.com/office/drawing/2014/main" id="{9CC94694-D743-4EB0-BA93-95C7994B66DA}"/>
              </a:ext>
            </a:extLst>
          </p:cNvPr>
          <p:cNvSpPr/>
          <p:nvPr/>
        </p:nvSpPr>
        <p:spPr bwMode="auto">
          <a:xfrm>
            <a:off x="2784212" y="1861949"/>
            <a:ext cx="1649379" cy="54685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099">
                <a:solidFill>
                  <a:srgbClr val="000000"/>
                </a:solidFill>
                <a:latin typeface="Segoe UI"/>
                <a:ea typeface="Segoe UI" pitchFamily="34" charset="0"/>
                <a:cs typeface="Segoe UI" pitchFamily="34" charset="0"/>
              </a:rPr>
              <a:t>SOC Operations</a:t>
            </a:r>
          </a:p>
        </p:txBody>
      </p:sp>
      <p:sp>
        <p:nvSpPr>
          <p:cNvPr id="13" name="Rounded Rectangle 45">
            <a:extLst>
              <a:ext uri="{FF2B5EF4-FFF2-40B4-BE49-F238E27FC236}">
                <a16:creationId xmlns:a16="http://schemas.microsoft.com/office/drawing/2014/main" id="{ADAA6557-C701-473B-AFC9-442F9C01C5C1}"/>
              </a:ext>
            </a:extLst>
          </p:cNvPr>
          <p:cNvSpPr/>
          <p:nvPr/>
        </p:nvSpPr>
        <p:spPr bwMode="auto">
          <a:xfrm>
            <a:off x="531547" y="2473913"/>
            <a:ext cx="1523783" cy="431739"/>
          </a:xfrm>
          <a:prstGeom prst="roundRect">
            <a:avLst/>
          </a:prstGeom>
          <a:solidFill>
            <a:schemeClr val="bg2"/>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099">
                <a:solidFill>
                  <a:srgbClr val="000000"/>
                </a:solidFill>
                <a:latin typeface="Segoe UI"/>
                <a:ea typeface="Segoe UI" pitchFamily="34" charset="0"/>
                <a:cs typeface="Segoe UI" pitchFamily="34" charset="0"/>
              </a:rPr>
              <a:t>People</a:t>
            </a:r>
          </a:p>
        </p:txBody>
      </p:sp>
      <p:sp>
        <p:nvSpPr>
          <p:cNvPr id="14" name="Rounded Rectangle 46">
            <a:extLst>
              <a:ext uri="{FF2B5EF4-FFF2-40B4-BE49-F238E27FC236}">
                <a16:creationId xmlns:a16="http://schemas.microsoft.com/office/drawing/2014/main" id="{06D30F4D-7CF0-470E-9076-C6DFA0DB9293}"/>
              </a:ext>
            </a:extLst>
          </p:cNvPr>
          <p:cNvSpPr/>
          <p:nvPr/>
        </p:nvSpPr>
        <p:spPr bwMode="auto">
          <a:xfrm>
            <a:off x="531547" y="3070730"/>
            <a:ext cx="1523783" cy="431739"/>
          </a:xfrm>
          <a:prstGeom prst="roundRect">
            <a:avLst/>
          </a:prstGeom>
          <a:solidFill>
            <a:schemeClr val="accent3"/>
          </a:solidFill>
          <a:ln>
            <a:solidFill>
              <a:schemeClr val="bg2">
                <a:lumMod val="50000"/>
              </a:schemeClr>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a:solidFill>
                  <a:srgbClr val="000000"/>
                </a:solidFill>
                <a:latin typeface="Segoe UI"/>
              </a:rPr>
              <a:t>Solution Costs</a:t>
            </a:r>
          </a:p>
        </p:txBody>
      </p:sp>
      <p:sp>
        <p:nvSpPr>
          <p:cNvPr id="15" name="Rounded Rectangle 47">
            <a:extLst>
              <a:ext uri="{FF2B5EF4-FFF2-40B4-BE49-F238E27FC236}">
                <a16:creationId xmlns:a16="http://schemas.microsoft.com/office/drawing/2014/main" id="{65FB41A3-BC1C-42EF-AF09-F234090BD7A6}"/>
              </a:ext>
            </a:extLst>
          </p:cNvPr>
          <p:cNvSpPr/>
          <p:nvPr/>
        </p:nvSpPr>
        <p:spPr bwMode="auto">
          <a:xfrm>
            <a:off x="531547" y="3640601"/>
            <a:ext cx="1523783" cy="431739"/>
          </a:xfrm>
          <a:prstGeom prst="roundRect">
            <a:avLst/>
          </a:prstGeom>
          <a:solidFill>
            <a:schemeClr val="accent1"/>
          </a:solidFill>
          <a:ln>
            <a:solidFill>
              <a:schemeClr val="bg2">
                <a:lumMod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099">
                <a:solidFill>
                  <a:srgbClr val="FFFFFF"/>
                </a:solidFill>
                <a:latin typeface="Segoe UI"/>
              </a:rPr>
              <a:t>Infrastructure</a:t>
            </a:r>
          </a:p>
        </p:txBody>
      </p:sp>
      <p:sp>
        <p:nvSpPr>
          <p:cNvPr id="16" name="Rounded Rectangle 20">
            <a:extLst>
              <a:ext uri="{FF2B5EF4-FFF2-40B4-BE49-F238E27FC236}">
                <a16:creationId xmlns:a16="http://schemas.microsoft.com/office/drawing/2014/main" id="{B05CD74B-9AA1-4AFE-9E86-9DF55692330C}"/>
              </a:ext>
            </a:extLst>
          </p:cNvPr>
          <p:cNvSpPr/>
          <p:nvPr/>
        </p:nvSpPr>
        <p:spPr bwMode="auto">
          <a:xfrm>
            <a:off x="2752636" y="4776057"/>
            <a:ext cx="1649379" cy="460504"/>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099">
                <a:solidFill>
                  <a:srgbClr val="000000"/>
                </a:solidFill>
                <a:latin typeface="Segoe UI"/>
                <a:ea typeface="Segoe UI" pitchFamily="34" charset="0"/>
                <a:cs typeface="Segoe UI" pitchFamily="34" charset="0"/>
              </a:rPr>
              <a:t>Infrastructure Engineering</a:t>
            </a:r>
          </a:p>
        </p:txBody>
      </p:sp>
      <p:sp>
        <p:nvSpPr>
          <p:cNvPr id="17" name="Rounded Rectangle 46">
            <a:extLst>
              <a:ext uri="{FF2B5EF4-FFF2-40B4-BE49-F238E27FC236}">
                <a16:creationId xmlns:a16="http://schemas.microsoft.com/office/drawing/2014/main" id="{5B7046F8-531B-46A7-9332-25146C804A74}"/>
              </a:ext>
            </a:extLst>
          </p:cNvPr>
          <p:cNvSpPr/>
          <p:nvPr/>
        </p:nvSpPr>
        <p:spPr bwMode="auto">
          <a:xfrm>
            <a:off x="5771737" y="3055623"/>
            <a:ext cx="1617803" cy="3431441"/>
          </a:xfrm>
          <a:prstGeom prst="round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a:solidFill>
                  <a:srgbClr val="000000"/>
                </a:solidFill>
                <a:latin typeface="Segoe UI"/>
              </a:rPr>
              <a:t>Managed Solution Service Pricing</a:t>
            </a:r>
          </a:p>
        </p:txBody>
      </p:sp>
      <p:sp>
        <p:nvSpPr>
          <p:cNvPr id="18" name="Rounded Rectangle 20">
            <a:extLst>
              <a:ext uri="{FF2B5EF4-FFF2-40B4-BE49-F238E27FC236}">
                <a16:creationId xmlns:a16="http://schemas.microsoft.com/office/drawing/2014/main" id="{112BE399-82DC-4CD6-A4B0-9AA7ACF73601}"/>
              </a:ext>
            </a:extLst>
          </p:cNvPr>
          <p:cNvSpPr/>
          <p:nvPr/>
        </p:nvSpPr>
        <p:spPr bwMode="auto">
          <a:xfrm>
            <a:off x="5782376" y="1861949"/>
            <a:ext cx="1607164" cy="54685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099">
                <a:solidFill>
                  <a:srgbClr val="000000"/>
                </a:solidFill>
                <a:latin typeface="Segoe UI"/>
                <a:ea typeface="Segoe UI" pitchFamily="34" charset="0"/>
                <a:cs typeface="Segoe UI" pitchFamily="34" charset="0"/>
              </a:rPr>
              <a:t>SOC Operations</a:t>
            </a:r>
          </a:p>
        </p:txBody>
      </p:sp>
      <p:sp>
        <p:nvSpPr>
          <p:cNvPr id="19" name="Rounded Rectangle 20">
            <a:extLst>
              <a:ext uri="{FF2B5EF4-FFF2-40B4-BE49-F238E27FC236}">
                <a16:creationId xmlns:a16="http://schemas.microsoft.com/office/drawing/2014/main" id="{7738B6D7-B085-48CF-9266-525D2798A5F1}"/>
              </a:ext>
            </a:extLst>
          </p:cNvPr>
          <p:cNvSpPr/>
          <p:nvPr/>
        </p:nvSpPr>
        <p:spPr bwMode="auto">
          <a:xfrm>
            <a:off x="8821733" y="1861949"/>
            <a:ext cx="1607164" cy="54685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099">
                <a:solidFill>
                  <a:srgbClr val="000000"/>
                </a:solidFill>
                <a:latin typeface="Segoe UI"/>
                <a:ea typeface="Segoe UI" pitchFamily="34" charset="0"/>
                <a:cs typeface="Segoe UI" pitchFamily="34" charset="0"/>
              </a:rPr>
              <a:t>SOC Operations</a:t>
            </a:r>
          </a:p>
        </p:txBody>
      </p:sp>
      <p:sp>
        <p:nvSpPr>
          <p:cNvPr id="22" name="Rounded Rectangle 46">
            <a:extLst>
              <a:ext uri="{FF2B5EF4-FFF2-40B4-BE49-F238E27FC236}">
                <a16:creationId xmlns:a16="http://schemas.microsoft.com/office/drawing/2014/main" id="{E062FE9D-ABA6-40BE-B007-95D7ABDE74FC}"/>
              </a:ext>
            </a:extLst>
          </p:cNvPr>
          <p:cNvSpPr/>
          <p:nvPr/>
        </p:nvSpPr>
        <p:spPr bwMode="auto">
          <a:xfrm>
            <a:off x="8863424" y="3372928"/>
            <a:ext cx="1523783" cy="3114136"/>
          </a:xfrm>
          <a:prstGeom prst="roundRect">
            <a:avLst/>
          </a:prstGeom>
          <a:solidFill>
            <a:schemeClr val="bg2">
              <a:lumMod val="75000"/>
            </a:schemeClr>
          </a:solidFill>
          <a:ln>
            <a:solidFill>
              <a:schemeClr val="tx1"/>
            </a:solidFill>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a:solidFill>
                  <a:srgbClr val="000000"/>
                </a:solidFill>
                <a:latin typeface="Segoe UI"/>
              </a:rPr>
              <a:t>Elastic</a:t>
            </a:r>
          </a:p>
        </p:txBody>
      </p:sp>
      <p:sp>
        <p:nvSpPr>
          <p:cNvPr id="21" name="Rounded Rectangle 46">
            <a:extLst>
              <a:ext uri="{FF2B5EF4-FFF2-40B4-BE49-F238E27FC236}">
                <a16:creationId xmlns:a16="http://schemas.microsoft.com/office/drawing/2014/main" id="{5F32F8C8-E555-4652-933F-D5F2A3658FD7}"/>
              </a:ext>
            </a:extLst>
          </p:cNvPr>
          <p:cNvSpPr/>
          <p:nvPr/>
        </p:nvSpPr>
        <p:spPr bwMode="auto">
          <a:xfrm>
            <a:off x="8863424" y="2467157"/>
            <a:ext cx="1523783" cy="1030105"/>
          </a:xfrm>
          <a:prstGeom prst="round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a:solidFill>
                  <a:srgbClr val="000000"/>
                </a:solidFill>
                <a:latin typeface="Segoe UI"/>
              </a:rPr>
              <a:t>Per Gigabyte</a:t>
            </a:r>
            <a:br>
              <a:rPr lang="en-US" sz="1099">
                <a:solidFill>
                  <a:srgbClr val="000000"/>
                </a:solidFill>
                <a:latin typeface="Segoe UI"/>
              </a:rPr>
            </a:br>
            <a:r>
              <a:rPr lang="en-US" sz="1099">
                <a:solidFill>
                  <a:srgbClr val="000000"/>
                </a:solidFill>
                <a:latin typeface="Segoe UI"/>
              </a:rPr>
              <a:t>Pricing Model</a:t>
            </a:r>
          </a:p>
        </p:txBody>
      </p:sp>
      <p:sp>
        <p:nvSpPr>
          <p:cNvPr id="23" name="Rounded Rectangle 14">
            <a:extLst>
              <a:ext uri="{FF2B5EF4-FFF2-40B4-BE49-F238E27FC236}">
                <a16:creationId xmlns:a16="http://schemas.microsoft.com/office/drawing/2014/main" id="{E59D700C-6659-4549-A00E-DF99079BF25A}"/>
              </a:ext>
            </a:extLst>
          </p:cNvPr>
          <p:cNvSpPr/>
          <p:nvPr/>
        </p:nvSpPr>
        <p:spPr bwMode="auto">
          <a:xfrm>
            <a:off x="2784212" y="2479415"/>
            <a:ext cx="761245" cy="505727"/>
          </a:xfrm>
          <a:prstGeom prst="round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a:solidFill>
                  <a:srgbClr val="000000"/>
                </a:solidFill>
                <a:latin typeface="Segoe UI"/>
              </a:rPr>
              <a:t>SOAR</a:t>
            </a:r>
          </a:p>
        </p:txBody>
      </p:sp>
      <p:sp>
        <p:nvSpPr>
          <p:cNvPr id="24" name="Rounded Rectangle 14">
            <a:extLst>
              <a:ext uri="{FF2B5EF4-FFF2-40B4-BE49-F238E27FC236}">
                <a16:creationId xmlns:a16="http://schemas.microsoft.com/office/drawing/2014/main" id="{3965AC52-1CEB-4F5A-8BFB-756A74195FA0}"/>
              </a:ext>
            </a:extLst>
          </p:cNvPr>
          <p:cNvSpPr/>
          <p:nvPr/>
        </p:nvSpPr>
        <p:spPr bwMode="auto">
          <a:xfrm>
            <a:off x="3640770" y="2477838"/>
            <a:ext cx="761245" cy="505727"/>
          </a:xfrm>
          <a:prstGeom prst="round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a:solidFill>
                  <a:srgbClr val="000000"/>
                </a:solidFill>
                <a:latin typeface="Segoe UI"/>
              </a:rPr>
              <a:t>TI</a:t>
            </a:r>
          </a:p>
        </p:txBody>
      </p:sp>
      <p:sp>
        <p:nvSpPr>
          <p:cNvPr id="26" name="Rounded Rectangle 14">
            <a:extLst>
              <a:ext uri="{FF2B5EF4-FFF2-40B4-BE49-F238E27FC236}">
                <a16:creationId xmlns:a16="http://schemas.microsoft.com/office/drawing/2014/main" id="{49873474-FD8A-46EA-AFFD-D24DC78BAD0F}"/>
              </a:ext>
            </a:extLst>
          </p:cNvPr>
          <p:cNvSpPr/>
          <p:nvPr/>
        </p:nvSpPr>
        <p:spPr bwMode="auto">
          <a:xfrm>
            <a:off x="5771737" y="2472927"/>
            <a:ext cx="761245" cy="505727"/>
          </a:xfrm>
          <a:prstGeom prst="round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a:solidFill>
                  <a:srgbClr val="000000"/>
                </a:solidFill>
                <a:latin typeface="Segoe UI"/>
              </a:rPr>
              <a:t>SOAR</a:t>
            </a:r>
          </a:p>
        </p:txBody>
      </p:sp>
      <p:sp>
        <p:nvSpPr>
          <p:cNvPr id="27" name="Rounded Rectangle 14">
            <a:extLst>
              <a:ext uri="{FF2B5EF4-FFF2-40B4-BE49-F238E27FC236}">
                <a16:creationId xmlns:a16="http://schemas.microsoft.com/office/drawing/2014/main" id="{47F3F217-1B80-454B-BBF0-27569EB11F4B}"/>
              </a:ext>
            </a:extLst>
          </p:cNvPr>
          <p:cNvSpPr/>
          <p:nvPr/>
        </p:nvSpPr>
        <p:spPr bwMode="auto">
          <a:xfrm>
            <a:off x="6628295" y="2471350"/>
            <a:ext cx="761245" cy="505727"/>
          </a:xfrm>
          <a:prstGeom prst="round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a:solidFill>
                  <a:srgbClr val="000000"/>
                </a:solidFill>
                <a:latin typeface="Segoe UI"/>
              </a:rPr>
              <a:t>TI</a:t>
            </a:r>
          </a:p>
        </p:txBody>
      </p:sp>
    </p:spTree>
    <p:extLst>
      <p:ext uri="{BB962C8B-B14F-4D97-AF65-F5344CB8AC3E}">
        <p14:creationId xmlns:p14="http://schemas.microsoft.com/office/powerpoint/2010/main" val="164931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animBg="1"/>
      <p:bldP spid="16" grpId="0" animBg="1"/>
      <p:bldP spid="17" grpId="0" animBg="1"/>
      <p:bldP spid="18" grpId="0" animBg="1"/>
      <p:bldP spid="19" grpId="0" animBg="1"/>
      <p:bldP spid="22" grpId="0" animBg="1"/>
      <p:bldP spid="21" grpId="0" animBg="1"/>
      <p:bldP spid="23" grpId="0" animBg="1"/>
      <p:bldP spid="24" grpId="0" animBg="1"/>
      <p:bldP spid="26" grpId="0" animBg="1"/>
      <p:bldP spid="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882" y="269669"/>
            <a:ext cx="8351061" cy="710807"/>
          </a:xfrm>
        </p:spPr>
        <p:txBody>
          <a:bodyPr/>
          <a:lstStyle/>
          <a:p>
            <a:r>
              <a:rPr lang="en-US" sz="3264"/>
              <a:t>Microsoft Sentinel vs Google Chronicle</a:t>
            </a:r>
            <a:endParaRPr lang="en-IN" sz="3264"/>
          </a:p>
        </p:txBody>
      </p:sp>
      <p:sp>
        <p:nvSpPr>
          <p:cNvPr id="5" name="Rounded Rectangle 3">
            <a:extLst>
              <a:ext uri="{FF2B5EF4-FFF2-40B4-BE49-F238E27FC236}">
                <a16:creationId xmlns:a16="http://schemas.microsoft.com/office/drawing/2014/main" id="{BFD68275-D7BC-4B90-8873-40B6123B9B06}"/>
              </a:ext>
            </a:extLst>
          </p:cNvPr>
          <p:cNvSpPr/>
          <p:nvPr/>
        </p:nvSpPr>
        <p:spPr bwMode="auto">
          <a:xfrm>
            <a:off x="2399175" y="1074382"/>
            <a:ext cx="2417518" cy="5673276"/>
          </a:xfrm>
          <a:prstGeom prst="roundRect">
            <a:avLst/>
          </a:prstGeom>
          <a:solidFill>
            <a:schemeClr val="accent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399">
                <a:solidFill>
                  <a:srgbClr val="282828"/>
                </a:solidFill>
                <a:latin typeface="Segoe UI"/>
                <a:ea typeface="Segoe UI" pitchFamily="34" charset="0"/>
                <a:cs typeface="Segoe UI" pitchFamily="34" charset="0"/>
              </a:rPr>
              <a:t>Microsoft Sentinel</a:t>
            </a:r>
          </a:p>
        </p:txBody>
      </p:sp>
      <p:sp>
        <p:nvSpPr>
          <p:cNvPr id="6" name="Rounded Rectangle 12">
            <a:extLst>
              <a:ext uri="{FF2B5EF4-FFF2-40B4-BE49-F238E27FC236}">
                <a16:creationId xmlns:a16="http://schemas.microsoft.com/office/drawing/2014/main" id="{E4B404CC-726A-4D76-A372-967F9BCCA5AA}"/>
              </a:ext>
            </a:extLst>
          </p:cNvPr>
          <p:cNvSpPr/>
          <p:nvPr/>
        </p:nvSpPr>
        <p:spPr bwMode="auto">
          <a:xfrm>
            <a:off x="5374767" y="1074381"/>
            <a:ext cx="2417518" cy="5673274"/>
          </a:xfrm>
          <a:prstGeom prst="roundRect">
            <a:avLst/>
          </a:prstGeom>
          <a:solidFill>
            <a:srgbClr val="E1F2C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399">
                <a:solidFill>
                  <a:srgbClr val="282828"/>
                </a:solidFill>
                <a:latin typeface="Segoe UI"/>
                <a:cs typeface="Segoe UI" pitchFamily="34" charset="0"/>
              </a:rPr>
              <a:t>Google Chronicle</a:t>
            </a:r>
          </a:p>
        </p:txBody>
      </p:sp>
      <p:sp>
        <p:nvSpPr>
          <p:cNvPr id="7" name="Rounded Rectangle 13">
            <a:extLst>
              <a:ext uri="{FF2B5EF4-FFF2-40B4-BE49-F238E27FC236}">
                <a16:creationId xmlns:a16="http://schemas.microsoft.com/office/drawing/2014/main" id="{55B722E7-8705-4454-9356-6C16068CDF7B}"/>
              </a:ext>
            </a:extLst>
          </p:cNvPr>
          <p:cNvSpPr/>
          <p:nvPr/>
        </p:nvSpPr>
        <p:spPr bwMode="auto">
          <a:xfrm>
            <a:off x="10037299" y="1074381"/>
            <a:ext cx="2179261" cy="5673273"/>
          </a:xfrm>
          <a:prstGeom prst="roundRect">
            <a:avLst/>
          </a:prstGeom>
          <a:solidFill>
            <a:schemeClr val="tx2">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399">
                <a:solidFill>
                  <a:srgbClr val="282828"/>
                </a:solidFill>
                <a:latin typeface="Segoe UI"/>
                <a:cs typeface="Segoe UI" pitchFamily="34" charset="0"/>
              </a:rPr>
              <a:t>Other true cloud SIEMs??</a:t>
            </a:r>
          </a:p>
        </p:txBody>
      </p:sp>
      <p:sp>
        <p:nvSpPr>
          <p:cNvPr id="10" name="Rounded Rectangle 15">
            <a:extLst>
              <a:ext uri="{FF2B5EF4-FFF2-40B4-BE49-F238E27FC236}">
                <a16:creationId xmlns:a16="http://schemas.microsoft.com/office/drawing/2014/main" id="{6E70F61C-7A9C-4D98-8C7B-92FD53B2A244}"/>
              </a:ext>
            </a:extLst>
          </p:cNvPr>
          <p:cNvSpPr/>
          <p:nvPr/>
        </p:nvSpPr>
        <p:spPr bwMode="auto">
          <a:xfrm>
            <a:off x="610315" y="4757057"/>
            <a:ext cx="1374182" cy="648833"/>
          </a:xfrm>
          <a:prstGeom prst="round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099">
                <a:solidFill>
                  <a:srgbClr val="FFFFFF"/>
                </a:solidFill>
                <a:latin typeface="Segoe UI"/>
              </a:rPr>
              <a:t>SIEM Log Ingestion &amp; Retention</a:t>
            </a:r>
          </a:p>
        </p:txBody>
      </p:sp>
      <p:sp>
        <p:nvSpPr>
          <p:cNvPr id="11" name="Rounded Rectangle 19">
            <a:extLst>
              <a:ext uri="{FF2B5EF4-FFF2-40B4-BE49-F238E27FC236}">
                <a16:creationId xmlns:a16="http://schemas.microsoft.com/office/drawing/2014/main" id="{663772A4-6B5C-47AE-8EA6-17C5954131AF}"/>
              </a:ext>
            </a:extLst>
          </p:cNvPr>
          <p:cNvSpPr/>
          <p:nvPr/>
        </p:nvSpPr>
        <p:spPr bwMode="auto">
          <a:xfrm>
            <a:off x="610316" y="3751517"/>
            <a:ext cx="1374182" cy="894412"/>
          </a:xfrm>
          <a:prstGeom prst="round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099">
                <a:solidFill>
                  <a:srgbClr val="FFFFFF"/>
                </a:solidFill>
                <a:latin typeface="Segoe UI"/>
              </a:rPr>
              <a:t>SIEM Capabilities</a:t>
            </a:r>
          </a:p>
        </p:txBody>
      </p:sp>
      <p:sp>
        <p:nvSpPr>
          <p:cNvPr id="3" name="Rounded Rectangle 19">
            <a:extLst>
              <a:ext uri="{FF2B5EF4-FFF2-40B4-BE49-F238E27FC236}">
                <a16:creationId xmlns:a16="http://schemas.microsoft.com/office/drawing/2014/main" id="{7F78A088-4F99-12FA-C629-89F4AEA11747}"/>
              </a:ext>
            </a:extLst>
          </p:cNvPr>
          <p:cNvSpPr/>
          <p:nvPr/>
        </p:nvSpPr>
        <p:spPr bwMode="auto">
          <a:xfrm>
            <a:off x="622248" y="2745977"/>
            <a:ext cx="1374182" cy="894412"/>
          </a:xfrm>
          <a:prstGeom prst="round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099">
                <a:solidFill>
                  <a:srgbClr val="FFFFFF"/>
                </a:solidFill>
                <a:latin typeface="Segoe UI"/>
              </a:rPr>
              <a:t>Threat Intelligence +AI Detections</a:t>
            </a:r>
          </a:p>
        </p:txBody>
      </p:sp>
      <p:sp>
        <p:nvSpPr>
          <p:cNvPr id="4" name="Rounded Rectangle 19">
            <a:extLst>
              <a:ext uri="{FF2B5EF4-FFF2-40B4-BE49-F238E27FC236}">
                <a16:creationId xmlns:a16="http://schemas.microsoft.com/office/drawing/2014/main" id="{8BD0127D-F753-ABFB-DD30-C727E38B25D0}"/>
              </a:ext>
            </a:extLst>
          </p:cNvPr>
          <p:cNvSpPr/>
          <p:nvPr/>
        </p:nvSpPr>
        <p:spPr bwMode="auto">
          <a:xfrm>
            <a:off x="610315" y="1740437"/>
            <a:ext cx="1374182" cy="894412"/>
          </a:xfrm>
          <a:prstGeom prst="roundRect">
            <a:avLst/>
          </a:prstGeom>
          <a:solidFill>
            <a:schemeClr val="tx1">
              <a:lumMod val="50000"/>
              <a:lumOff val="5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a:solidFill>
                  <a:schemeClr val="bg1"/>
                </a:solidFill>
                <a:latin typeface="Segoe UI"/>
              </a:rPr>
              <a:t>SOAR capabilities</a:t>
            </a:r>
          </a:p>
        </p:txBody>
      </p:sp>
      <p:sp>
        <p:nvSpPr>
          <p:cNvPr id="8" name="Rounded Rectangle 19">
            <a:extLst>
              <a:ext uri="{FF2B5EF4-FFF2-40B4-BE49-F238E27FC236}">
                <a16:creationId xmlns:a16="http://schemas.microsoft.com/office/drawing/2014/main" id="{AF708E6F-074C-6BBC-53C6-2C762E6C8CB3}"/>
              </a:ext>
            </a:extLst>
          </p:cNvPr>
          <p:cNvSpPr/>
          <p:nvPr/>
        </p:nvSpPr>
        <p:spPr bwMode="auto">
          <a:xfrm>
            <a:off x="2920843" y="2745977"/>
            <a:ext cx="1374182" cy="2659913"/>
          </a:xfrm>
          <a:prstGeom prst="round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099">
                <a:solidFill>
                  <a:srgbClr val="FFFFFF"/>
                </a:solidFill>
                <a:latin typeface="Segoe UI"/>
              </a:rPr>
              <a:t>Per GB pricing for all capabilities</a:t>
            </a:r>
          </a:p>
        </p:txBody>
      </p:sp>
      <p:sp>
        <p:nvSpPr>
          <p:cNvPr id="25" name="Rounded Rectangle 19">
            <a:extLst>
              <a:ext uri="{FF2B5EF4-FFF2-40B4-BE49-F238E27FC236}">
                <a16:creationId xmlns:a16="http://schemas.microsoft.com/office/drawing/2014/main" id="{0D3BE7D5-54B3-FB2F-4985-E41AD5F2E5A7}"/>
              </a:ext>
            </a:extLst>
          </p:cNvPr>
          <p:cNvSpPr/>
          <p:nvPr/>
        </p:nvSpPr>
        <p:spPr bwMode="auto">
          <a:xfrm>
            <a:off x="2920843" y="1740437"/>
            <a:ext cx="1374182" cy="894412"/>
          </a:xfrm>
          <a:prstGeom prst="roundRect">
            <a:avLst/>
          </a:prstGeom>
          <a:solidFill>
            <a:schemeClr val="tx1">
              <a:lumMod val="50000"/>
              <a:lumOff val="5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err="1">
                <a:solidFill>
                  <a:schemeClr val="bg1"/>
                </a:solidFill>
                <a:latin typeface="Segoe UI"/>
              </a:rPr>
              <a:t>LogicApps</a:t>
            </a:r>
            <a:r>
              <a:rPr lang="en-US" sz="1099">
                <a:solidFill>
                  <a:schemeClr val="bg1"/>
                </a:solidFill>
                <a:latin typeface="Segoe UI"/>
              </a:rPr>
              <a:t> </a:t>
            </a:r>
          </a:p>
          <a:p>
            <a:pPr algn="ctr" defTabSz="932293" fontAlgn="base">
              <a:spcBef>
                <a:spcPct val="0"/>
              </a:spcBef>
              <a:spcAft>
                <a:spcPct val="0"/>
              </a:spcAft>
              <a:defRPr/>
            </a:pPr>
            <a:r>
              <a:rPr lang="en-US" sz="1099">
                <a:solidFill>
                  <a:schemeClr val="bg1"/>
                </a:solidFill>
                <a:latin typeface="Segoe UI"/>
              </a:rPr>
              <a:t>or any 3P SOAR</a:t>
            </a:r>
          </a:p>
        </p:txBody>
      </p:sp>
      <p:sp>
        <p:nvSpPr>
          <p:cNvPr id="28" name="Rounded Rectangle 19">
            <a:extLst>
              <a:ext uri="{FF2B5EF4-FFF2-40B4-BE49-F238E27FC236}">
                <a16:creationId xmlns:a16="http://schemas.microsoft.com/office/drawing/2014/main" id="{9AAB9D25-3CE6-B833-2132-F17FFABBE441}"/>
              </a:ext>
            </a:extLst>
          </p:cNvPr>
          <p:cNvSpPr/>
          <p:nvPr/>
        </p:nvSpPr>
        <p:spPr bwMode="auto">
          <a:xfrm>
            <a:off x="5896435" y="4757057"/>
            <a:ext cx="1374182" cy="1788822"/>
          </a:xfrm>
          <a:prstGeom prst="round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099">
                <a:solidFill>
                  <a:srgbClr val="FFFFFF"/>
                </a:solidFill>
                <a:latin typeface="Segoe UI"/>
              </a:rPr>
              <a:t>Per User pricing for Chronicle</a:t>
            </a:r>
          </a:p>
        </p:txBody>
      </p:sp>
      <p:sp>
        <p:nvSpPr>
          <p:cNvPr id="29" name="Rounded Rectangle 19">
            <a:extLst>
              <a:ext uri="{FF2B5EF4-FFF2-40B4-BE49-F238E27FC236}">
                <a16:creationId xmlns:a16="http://schemas.microsoft.com/office/drawing/2014/main" id="{EF05C603-6FCA-A9F0-EEBA-06F79D6ED84E}"/>
              </a:ext>
            </a:extLst>
          </p:cNvPr>
          <p:cNvSpPr/>
          <p:nvPr/>
        </p:nvSpPr>
        <p:spPr bwMode="auto">
          <a:xfrm>
            <a:off x="5896435" y="2745978"/>
            <a:ext cx="1374182" cy="1899952"/>
          </a:xfrm>
          <a:prstGeom prst="round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099">
                <a:solidFill>
                  <a:srgbClr val="FFFFFF"/>
                </a:solidFill>
                <a:latin typeface="Segoe UI"/>
              </a:rPr>
              <a:t>Not currently available in Chronicle – customer has to build these capabilities</a:t>
            </a:r>
          </a:p>
        </p:txBody>
      </p:sp>
      <p:sp>
        <p:nvSpPr>
          <p:cNvPr id="30" name="Rounded Rectangle 19">
            <a:extLst>
              <a:ext uri="{FF2B5EF4-FFF2-40B4-BE49-F238E27FC236}">
                <a16:creationId xmlns:a16="http://schemas.microsoft.com/office/drawing/2014/main" id="{9DFD6C47-8028-FF1A-E781-64A0777DE809}"/>
              </a:ext>
            </a:extLst>
          </p:cNvPr>
          <p:cNvSpPr/>
          <p:nvPr/>
        </p:nvSpPr>
        <p:spPr bwMode="auto">
          <a:xfrm>
            <a:off x="5896435" y="1740437"/>
            <a:ext cx="1374182" cy="894412"/>
          </a:xfrm>
          <a:prstGeom prst="roundRect">
            <a:avLst/>
          </a:prstGeom>
          <a:solidFill>
            <a:schemeClr val="tx1">
              <a:lumMod val="50000"/>
              <a:lumOff val="5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99" err="1">
                <a:solidFill>
                  <a:schemeClr val="bg1"/>
                </a:solidFill>
                <a:latin typeface="Segoe UI"/>
              </a:rPr>
              <a:t>SIEMplify</a:t>
            </a:r>
            <a:r>
              <a:rPr lang="en-US" sz="1099">
                <a:solidFill>
                  <a:schemeClr val="bg1"/>
                </a:solidFill>
                <a:latin typeface="Segoe UI"/>
              </a:rPr>
              <a:t> Pricing (unknown)</a:t>
            </a:r>
          </a:p>
        </p:txBody>
      </p:sp>
      <p:sp>
        <p:nvSpPr>
          <p:cNvPr id="31" name="Rounded Rectangle 15">
            <a:extLst>
              <a:ext uri="{FF2B5EF4-FFF2-40B4-BE49-F238E27FC236}">
                <a16:creationId xmlns:a16="http://schemas.microsoft.com/office/drawing/2014/main" id="{191ECD4E-E0C2-524B-BE60-1840B6B6F7C0}"/>
              </a:ext>
            </a:extLst>
          </p:cNvPr>
          <p:cNvSpPr/>
          <p:nvPr/>
        </p:nvSpPr>
        <p:spPr bwMode="auto">
          <a:xfrm>
            <a:off x="622248" y="5651468"/>
            <a:ext cx="1374182" cy="894411"/>
          </a:xfrm>
          <a:prstGeom prst="round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099">
                <a:solidFill>
                  <a:srgbClr val="FFFFFF"/>
                </a:solidFill>
                <a:latin typeface="Segoe UI"/>
              </a:rPr>
              <a:t>Long term Security data storage and retrieval</a:t>
            </a:r>
          </a:p>
        </p:txBody>
      </p:sp>
      <p:sp>
        <p:nvSpPr>
          <p:cNvPr id="32" name="Rounded Rectangle 19">
            <a:extLst>
              <a:ext uri="{FF2B5EF4-FFF2-40B4-BE49-F238E27FC236}">
                <a16:creationId xmlns:a16="http://schemas.microsoft.com/office/drawing/2014/main" id="{09C07503-652E-28F4-B571-D4ACC1DB65F8}"/>
              </a:ext>
            </a:extLst>
          </p:cNvPr>
          <p:cNvSpPr/>
          <p:nvPr/>
        </p:nvSpPr>
        <p:spPr bwMode="auto">
          <a:xfrm>
            <a:off x="2910728" y="5651467"/>
            <a:ext cx="1374182" cy="894412"/>
          </a:xfrm>
          <a:prstGeom prst="round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099">
                <a:solidFill>
                  <a:srgbClr val="FFFFFF"/>
                </a:solidFill>
                <a:latin typeface="Segoe UI"/>
              </a:rPr>
              <a:t>Azure Data Explorer</a:t>
            </a:r>
          </a:p>
        </p:txBody>
      </p:sp>
    </p:spTree>
    <p:extLst>
      <p:ext uri="{BB962C8B-B14F-4D97-AF65-F5344CB8AC3E}">
        <p14:creationId xmlns:p14="http://schemas.microsoft.com/office/powerpoint/2010/main" val="1942797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3" grpId="0" animBg="1"/>
      <p:bldP spid="4" grpId="0" animBg="1"/>
      <p:bldP spid="8" grpId="0" animBg="1"/>
      <p:bldP spid="25" grpId="0" animBg="1"/>
      <p:bldP spid="28" grpId="0" animBg="1"/>
      <p:bldP spid="29" grpId="0" animBg="1"/>
      <p:bldP spid="30" grpId="0" animBg="1"/>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8B3A-F3C7-4217-99C5-D18122A35DB2}"/>
              </a:ext>
            </a:extLst>
          </p:cNvPr>
          <p:cNvSpPr>
            <a:spLocks noGrp="1"/>
          </p:cNvSpPr>
          <p:nvPr>
            <p:ph type="title"/>
          </p:nvPr>
        </p:nvSpPr>
        <p:spPr/>
        <p:txBody>
          <a:bodyPr/>
          <a:lstStyle/>
          <a:p>
            <a:r>
              <a:rPr lang="en-US"/>
              <a:t>Cost Overview</a:t>
            </a:r>
          </a:p>
        </p:txBody>
      </p:sp>
      <p:sp>
        <p:nvSpPr>
          <p:cNvPr id="3" name="Text Placeholder 2">
            <a:extLst>
              <a:ext uri="{FF2B5EF4-FFF2-40B4-BE49-F238E27FC236}">
                <a16:creationId xmlns:a16="http://schemas.microsoft.com/office/drawing/2014/main" id="{7E4A4A31-F713-4ABB-9E69-725130B3A406}"/>
              </a:ext>
            </a:extLst>
          </p:cNvPr>
          <p:cNvSpPr>
            <a:spLocks noGrp="1"/>
          </p:cNvSpPr>
          <p:nvPr>
            <p:ph type="body" sz="quarter" idx="10"/>
          </p:nvPr>
        </p:nvSpPr>
        <p:spPr>
          <a:xfrm>
            <a:off x="599302" y="1276162"/>
            <a:ext cx="11237870" cy="4746620"/>
          </a:xfrm>
        </p:spPr>
        <p:txBody>
          <a:bodyPr/>
          <a:lstStyle/>
          <a:p>
            <a:r>
              <a:rPr lang="en-US" sz="2448"/>
              <a:t>Microsoft Sentinel:	</a:t>
            </a:r>
            <a:r>
              <a:rPr lang="en-US" sz="2448">
                <a:solidFill>
                  <a:schemeClr val="accent1"/>
                </a:solidFill>
              </a:rPr>
              <a:t>Per GB, Per Day</a:t>
            </a:r>
          </a:p>
          <a:p>
            <a:pPr marL="514350" lvl="1" indent="-285750">
              <a:buFont typeface="Arial" panose="020B0604020202020204" pitchFamily="34" charset="0"/>
              <a:buChar char="•"/>
            </a:pPr>
            <a:r>
              <a:rPr lang="en-US" sz="1632"/>
              <a:t>No upfront costs to implement</a:t>
            </a:r>
          </a:p>
          <a:p>
            <a:pPr marL="514350" lvl="1" indent="-285750">
              <a:buFont typeface="Arial" panose="020B0604020202020204" pitchFamily="34" charset="0"/>
              <a:buChar char="•"/>
            </a:pPr>
            <a:r>
              <a:rPr lang="en-US" sz="1632"/>
              <a:t>Can deploy multiple environments for data segregation</a:t>
            </a:r>
          </a:p>
          <a:p>
            <a:pPr marL="514350" lvl="1" indent="-285750">
              <a:buFont typeface="Arial" panose="020B0604020202020204" pitchFamily="34" charset="0"/>
              <a:buChar char="•"/>
            </a:pPr>
            <a:r>
              <a:rPr lang="en-US" sz="1632"/>
              <a:t>Scales up and down: allows for experimenting with new data feeds without commitment</a:t>
            </a:r>
          </a:p>
          <a:p>
            <a:pPr marL="514350" lvl="1" indent="-285750">
              <a:buFont typeface="Arial" panose="020B0604020202020204" pitchFamily="34" charset="0"/>
              <a:buChar char="•"/>
            </a:pPr>
            <a:r>
              <a:rPr lang="en-US" sz="1632"/>
              <a:t>Includes </a:t>
            </a:r>
            <a:r>
              <a:rPr lang="en-US" sz="1632" b="1"/>
              <a:t>90-days</a:t>
            </a:r>
            <a:r>
              <a:rPr lang="en-US" sz="1632"/>
              <a:t> hot storage retention</a:t>
            </a:r>
            <a:br>
              <a:rPr lang="en-US" sz="1632"/>
            </a:br>
            <a:endParaRPr lang="en-US" sz="1632"/>
          </a:p>
          <a:p>
            <a:r>
              <a:rPr lang="en-US" sz="2448"/>
              <a:t>Hot storage:		</a:t>
            </a:r>
            <a:r>
              <a:rPr lang="en-US" sz="2448">
                <a:solidFill>
                  <a:schemeClr val="accent1"/>
                </a:solidFill>
              </a:rPr>
              <a:t>Per GB, Per Day</a:t>
            </a:r>
          </a:p>
          <a:p>
            <a:pPr marL="514350" lvl="1" indent="-285750">
              <a:buFont typeface="Arial" panose="020B0604020202020204" pitchFamily="34" charset="0"/>
              <a:buChar char="•"/>
            </a:pPr>
            <a:r>
              <a:rPr lang="en-US" sz="1632"/>
              <a:t>Select only the useful data, the rest can move to warm storage</a:t>
            </a:r>
          </a:p>
          <a:p>
            <a:pPr marL="514350" lvl="1" indent="-285750">
              <a:buFont typeface="Arial" panose="020B0604020202020204" pitchFamily="34" charset="0"/>
              <a:buChar char="•"/>
            </a:pPr>
            <a:r>
              <a:rPr lang="en-US" sz="1632"/>
              <a:t>Data stays within Microsoft Sentinel/Log Analytics for up to 2 years</a:t>
            </a:r>
          </a:p>
          <a:p>
            <a:pPr marL="514350" lvl="1" indent="-285750">
              <a:buFont typeface="Arial" panose="020B0604020202020204" pitchFamily="34" charset="0"/>
              <a:buChar char="•"/>
            </a:pPr>
            <a:r>
              <a:rPr lang="en-US" sz="1632"/>
              <a:t>Can be analyzed using KQL and ML models</a:t>
            </a:r>
            <a:br>
              <a:rPr lang="en-US" sz="1632"/>
            </a:br>
            <a:endParaRPr lang="en-US" sz="1632"/>
          </a:p>
          <a:p>
            <a:r>
              <a:rPr lang="en-US" sz="2448"/>
              <a:t>Warm storage:	</a:t>
            </a:r>
            <a:r>
              <a:rPr lang="en-US" sz="2448">
                <a:solidFill>
                  <a:schemeClr val="accent1"/>
                </a:solidFill>
              </a:rPr>
              <a:t>Per GB, Per Month</a:t>
            </a:r>
          </a:p>
          <a:p>
            <a:pPr marL="514350" lvl="1" indent="-285750">
              <a:buFont typeface="Arial" panose="020B0604020202020204" pitchFamily="34" charset="0"/>
              <a:buChar char="•"/>
            </a:pPr>
            <a:r>
              <a:rPr lang="en-US" sz="1632"/>
              <a:t>Store data in Azure Blob or Azure Data Lake for up to 99 years</a:t>
            </a:r>
          </a:p>
          <a:p>
            <a:pPr marL="514350" lvl="1" indent="-285750">
              <a:buFont typeface="Arial" panose="020B0604020202020204" pitchFamily="34" charset="0"/>
              <a:buChar char="•"/>
            </a:pPr>
            <a:r>
              <a:rPr lang="en-US" sz="1632"/>
              <a:t>Can be analyzed by other data tools, including KQL</a:t>
            </a:r>
          </a:p>
          <a:p>
            <a:pPr marL="233149" lvl="1"/>
            <a:endParaRPr lang="en-US" sz="1632"/>
          </a:p>
          <a:p>
            <a:r>
              <a:rPr lang="en-US" sz="2448"/>
              <a:t>Optional Services:	</a:t>
            </a:r>
            <a:r>
              <a:rPr lang="en-US" sz="2448">
                <a:solidFill>
                  <a:schemeClr val="accent1"/>
                </a:solidFill>
              </a:rPr>
              <a:t>Per Resource</a:t>
            </a:r>
          </a:p>
          <a:p>
            <a:pPr marL="514350" lvl="1" indent="-285750">
              <a:buFont typeface="Arial" panose="020B0604020202020204" pitchFamily="34" charset="0"/>
              <a:buChar char="•"/>
            </a:pPr>
            <a:r>
              <a:rPr lang="en-US" sz="1632"/>
              <a:t>Azure Logic Apps for automation (SOAR)</a:t>
            </a:r>
          </a:p>
          <a:p>
            <a:pPr marL="514350" lvl="1" indent="-285750">
              <a:buFont typeface="Arial" panose="020B0604020202020204" pitchFamily="34" charset="0"/>
              <a:buChar char="•"/>
            </a:pPr>
            <a:r>
              <a:rPr lang="en-US" sz="1632"/>
              <a:t>Syslog servers for infrastructure data collection</a:t>
            </a:r>
          </a:p>
          <a:p>
            <a:pPr marL="514350" lvl="1" indent="-285750">
              <a:buFont typeface="Arial" panose="020B0604020202020204" pitchFamily="34" charset="0"/>
              <a:buChar char="•"/>
            </a:pPr>
            <a:r>
              <a:rPr lang="en-US" sz="1632"/>
              <a:t>Egress charges if sending the data out of Azure to 3</a:t>
            </a:r>
            <a:r>
              <a:rPr lang="en-US" sz="1632" baseline="30000"/>
              <a:t>rd</a:t>
            </a:r>
            <a:r>
              <a:rPr lang="en-US" sz="1632"/>
              <a:t> party services</a:t>
            </a:r>
            <a:endParaRPr lang="en-US" sz="1836"/>
          </a:p>
        </p:txBody>
      </p:sp>
    </p:spTree>
    <p:extLst>
      <p:ext uri="{BB962C8B-B14F-4D97-AF65-F5344CB8AC3E}">
        <p14:creationId xmlns:p14="http://schemas.microsoft.com/office/powerpoint/2010/main" val="480769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8B3A-F3C7-4217-99C5-D18122A35DB2}"/>
              </a:ext>
            </a:extLst>
          </p:cNvPr>
          <p:cNvSpPr>
            <a:spLocks noGrp="1"/>
          </p:cNvSpPr>
          <p:nvPr>
            <p:ph type="title"/>
          </p:nvPr>
        </p:nvSpPr>
        <p:spPr/>
        <p:txBody>
          <a:bodyPr/>
          <a:lstStyle/>
          <a:p>
            <a:r>
              <a:rPr lang="en-US"/>
              <a:t>What you are not paying for</a:t>
            </a:r>
          </a:p>
        </p:txBody>
      </p:sp>
      <p:sp>
        <p:nvSpPr>
          <p:cNvPr id="3" name="Text Placeholder 2">
            <a:extLst>
              <a:ext uri="{FF2B5EF4-FFF2-40B4-BE49-F238E27FC236}">
                <a16:creationId xmlns:a16="http://schemas.microsoft.com/office/drawing/2014/main" id="{7E4A4A31-F713-4ABB-9E69-725130B3A406}"/>
              </a:ext>
            </a:extLst>
          </p:cNvPr>
          <p:cNvSpPr>
            <a:spLocks noGrp="1"/>
          </p:cNvSpPr>
          <p:nvPr>
            <p:ph type="body" sz="quarter" idx="10"/>
          </p:nvPr>
        </p:nvSpPr>
        <p:spPr>
          <a:xfrm>
            <a:off x="596711" y="1464073"/>
            <a:ext cx="11237870" cy="3644716"/>
          </a:xfrm>
        </p:spPr>
        <p:txBody>
          <a:bodyPr/>
          <a:lstStyle/>
          <a:p>
            <a:r>
              <a:rPr lang="en-US" sz="2448"/>
              <a:t>Hardware:</a:t>
            </a:r>
          </a:p>
          <a:p>
            <a:pPr marL="514350" lvl="1" indent="-285750">
              <a:buFont typeface="Arial" panose="020B0604020202020204" pitchFamily="34" charset="0"/>
              <a:buChar char="•"/>
            </a:pPr>
            <a:r>
              <a:rPr lang="en-US" sz="1632"/>
              <a:t>Servers, Storage, Networks</a:t>
            </a:r>
          </a:p>
          <a:p>
            <a:pPr lvl="1"/>
            <a:endParaRPr lang="en-US" sz="1632"/>
          </a:p>
          <a:p>
            <a:r>
              <a:rPr lang="en-US" sz="2448"/>
              <a:t>Licenses:</a:t>
            </a:r>
          </a:p>
          <a:p>
            <a:pPr marL="514350" lvl="1" indent="-285750">
              <a:buFont typeface="Arial" panose="020B0604020202020204" pitchFamily="34" charset="0"/>
              <a:buChar char="•"/>
            </a:pPr>
            <a:r>
              <a:rPr lang="en-US" sz="1632"/>
              <a:t>SIEM, SOAR, Operating Systems, and virtualization platforms</a:t>
            </a:r>
          </a:p>
          <a:p>
            <a:pPr marL="514350" lvl="1" indent="-285750">
              <a:buFont typeface="Arial" panose="020B0604020202020204" pitchFamily="34" charset="0"/>
              <a:buChar char="•"/>
            </a:pPr>
            <a:endParaRPr lang="en-US" sz="1632"/>
          </a:p>
          <a:p>
            <a:r>
              <a:rPr lang="en-US" sz="2448"/>
              <a:t>Engineering:</a:t>
            </a:r>
          </a:p>
          <a:p>
            <a:pPr marL="514350" lvl="1" indent="-285750">
              <a:buFont typeface="Arial" panose="020B0604020202020204" pitchFamily="34" charset="0"/>
              <a:buChar char="•"/>
            </a:pPr>
            <a:r>
              <a:rPr lang="en-US" sz="1632"/>
              <a:t>Configuration and continuous performance management</a:t>
            </a:r>
          </a:p>
          <a:p>
            <a:pPr marL="514350" lvl="1" indent="-285750">
              <a:buFont typeface="Arial" panose="020B0604020202020204" pitchFamily="34" charset="0"/>
              <a:buChar char="•"/>
            </a:pPr>
            <a:r>
              <a:rPr lang="en-US" sz="1632"/>
              <a:t>Upgrades, patching, troubleshooting</a:t>
            </a:r>
          </a:p>
          <a:p>
            <a:pPr lvl="1"/>
            <a:endParaRPr lang="en-US" sz="1632"/>
          </a:p>
          <a:p>
            <a:r>
              <a:rPr lang="en-US" sz="2448"/>
              <a:t>Backups:</a:t>
            </a:r>
          </a:p>
          <a:p>
            <a:pPr marL="514350" lvl="1" indent="-285750">
              <a:buFont typeface="Arial" panose="020B0604020202020204" pitchFamily="34" charset="0"/>
              <a:buChar char="•"/>
            </a:pPr>
            <a:r>
              <a:rPr lang="en-US" sz="1632"/>
              <a:t>Backup hardware, software, procedures, human time and effort</a:t>
            </a:r>
          </a:p>
          <a:p>
            <a:pPr lvl="1"/>
            <a:endParaRPr lang="en-US" sz="1632"/>
          </a:p>
          <a:p>
            <a:endParaRPr lang="en-US" sz="1836"/>
          </a:p>
        </p:txBody>
      </p:sp>
    </p:spTree>
    <p:extLst>
      <p:ext uri="{BB962C8B-B14F-4D97-AF65-F5344CB8AC3E}">
        <p14:creationId xmlns:p14="http://schemas.microsoft.com/office/powerpoint/2010/main" val="957655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0BA9A3-DF42-4A48-9644-2BDDEB103E01}"/>
              </a:ext>
            </a:extLst>
          </p:cNvPr>
          <p:cNvPicPr>
            <a:picLocks noChangeAspect="1"/>
          </p:cNvPicPr>
          <p:nvPr/>
        </p:nvPicPr>
        <p:blipFill>
          <a:blip r:embed="rId2"/>
          <a:stretch>
            <a:fillRect/>
          </a:stretch>
        </p:blipFill>
        <p:spPr>
          <a:xfrm>
            <a:off x="123812" y="-1"/>
            <a:ext cx="12188850" cy="6994525"/>
          </a:xfrm>
          <a:prstGeom prst="rect">
            <a:avLst/>
          </a:prstGeom>
        </p:spPr>
      </p:pic>
      <p:sp>
        <p:nvSpPr>
          <p:cNvPr id="4" name="Title 3">
            <a:extLst>
              <a:ext uri="{FF2B5EF4-FFF2-40B4-BE49-F238E27FC236}">
                <a16:creationId xmlns:a16="http://schemas.microsoft.com/office/drawing/2014/main" id="{45EED765-F166-404A-90AF-728E59C025F3}"/>
              </a:ext>
            </a:extLst>
          </p:cNvPr>
          <p:cNvSpPr>
            <a:spLocks noGrp="1"/>
          </p:cNvSpPr>
          <p:nvPr>
            <p:ph type="title"/>
          </p:nvPr>
        </p:nvSpPr>
        <p:spPr>
          <a:xfrm>
            <a:off x="600855" y="466302"/>
            <a:ext cx="11237870" cy="1695079"/>
          </a:xfrm>
        </p:spPr>
        <p:txBody>
          <a:bodyPr/>
          <a:lstStyle/>
          <a:p>
            <a:r>
              <a:rPr lang="en-US"/>
              <a:t>Guess which vertical</a:t>
            </a:r>
            <a:br>
              <a:rPr lang="en-US"/>
            </a:br>
            <a:r>
              <a:rPr lang="en-US"/>
              <a:t>this customer </a:t>
            </a:r>
            <a:br>
              <a:rPr lang="en-US"/>
            </a:br>
            <a:r>
              <a:rPr lang="en-US"/>
              <a:t>belongs to?</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7607653-FCB2-42A6-BFBD-01BA553AAA1B}"/>
                  </a:ext>
                </a:extLst>
              </p14:cNvPr>
              <p14:cNvContentPartPr/>
              <p14:nvPr/>
            </p14:nvContentPartPr>
            <p14:xfrm>
              <a:off x="167942" y="779127"/>
              <a:ext cx="12204620" cy="3538752"/>
            </p14:xfrm>
          </p:contentPart>
        </mc:Choice>
        <mc:Fallback xmlns="">
          <p:pic>
            <p:nvPicPr>
              <p:cNvPr id="2" name="Ink 1">
                <a:extLst>
                  <a:ext uri="{FF2B5EF4-FFF2-40B4-BE49-F238E27FC236}">
                    <a16:creationId xmlns:a16="http://schemas.microsoft.com/office/drawing/2014/main" id="{47607653-FCB2-42A6-BFBD-01BA553AAA1B}"/>
                  </a:ext>
                </a:extLst>
              </p:cNvPr>
              <p:cNvPicPr/>
              <p:nvPr/>
            </p:nvPicPr>
            <p:blipFill>
              <a:blip r:embed="rId4"/>
              <a:stretch>
                <a:fillRect/>
              </a:stretch>
            </p:blipFill>
            <p:spPr>
              <a:xfrm>
                <a:off x="158582" y="769767"/>
                <a:ext cx="12223340" cy="3557472"/>
              </a:xfrm>
              <a:prstGeom prst="rect">
                <a:avLst/>
              </a:prstGeom>
            </p:spPr>
          </p:pic>
        </mc:Fallback>
      </mc:AlternateContent>
    </p:spTree>
    <p:extLst>
      <p:ext uri="{BB962C8B-B14F-4D97-AF65-F5344CB8AC3E}">
        <p14:creationId xmlns:p14="http://schemas.microsoft.com/office/powerpoint/2010/main" val="3552798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8B3A-F3C7-4217-99C5-D18122A35DB2}"/>
              </a:ext>
            </a:extLst>
          </p:cNvPr>
          <p:cNvSpPr>
            <a:spLocks noGrp="1"/>
          </p:cNvSpPr>
          <p:nvPr>
            <p:ph type="title"/>
          </p:nvPr>
        </p:nvSpPr>
        <p:spPr/>
        <p:txBody>
          <a:bodyPr/>
          <a:lstStyle/>
          <a:p>
            <a:r>
              <a:rPr lang="en-US"/>
              <a:t>Sizing Guide</a:t>
            </a:r>
          </a:p>
        </p:txBody>
      </p:sp>
      <p:sp>
        <p:nvSpPr>
          <p:cNvPr id="3" name="Text Placeholder 2">
            <a:extLst>
              <a:ext uri="{FF2B5EF4-FFF2-40B4-BE49-F238E27FC236}">
                <a16:creationId xmlns:a16="http://schemas.microsoft.com/office/drawing/2014/main" id="{7E4A4A31-F713-4ABB-9E69-725130B3A406}"/>
              </a:ext>
            </a:extLst>
          </p:cNvPr>
          <p:cNvSpPr>
            <a:spLocks noGrp="1"/>
          </p:cNvSpPr>
          <p:nvPr>
            <p:ph type="body" sz="quarter" idx="10"/>
          </p:nvPr>
        </p:nvSpPr>
        <p:spPr>
          <a:xfrm>
            <a:off x="596711" y="1464073"/>
            <a:ext cx="11237870" cy="4680577"/>
          </a:xfrm>
        </p:spPr>
        <p:txBody>
          <a:bodyPr/>
          <a:lstStyle/>
          <a:p>
            <a:pPr marL="457200" indent="-457200">
              <a:lnSpc>
                <a:spcPct val="150000"/>
              </a:lnSpc>
              <a:buFont typeface="Arial" panose="020B0604020202020204" pitchFamily="34" charset="0"/>
              <a:buChar char="•"/>
            </a:pPr>
            <a:r>
              <a:rPr lang="en-US" sz="2400"/>
              <a:t>Never easy, the variant is high, use the evaluation period to gauge</a:t>
            </a:r>
          </a:p>
          <a:p>
            <a:pPr marL="457200" indent="-457200">
              <a:lnSpc>
                <a:spcPct val="150000"/>
              </a:lnSpc>
              <a:buFont typeface="Arial" panose="020B0604020202020204" pitchFamily="34" charset="0"/>
              <a:buChar char="•"/>
            </a:pPr>
            <a:r>
              <a:rPr lang="en-US" sz="2400"/>
              <a:t>Need to understand average GB per day ingestion</a:t>
            </a:r>
          </a:p>
          <a:p>
            <a:pPr marL="457200" indent="-457200">
              <a:lnSpc>
                <a:spcPct val="150000"/>
              </a:lnSpc>
              <a:buFont typeface="Arial" panose="020B0604020202020204" pitchFamily="34" charset="0"/>
              <a:buChar char="•"/>
            </a:pPr>
            <a:r>
              <a:rPr lang="en-US" sz="2400"/>
              <a:t>Can compare to existing implementation, or quotation for compete</a:t>
            </a:r>
          </a:p>
          <a:p>
            <a:pPr marL="457200" indent="-457200">
              <a:lnSpc>
                <a:spcPct val="150000"/>
              </a:lnSpc>
              <a:buFont typeface="Arial" panose="020B0604020202020204" pitchFamily="34" charset="0"/>
              <a:buChar char="•"/>
            </a:pPr>
            <a:r>
              <a:rPr lang="en-US" sz="2400"/>
              <a:t>If you have an EPS estimate: 1000 EPS ~= 50GB/d</a:t>
            </a:r>
          </a:p>
          <a:p>
            <a:pPr marL="457200" indent="-457200">
              <a:lnSpc>
                <a:spcPct val="150000"/>
              </a:lnSpc>
              <a:buFont typeface="Arial" panose="020B0604020202020204" pitchFamily="34" charset="0"/>
              <a:buChar char="•"/>
            </a:pPr>
            <a:r>
              <a:rPr lang="en-US" sz="2400"/>
              <a:t>Consider Hot storage requirements compared to long term storage</a:t>
            </a:r>
          </a:p>
          <a:p>
            <a:pPr marL="685800" lvl="1" indent="-457200">
              <a:lnSpc>
                <a:spcPct val="150000"/>
              </a:lnSpc>
              <a:buFont typeface="Arial" panose="020B0604020202020204" pitchFamily="34" charset="0"/>
              <a:buChar char="•"/>
            </a:pPr>
            <a:r>
              <a:rPr lang="en-US" sz="1800"/>
              <a:t>Compliance requirements may state 2-7 year retention of logs, this can go direct to long term storage and bypass SIEM</a:t>
            </a:r>
          </a:p>
          <a:p>
            <a:pPr marL="685800" lvl="1" indent="-457200">
              <a:lnSpc>
                <a:spcPct val="150000"/>
              </a:lnSpc>
              <a:buFont typeface="Arial" panose="020B0604020202020204" pitchFamily="34" charset="0"/>
              <a:buChar char="•"/>
            </a:pPr>
            <a:r>
              <a:rPr lang="en-US" sz="1800"/>
              <a:t>SIEM content should be for specific analysis</a:t>
            </a:r>
          </a:p>
          <a:p>
            <a:pPr marL="457200" indent="-457200">
              <a:lnSpc>
                <a:spcPct val="150000"/>
              </a:lnSpc>
              <a:buFont typeface="Arial" panose="020B0604020202020204" pitchFamily="34" charset="0"/>
              <a:buChar char="•"/>
            </a:pPr>
            <a:r>
              <a:rPr lang="en-US" sz="2400"/>
              <a:t>Consider the data types: don’t put non-security data into Microsoft Sentinel</a:t>
            </a:r>
          </a:p>
        </p:txBody>
      </p:sp>
    </p:spTree>
    <p:extLst>
      <p:ext uri="{BB962C8B-B14F-4D97-AF65-F5344CB8AC3E}">
        <p14:creationId xmlns:p14="http://schemas.microsoft.com/office/powerpoint/2010/main" val="135311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F175-9362-4411-ABAE-D0F530968D55}"/>
              </a:ext>
            </a:extLst>
          </p:cNvPr>
          <p:cNvSpPr>
            <a:spLocks noGrp="1"/>
          </p:cNvSpPr>
          <p:nvPr>
            <p:ph type="title"/>
          </p:nvPr>
        </p:nvSpPr>
        <p:spPr/>
        <p:txBody>
          <a:bodyPr/>
          <a:lstStyle/>
          <a:p>
            <a:r>
              <a:rPr lang="en-US"/>
              <a:t>Example Sizing Guides</a:t>
            </a:r>
          </a:p>
        </p:txBody>
      </p:sp>
      <p:graphicFrame>
        <p:nvGraphicFramePr>
          <p:cNvPr id="3" name="Object 2">
            <a:extLst>
              <a:ext uri="{FF2B5EF4-FFF2-40B4-BE49-F238E27FC236}">
                <a16:creationId xmlns:a16="http://schemas.microsoft.com/office/drawing/2014/main" id="{718231AE-CCF5-4549-B159-1A1C04BC1AD4}"/>
              </a:ext>
            </a:extLst>
          </p:cNvPr>
          <p:cNvGraphicFramePr>
            <a:graphicFrameLocks noChangeAspect="1"/>
          </p:cNvGraphicFramePr>
          <p:nvPr>
            <p:extLst>
              <p:ext uri="{D42A27DB-BD31-4B8C-83A1-F6EECF244321}">
                <p14:modId xmlns:p14="http://schemas.microsoft.com/office/powerpoint/2010/main" val="4081008839"/>
              </p:ext>
            </p:extLst>
          </p:nvPr>
        </p:nvGraphicFramePr>
        <p:xfrm>
          <a:off x="583775" y="1801389"/>
          <a:ext cx="6287873" cy="4413165"/>
        </p:xfrm>
        <a:graphic>
          <a:graphicData uri="http://schemas.openxmlformats.org/presentationml/2006/ole">
            <mc:AlternateContent xmlns:mc="http://schemas.openxmlformats.org/markup-compatibility/2006">
              <mc:Choice xmlns:v="urn:schemas-microsoft-com:vml" Requires="v">
                <p:oleObj name="Worksheet" r:id="rId3" imgW="3939389" imgH="2766198" progId="Excel.Sheet.12">
                  <p:embed/>
                </p:oleObj>
              </mc:Choice>
              <mc:Fallback>
                <p:oleObj name="Worksheet" r:id="rId3" imgW="3939389" imgH="2766198" progId="Excel.Sheet.12">
                  <p:embed/>
                  <p:pic>
                    <p:nvPicPr>
                      <p:cNvPr id="3" name="Object 2">
                        <a:extLst>
                          <a:ext uri="{FF2B5EF4-FFF2-40B4-BE49-F238E27FC236}">
                            <a16:creationId xmlns:a16="http://schemas.microsoft.com/office/drawing/2014/main" id="{718231AE-CCF5-4549-B159-1A1C04BC1AD4}"/>
                          </a:ext>
                        </a:extLst>
                      </p:cNvPr>
                      <p:cNvPicPr/>
                      <p:nvPr/>
                    </p:nvPicPr>
                    <p:blipFill>
                      <a:blip r:embed="rId4"/>
                      <a:stretch>
                        <a:fillRect/>
                      </a:stretch>
                    </p:blipFill>
                    <p:spPr>
                      <a:xfrm>
                        <a:off x="583775" y="1801389"/>
                        <a:ext cx="6287873" cy="441316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C07A9622-C887-42A6-9716-918CB8B877D6}"/>
              </a:ext>
            </a:extLst>
          </p:cNvPr>
          <p:cNvGraphicFramePr>
            <a:graphicFrameLocks noChangeAspect="1"/>
          </p:cNvGraphicFramePr>
          <p:nvPr>
            <p:extLst>
              <p:ext uri="{D42A27DB-BD31-4B8C-83A1-F6EECF244321}">
                <p14:modId xmlns:p14="http://schemas.microsoft.com/office/powerpoint/2010/main" val="81606591"/>
              </p:ext>
            </p:extLst>
          </p:nvPr>
        </p:nvGraphicFramePr>
        <p:xfrm>
          <a:off x="8232775" y="1801813"/>
          <a:ext cx="2493963" cy="4413250"/>
        </p:xfrm>
        <a:graphic>
          <a:graphicData uri="http://schemas.openxmlformats.org/presentationml/2006/ole">
            <mc:AlternateContent xmlns:mc="http://schemas.openxmlformats.org/markup-compatibility/2006">
              <mc:Choice xmlns:v="urn:schemas-microsoft-com:vml" Requires="v">
                <p:oleObj name="Worksheet" r:id="rId5" imgW="1562244" imgH="2766198" progId="Excel.Sheet.12">
                  <p:embed/>
                </p:oleObj>
              </mc:Choice>
              <mc:Fallback>
                <p:oleObj name="Worksheet" r:id="rId5" imgW="1562244" imgH="2766198" progId="Excel.Sheet.12">
                  <p:embed/>
                  <p:pic>
                    <p:nvPicPr>
                      <p:cNvPr id="7" name="Object 6">
                        <a:extLst>
                          <a:ext uri="{FF2B5EF4-FFF2-40B4-BE49-F238E27FC236}">
                            <a16:creationId xmlns:a16="http://schemas.microsoft.com/office/drawing/2014/main" id="{C07A9622-C887-42A6-9716-918CB8B877D6}"/>
                          </a:ext>
                        </a:extLst>
                      </p:cNvPr>
                      <p:cNvPicPr/>
                      <p:nvPr/>
                    </p:nvPicPr>
                    <p:blipFill>
                      <a:blip r:embed="rId6"/>
                      <a:stretch>
                        <a:fillRect/>
                      </a:stretch>
                    </p:blipFill>
                    <p:spPr>
                      <a:xfrm>
                        <a:off x="8232775" y="1801813"/>
                        <a:ext cx="2493963" cy="4413250"/>
                      </a:xfrm>
                      <a:prstGeom prst="rect">
                        <a:avLst/>
                      </a:prstGeom>
                    </p:spPr>
                  </p:pic>
                </p:oleObj>
              </mc:Fallback>
            </mc:AlternateContent>
          </a:graphicData>
        </a:graphic>
      </p:graphicFrame>
    </p:spTree>
    <p:extLst>
      <p:ext uri="{BB962C8B-B14F-4D97-AF65-F5344CB8AC3E}">
        <p14:creationId xmlns:p14="http://schemas.microsoft.com/office/powerpoint/2010/main" val="42908634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2" y="269210"/>
            <a:ext cx="11561710" cy="710908"/>
          </a:xfrm>
        </p:spPr>
        <p:txBody>
          <a:bodyPr/>
          <a:lstStyle/>
          <a:p>
            <a:r>
              <a:rPr lang="en-US" sz="3264"/>
              <a:t>Questions you can ask any customer…</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69" y="851476"/>
            <a:ext cx="12242805" cy="400110"/>
          </a:xfrm>
          <a:prstGeom prst="rect">
            <a:avLst/>
          </a:prstGeom>
        </p:spPr>
        <p:txBody>
          <a:bodyPr wrap="square">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Does your customer have a mature SOC already ?</a:t>
            </a:r>
          </a:p>
        </p:txBody>
      </p:sp>
      <p:sp>
        <p:nvSpPr>
          <p:cNvPr id="3" name="TextBox 2">
            <a:extLst>
              <a:ext uri="{FF2B5EF4-FFF2-40B4-BE49-F238E27FC236}">
                <a16:creationId xmlns:a16="http://schemas.microsoft.com/office/drawing/2014/main" id="{C3903CC8-4A23-45D2-AE84-CFA9A62F7226}"/>
              </a:ext>
            </a:extLst>
          </p:cNvPr>
          <p:cNvSpPr txBox="1"/>
          <p:nvPr/>
        </p:nvSpPr>
        <p:spPr>
          <a:xfrm>
            <a:off x="529844" y="1701918"/>
            <a:ext cx="5013334" cy="1169551"/>
          </a:xfrm>
          <a:prstGeom prst="rect">
            <a:avLst/>
          </a:prstGeom>
          <a:solidFill>
            <a:schemeClr val="bg1">
              <a:lumMod val="85000"/>
            </a:schemeClr>
          </a:solid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1. Risk Framework:</a:t>
            </a: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What drives decisions when it comes to GRC</a:t>
            </a: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How much risk are they willing to accept</a:t>
            </a:r>
          </a:p>
        </p:txBody>
      </p:sp>
      <p:sp>
        <p:nvSpPr>
          <p:cNvPr id="5" name="TextBox 4">
            <a:extLst>
              <a:ext uri="{FF2B5EF4-FFF2-40B4-BE49-F238E27FC236}">
                <a16:creationId xmlns:a16="http://schemas.microsoft.com/office/drawing/2014/main" id="{FE927B12-C7C7-4276-B96D-29E6B70EF6D3}"/>
              </a:ext>
            </a:extLst>
          </p:cNvPr>
          <p:cNvSpPr txBox="1"/>
          <p:nvPr/>
        </p:nvSpPr>
        <p:spPr>
          <a:xfrm>
            <a:off x="528273" y="3007096"/>
            <a:ext cx="5013334" cy="1092607"/>
          </a:xfrm>
          <a:prstGeom prst="rect">
            <a:avLst/>
          </a:prstGeom>
          <a:solidFill>
            <a:schemeClr val="bg1">
              <a:lumMod val="85000"/>
            </a:schemeClr>
          </a:solidFill>
        </p:spPr>
        <p:txBody>
          <a:bodyPr wrap="square" lIns="182880" tIns="146304" rIns="182880" bIns="146304" rtlCol="0" anchor="t">
            <a:spAutoFit/>
          </a:bodyPr>
          <a:lstStyle/>
          <a:p>
            <a:pPr>
              <a:lnSpc>
                <a:spcPct val="90000"/>
              </a:lnSpc>
              <a:spcAft>
                <a:spcPts val="600"/>
              </a:spcAft>
            </a:pPr>
            <a:r>
              <a:rPr lang="en-US" sz="2400">
                <a:gradFill>
                  <a:gsLst>
                    <a:gs pos="2917">
                      <a:schemeClr val="tx1"/>
                    </a:gs>
                    <a:gs pos="30000">
                      <a:schemeClr val="tx1"/>
                    </a:gs>
                  </a:gsLst>
                  <a:lin ang="5400000" scaled="0"/>
                </a:gradFill>
              </a:rPr>
              <a:t>2. Controls Framework:</a:t>
            </a: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What frameworks are followed to achieve governance requirements</a:t>
            </a:r>
            <a:endParaRPr lang="en-US" sz="1400">
              <a:ea typeface="+mn-lt"/>
              <a:cs typeface="+mn-lt"/>
            </a:endParaRPr>
          </a:p>
        </p:txBody>
      </p:sp>
      <p:sp>
        <p:nvSpPr>
          <p:cNvPr id="7" name="TextBox 6">
            <a:extLst>
              <a:ext uri="{FF2B5EF4-FFF2-40B4-BE49-F238E27FC236}">
                <a16:creationId xmlns:a16="http://schemas.microsoft.com/office/drawing/2014/main" id="{A0009449-30FF-46AC-AD26-1955E8589842}"/>
              </a:ext>
            </a:extLst>
          </p:cNvPr>
          <p:cNvSpPr txBox="1"/>
          <p:nvPr/>
        </p:nvSpPr>
        <p:spPr>
          <a:xfrm>
            <a:off x="529021" y="4235917"/>
            <a:ext cx="5013334" cy="1440394"/>
          </a:xfrm>
          <a:prstGeom prst="rect">
            <a:avLst/>
          </a:prstGeom>
          <a:solidFill>
            <a:schemeClr val="bg1">
              <a:lumMod val="85000"/>
            </a:schemeClr>
          </a:solid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3. Security Solution Architecture:</a:t>
            </a: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What has been implemented to manage risk</a:t>
            </a: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Is the solution architecture well documented</a:t>
            </a: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Is there a reference framework in use to identify gaps</a:t>
            </a:r>
          </a:p>
        </p:txBody>
      </p:sp>
      <p:sp>
        <p:nvSpPr>
          <p:cNvPr id="12" name="TextBox 11">
            <a:extLst>
              <a:ext uri="{FF2B5EF4-FFF2-40B4-BE49-F238E27FC236}">
                <a16:creationId xmlns:a16="http://schemas.microsoft.com/office/drawing/2014/main" id="{149DD7AD-5C1B-450A-B0D4-9513383B4D47}"/>
              </a:ext>
            </a:extLst>
          </p:cNvPr>
          <p:cNvSpPr txBox="1"/>
          <p:nvPr/>
        </p:nvSpPr>
        <p:spPr>
          <a:xfrm>
            <a:off x="6218238" y="1342056"/>
            <a:ext cx="5013334" cy="2022092"/>
          </a:xfrm>
          <a:prstGeom prst="rect">
            <a:avLst/>
          </a:prstGeom>
          <a:solidFill>
            <a:schemeClr val="bg1">
              <a:lumMod val="85000"/>
            </a:schemeClr>
          </a:solidFill>
        </p:spPr>
        <p:txBody>
          <a:bodyPr wrap="square" lIns="182880" tIns="146304" rIns="182880" bIns="146304" rtlCol="0" anchor="t">
            <a:spAutoFit/>
          </a:bodyPr>
          <a:lstStyle/>
          <a:p>
            <a:pPr>
              <a:lnSpc>
                <a:spcPct val="90000"/>
              </a:lnSpc>
              <a:spcAft>
                <a:spcPts val="600"/>
              </a:spcAft>
            </a:pPr>
            <a:r>
              <a:rPr lang="en-US" sz="2400">
                <a:gradFill>
                  <a:gsLst>
                    <a:gs pos="2917">
                      <a:schemeClr val="tx1"/>
                    </a:gs>
                    <a:gs pos="30000">
                      <a:schemeClr val="tx1"/>
                    </a:gs>
                  </a:gsLst>
                  <a:lin ang="5400000" scaled="0"/>
                </a:gradFill>
              </a:rPr>
              <a:t>4. Operational Practices:</a:t>
            </a: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What is the SOC structure, capabilities, and level of automation</a:t>
            </a:r>
            <a:endParaRPr lang="en-US" sz="14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cs typeface="Segoe UI"/>
              </a:rPr>
              <a:t>Are you using PAWs or PAM solution to run your SOC operations securely ?</a:t>
            </a: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cs typeface="Segoe UI"/>
              </a:rPr>
              <a:t>Operational excellence : Are you measuring your SOC effectiveness with KPIs (MTTR/MTTD) ?</a:t>
            </a:r>
          </a:p>
        </p:txBody>
      </p:sp>
      <p:sp>
        <p:nvSpPr>
          <p:cNvPr id="14" name="TextBox 13">
            <a:extLst>
              <a:ext uri="{FF2B5EF4-FFF2-40B4-BE49-F238E27FC236}">
                <a16:creationId xmlns:a16="http://schemas.microsoft.com/office/drawing/2014/main" id="{B73D9013-A512-40D6-B24D-0C2DBC0EAC4C}"/>
              </a:ext>
            </a:extLst>
          </p:cNvPr>
          <p:cNvSpPr txBox="1"/>
          <p:nvPr/>
        </p:nvSpPr>
        <p:spPr>
          <a:xfrm>
            <a:off x="6218238" y="3495622"/>
            <a:ext cx="6017290" cy="2834622"/>
          </a:xfrm>
          <a:prstGeom prst="rect">
            <a:avLst/>
          </a:prstGeom>
          <a:solidFill>
            <a:schemeClr val="bg1">
              <a:lumMod val="85000"/>
            </a:schemeClr>
          </a:solidFill>
        </p:spPr>
        <p:txBody>
          <a:bodyPr wrap="square" lIns="182880" tIns="146304" rIns="182880" bIns="146304" rtlCol="0" anchor="t">
            <a:spAutoFit/>
          </a:bodyPr>
          <a:lstStyle/>
          <a:p>
            <a:pPr>
              <a:lnSpc>
                <a:spcPct val="90000"/>
              </a:lnSpc>
              <a:spcAft>
                <a:spcPts val="600"/>
              </a:spcAft>
            </a:pPr>
            <a:r>
              <a:rPr lang="en-US" sz="2400">
                <a:gradFill>
                  <a:gsLst>
                    <a:gs pos="2917">
                      <a:schemeClr val="tx1"/>
                    </a:gs>
                    <a:gs pos="30000">
                      <a:schemeClr val="tx1"/>
                    </a:gs>
                  </a:gsLst>
                  <a:lin ang="5400000" scaled="0"/>
                </a:gradFill>
              </a:rPr>
              <a:t>5. Assurances:</a:t>
            </a: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Provide a short checklist of the recommended extras that should be in place:</a:t>
            </a:r>
            <a:endParaRPr lang="en-US" sz="1400">
              <a:gradFill>
                <a:gsLst>
                  <a:gs pos="2917">
                    <a:schemeClr val="tx1"/>
                  </a:gs>
                  <a:gs pos="30000">
                    <a:schemeClr val="tx1"/>
                  </a:gs>
                </a:gsLst>
                <a:lin ang="5400000" scaled="0"/>
              </a:gradFill>
              <a:cs typeface="Segoe UI"/>
            </a:endParaRPr>
          </a:p>
          <a:p>
            <a:pPr marL="808990" lvl="1"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Red Team exercises to test their security architecture and Incident Response procedures</a:t>
            </a:r>
          </a:p>
          <a:p>
            <a:pPr marL="808990" lvl="1"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What</a:t>
            </a:r>
            <a:r>
              <a:rPr lang="en-US" sz="1400">
                <a:ea typeface="+mn-lt"/>
                <a:cs typeface="+mn-lt"/>
              </a:rPr>
              <a:t> frameworks are followed to validate threat</a:t>
            </a:r>
            <a:r>
              <a:rPr lang="en-US" sz="1400">
                <a:cs typeface="Segoe UI"/>
              </a:rPr>
              <a:t> detection capabilities and raise SOC awareness (</a:t>
            </a:r>
            <a:r>
              <a:rPr lang="en-US" sz="1400" err="1">
                <a:cs typeface="Segoe UI"/>
              </a:rPr>
              <a:t>e.g</a:t>
            </a:r>
            <a:r>
              <a:rPr lang="en-US" sz="1400">
                <a:cs typeface="Segoe UI"/>
              </a:rPr>
              <a:t> Mitre </a:t>
            </a:r>
            <a:r>
              <a:rPr lang="en-US" sz="1400" err="1">
                <a:cs typeface="Segoe UI"/>
              </a:rPr>
              <a:t>Att&amp;ck</a:t>
            </a:r>
            <a:r>
              <a:rPr lang="en-US" sz="1400">
                <a:cs typeface="Segoe UI"/>
              </a:rPr>
              <a:t>)</a:t>
            </a:r>
            <a:endParaRPr lang="en-US" sz="1400">
              <a:ea typeface="+mn-lt"/>
              <a:cs typeface="+mn-lt"/>
            </a:endParaRPr>
          </a:p>
          <a:p>
            <a:pPr marL="808990" lvl="1"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Cyber insurance to help cover costs after breach</a:t>
            </a:r>
            <a:endParaRPr lang="en-US" sz="1400">
              <a:gradFill>
                <a:gsLst>
                  <a:gs pos="2917">
                    <a:schemeClr val="tx1"/>
                  </a:gs>
                  <a:gs pos="30000">
                    <a:schemeClr val="tx1"/>
                  </a:gs>
                </a:gsLst>
                <a:lin ang="5400000" scaled="0"/>
              </a:gradFill>
              <a:cs typeface="Segoe UI"/>
            </a:endParaRPr>
          </a:p>
          <a:p>
            <a:pPr marL="808990" lvl="1"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IR retainer to ensure expedited response when necessary</a:t>
            </a:r>
            <a:endParaRPr lang="en-US" sz="1400">
              <a:gradFill>
                <a:gsLst>
                  <a:gs pos="2917">
                    <a:schemeClr val="tx1"/>
                  </a:gs>
                  <a:gs pos="30000">
                    <a:schemeClr val="tx1"/>
                  </a:gs>
                </a:gsLst>
                <a:lin ang="5400000" scaled="0"/>
              </a:gradFill>
              <a:cs typeface="Segoe UI"/>
            </a:endParaRPr>
          </a:p>
          <a:p>
            <a:pPr marL="808990" lvl="1"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Investment in technology and people: where are the gaps? </a:t>
            </a:r>
            <a:endParaRPr lang="en-US" sz="1400">
              <a:gradFill>
                <a:gsLst>
                  <a:gs pos="2917">
                    <a:schemeClr val="tx1"/>
                  </a:gs>
                  <a:gs pos="30000">
                    <a:schemeClr val="tx1"/>
                  </a:gs>
                </a:gsLst>
                <a:lin ang="5400000" scaled="0"/>
              </a:gradFill>
              <a:cs typeface="Segoe UI"/>
            </a:endParaRPr>
          </a:p>
        </p:txBody>
      </p:sp>
    </p:spTree>
    <p:extLst>
      <p:ext uri="{BB962C8B-B14F-4D97-AF65-F5344CB8AC3E}">
        <p14:creationId xmlns:p14="http://schemas.microsoft.com/office/powerpoint/2010/main" val="174309120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2FE7-029D-4CCB-AA49-C3C3DD58302D}"/>
              </a:ext>
            </a:extLst>
          </p:cNvPr>
          <p:cNvSpPr>
            <a:spLocks noGrp="1"/>
          </p:cNvSpPr>
          <p:nvPr>
            <p:ph type="title"/>
          </p:nvPr>
        </p:nvSpPr>
        <p:spPr/>
        <p:txBody>
          <a:bodyPr/>
          <a:lstStyle/>
          <a:p>
            <a:r>
              <a:rPr lang="en-US"/>
              <a:t>Adjusting for variability trends</a:t>
            </a:r>
          </a:p>
        </p:txBody>
      </p:sp>
      <p:sp>
        <p:nvSpPr>
          <p:cNvPr id="4" name="Text Placeholder 2">
            <a:extLst>
              <a:ext uri="{FF2B5EF4-FFF2-40B4-BE49-F238E27FC236}">
                <a16:creationId xmlns:a16="http://schemas.microsoft.com/office/drawing/2014/main" id="{614A0BA4-9AE3-486D-98D2-2CD0CE05421B}"/>
              </a:ext>
            </a:extLst>
          </p:cNvPr>
          <p:cNvSpPr txBox="1">
            <a:spLocks/>
          </p:cNvSpPr>
          <p:nvPr/>
        </p:nvSpPr>
        <p:spPr>
          <a:xfrm>
            <a:off x="596711" y="1464073"/>
            <a:ext cx="11237870" cy="5081188"/>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t>Average over the month based on actual daily ingestion:</a:t>
            </a:r>
          </a:p>
          <a:p>
            <a:pPr marL="685800" lvl="1" indent="-457200">
              <a:lnSpc>
                <a:spcPct val="100000"/>
              </a:lnSpc>
              <a:spcAft>
                <a:spcPts val="600"/>
              </a:spcAft>
              <a:buFont typeface="Arial" panose="020B0604020202020204" pitchFamily="34" charset="0"/>
              <a:buChar char="•"/>
            </a:pPr>
            <a:r>
              <a:rPr lang="en-US"/>
              <a:t>Data ingestion will change depending on the activities of the business throughout the weeks and months of the year</a:t>
            </a:r>
          </a:p>
          <a:p>
            <a:pPr marL="685800" lvl="1" indent="-457200">
              <a:lnSpc>
                <a:spcPct val="100000"/>
              </a:lnSpc>
              <a:spcAft>
                <a:spcPts val="600"/>
              </a:spcAft>
              <a:buFont typeface="Arial" panose="020B0604020202020204" pitchFamily="34" charset="0"/>
              <a:buChar char="•"/>
            </a:pPr>
            <a:r>
              <a:rPr lang="en-US"/>
              <a:t>Key example to use when sizing:</a:t>
            </a:r>
          </a:p>
          <a:p>
            <a:pPr marL="1143000" lvl="3" indent="-457200">
              <a:lnSpc>
                <a:spcPct val="100000"/>
              </a:lnSpc>
              <a:spcAft>
                <a:spcPts val="600"/>
              </a:spcAft>
              <a:buFont typeface="Arial" panose="020B0604020202020204" pitchFamily="34" charset="0"/>
              <a:buChar char="•"/>
            </a:pPr>
            <a:r>
              <a:rPr lang="en-US"/>
              <a:t>One company is ingesting between 500GB and 1,000GB per day, Monday to Friday</a:t>
            </a:r>
          </a:p>
          <a:p>
            <a:pPr marL="1143000" lvl="3" indent="-457200">
              <a:lnSpc>
                <a:spcPct val="100000"/>
              </a:lnSpc>
              <a:spcAft>
                <a:spcPts val="600"/>
              </a:spcAft>
              <a:buFont typeface="Arial" panose="020B0604020202020204" pitchFamily="34" charset="0"/>
              <a:buChar char="•"/>
            </a:pPr>
            <a:r>
              <a:rPr lang="en-US"/>
              <a:t>On a weekend this drops to 300GB per day, Saturday and Sunday</a:t>
            </a:r>
          </a:p>
          <a:p>
            <a:pPr marL="1143000" lvl="3" indent="-457200">
              <a:lnSpc>
                <a:spcPct val="100000"/>
              </a:lnSpc>
              <a:spcAft>
                <a:spcPts val="600"/>
              </a:spcAft>
              <a:buFont typeface="Arial" panose="020B0604020202020204" pitchFamily="34" charset="0"/>
              <a:buChar char="•"/>
            </a:pPr>
            <a:r>
              <a:rPr lang="en-US"/>
              <a:t>The average ingestion over the whole month is 650GB per day</a:t>
            </a:r>
            <a:br>
              <a:rPr lang="en-US"/>
            </a:br>
            <a:br>
              <a:rPr lang="en-US"/>
            </a:br>
            <a:r>
              <a:rPr lang="en-US"/>
              <a:t>Pricing this solution in a legacy SIEM would be based on the upper limit of 1,000GB per day</a:t>
            </a:r>
            <a:br>
              <a:rPr lang="en-US"/>
            </a:br>
            <a:r>
              <a:rPr lang="en-US"/>
              <a:t>Pricing this solution in Microsoft Sentinel works on the average of 650GB per day.</a:t>
            </a:r>
          </a:p>
          <a:p>
            <a:pPr marL="1143000" lvl="3" indent="-457200">
              <a:lnSpc>
                <a:spcPct val="100000"/>
              </a:lnSpc>
              <a:spcAft>
                <a:spcPts val="600"/>
              </a:spcAft>
              <a:buFont typeface="Arial" panose="020B0604020202020204" pitchFamily="34" charset="0"/>
              <a:buChar char="•"/>
            </a:pPr>
            <a:endParaRPr lang="en-US"/>
          </a:p>
          <a:p>
            <a:pPr marL="1143000" lvl="3" indent="-457200">
              <a:lnSpc>
                <a:spcPct val="100000"/>
              </a:lnSpc>
              <a:spcAft>
                <a:spcPts val="600"/>
              </a:spcAft>
              <a:buFont typeface="Arial" panose="020B0604020202020204" pitchFamily="34" charset="0"/>
              <a:buChar char="•"/>
            </a:pPr>
            <a:r>
              <a:rPr lang="en-US"/>
              <a:t>The difference in pricing Microsoft Sentinel at 1,000GB compared to 650GB is approximately </a:t>
            </a:r>
            <a:r>
              <a:rPr lang="en-US" b="1"/>
              <a:t>$25k per month</a:t>
            </a:r>
            <a:r>
              <a:rPr lang="en-US"/>
              <a:t> !</a:t>
            </a:r>
            <a:br>
              <a:rPr lang="en-US"/>
            </a:br>
            <a:endParaRPr lang="en-US"/>
          </a:p>
          <a:p>
            <a:pPr lvl="3">
              <a:lnSpc>
                <a:spcPct val="100000"/>
              </a:lnSpc>
              <a:spcAft>
                <a:spcPts val="600"/>
              </a:spcAft>
            </a:pPr>
            <a:r>
              <a:rPr lang="en-US">
                <a:solidFill>
                  <a:srgbClr val="FF0000"/>
                </a:solidFill>
              </a:rPr>
              <a:t>		Cloud systems allow for elasticity and billing is based on actual consumption, not bulk usage.</a:t>
            </a:r>
            <a:br>
              <a:rPr lang="en-US">
                <a:solidFill>
                  <a:srgbClr val="FF0000"/>
                </a:solidFill>
              </a:rPr>
            </a:br>
            <a:r>
              <a:rPr lang="en-US">
                <a:solidFill>
                  <a:srgbClr val="FF0000"/>
                </a:solidFill>
              </a:rPr>
              <a:t>		Therefore, it would not be a fair comparison to price Microsoft Sentinel using the upper limit.</a:t>
            </a:r>
          </a:p>
        </p:txBody>
      </p:sp>
    </p:spTree>
    <p:extLst>
      <p:ext uri="{BB962C8B-B14F-4D97-AF65-F5344CB8AC3E}">
        <p14:creationId xmlns:p14="http://schemas.microsoft.com/office/powerpoint/2010/main" val="3330044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8B3A-F3C7-4217-99C5-D18122A35DB2}"/>
              </a:ext>
            </a:extLst>
          </p:cNvPr>
          <p:cNvSpPr>
            <a:spLocks noGrp="1"/>
          </p:cNvSpPr>
          <p:nvPr>
            <p:ph type="title"/>
          </p:nvPr>
        </p:nvSpPr>
        <p:spPr/>
        <p:txBody>
          <a:bodyPr/>
          <a:lstStyle/>
          <a:p>
            <a:r>
              <a:rPr lang="en-US"/>
              <a:t>Other costs</a:t>
            </a:r>
          </a:p>
        </p:txBody>
      </p:sp>
      <p:sp>
        <p:nvSpPr>
          <p:cNvPr id="3" name="Text Placeholder 2">
            <a:extLst>
              <a:ext uri="{FF2B5EF4-FFF2-40B4-BE49-F238E27FC236}">
                <a16:creationId xmlns:a16="http://schemas.microsoft.com/office/drawing/2014/main" id="{7E4A4A31-F713-4ABB-9E69-725130B3A406}"/>
              </a:ext>
            </a:extLst>
          </p:cNvPr>
          <p:cNvSpPr>
            <a:spLocks noGrp="1"/>
          </p:cNvSpPr>
          <p:nvPr>
            <p:ph type="body" sz="quarter" idx="10"/>
          </p:nvPr>
        </p:nvSpPr>
        <p:spPr>
          <a:xfrm>
            <a:off x="596711" y="1464073"/>
            <a:ext cx="11237870" cy="4293483"/>
          </a:xfrm>
        </p:spPr>
        <p:txBody>
          <a:bodyPr/>
          <a:lstStyle/>
          <a:p>
            <a:pPr>
              <a:lnSpc>
                <a:spcPct val="150000"/>
              </a:lnSpc>
            </a:pPr>
            <a:r>
              <a:rPr lang="en-US"/>
              <a:t>Automation using Azure Logic Apps:</a:t>
            </a:r>
          </a:p>
          <a:p>
            <a:pPr marL="685800" lvl="1" indent="-457200">
              <a:lnSpc>
                <a:spcPct val="100000"/>
              </a:lnSpc>
              <a:spcAft>
                <a:spcPts val="600"/>
              </a:spcAft>
              <a:buFont typeface="Arial" panose="020B0604020202020204" pitchFamily="34" charset="0"/>
              <a:buChar char="•"/>
            </a:pPr>
            <a:r>
              <a:rPr lang="en-US"/>
              <a:t>Enables gradual creation of full SOAR capabilities by developing one logic app at a time, which allows for gradual build up of the capability whilst keeping the cost low.</a:t>
            </a:r>
          </a:p>
          <a:p>
            <a:pPr marL="1143000" lvl="3" indent="-457200">
              <a:lnSpc>
                <a:spcPct val="100000"/>
              </a:lnSpc>
              <a:spcAft>
                <a:spcPts val="600"/>
              </a:spcAft>
              <a:buFont typeface="Arial" panose="020B0604020202020204" pitchFamily="34" charset="0"/>
              <a:buChar char="•"/>
            </a:pPr>
            <a:r>
              <a:rPr lang="en-US"/>
              <a:t>Microsoft Sentinel Logic Apps </a:t>
            </a:r>
            <a:r>
              <a:rPr lang="en-US">
                <a:hlinkClick r:id="rId3"/>
              </a:rPr>
              <a:t>pricing</a:t>
            </a:r>
            <a:r>
              <a:rPr lang="en-US"/>
              <a:t> is based on the number of “actions” performed and “connectors” used</a:t>
            </a:r>
          </a:p>
          <a:p>
            <a:pPr marL="1143000" lvl="3" indent="-457200">
              <a:lnSpc>
                <a:spcPct val="100000"/>
              </a:lnSpc>
              <a:spcAft>
                <a:spcPts val="600"/>
              </a:spcAft>
              <a:buFont typeface="Arial" panose="020B0604020202020204" pitchFamily="34" charset="0"/>
              <a:buChar char="•"/>
            </a:pPr>
            <a:r>
              <a:rPr lang="en-US"/>
              <a:t>1M actions can be performed for $25</a:t>
            </a:r>
          </a:p>
          <a:p>
            <a:pPr marL="685800" lvl="1" indent="-457200">
              <a:lnSpc>
                <a:spcPct val="100000"/>
              </a:lnSpc>
              <a:buFont typeface="Arial" panose="020B0604020202020204" pitchFamily="34" charset="0"/>
              <a:buChar char="•"/>
            </a:pPr>
            <a:r>
              <a:rPr lang="en-US"/>
              <a:t>Alternatively, the customer may choose to pay for a dedicate SOAR solution</a:t>
            </a:r>
            <a:br>
              <a:rPr lang="en-US"/>
            </a:br>
            <a:r>
              <a:rPr lang="en-US" sz="1800"/>
              <a:t>(such as ServiceNow SecOps, Phantom, Demisto, </a:t>
            </a:r>
            <a:r>
              <a:rPr lang="en-US" sz="1800" err="1"/>
              <a:t>Siemplify</a:t>
            </a:r>
            <a:r>
              <a:rPr lang="en-US" sz="1800"/>
              <a:t>, etc.)</a:t>
            </a:r>
            <a:br>
              <a:rPr lang="en-US"/>
            </a:br>
            <a:endParaRPr lang="en-US"/>
          </a:p>
          <a:p>
            <a:pPr>
              <a:lnSpc>
                <a:spcPct val="150000"/>
              </a:lnSpc>
            </a:pPr>
            <a:r>
              <a:rPr lang="en-US"/>
              <a:t>Data Egress:</a:t>
            </a:r>
          </a:p>
          <a:p>
            <a:pPr marL="685800" lvl="1" indent="-457200">
              <a:lnSpc>
                <a:spcPct val="100000"/>
              </a:lnSpc>
              <a:buFont typeface="Arial" panose="020B0604020202020204" pitchFamily="34" charset="0"/>
              <a:buChar char="•"/>
            </a:pPr>
            <a:r>
              <a:rPr lang="en-US"/>
              <a:t>Charges are incurred if the customer chooses to send their data outside of Azure</a:t>
            </a:r>
            <a:br>
              <a:rPr lang="en-US"/>
            </a:br>
            <a:r>
              <a:rPr lang="en-US" sz="1800"/>
              <a:t>(such as AWS S3 storage, or another SIEM solution hosted onsite)</a:t>
            </a:r>
          </a:p>
          <a:p>
            <a:pPr marL="1143000" lvl="3" indent="-457200">
              <a:lnSpc>
                <a:spcPct val="100000"/>
              </a:lnSpc>
              <a:buFont typeface="Arial" panose="020B0604020202020204" pitchFamily="34" charset="0"/>
              <a:buChar char="•"/>
            </a:pPr>
            <a:r>
              <a:rPr lang="en-US"/>
              <a:t>10TB per month would cost approximately $890</a:t>
            </a:r>
          </a:p>
        </p:txBody>
      </p:sp>
    </p:spTree>
    <p:extLst>
      <p:ext uri="{BB962C8B-B14F-4D97-AF65-F5344CB8AC3E}">
        <p14:creationId xmlns:p14="http://schemas.microsoft.com/office/powerpoint/2010/main" val="3019632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0C16F-D12F-4D3F-AF46-515CB9DC76C1}"/>
              </a:ext>
            </a:extLst>
          </p:cNvPr>
          <p:cNvSpPr>
            <a:spLocks noGrp="1"/>
          </p:cNvSpPr>
          <p:nvPr>
            <p:ph type="title"/>
          </p:nvPr>
        </p:nvSpPr>
        <p:spPr/>
        <p:txBody>
          <a:bodyPr/>
          <a:lstStyle/>
          <a:p>
            <a:r>
              <a:rPr lang="en-US"/>
              <a:t>Enable Microsoft Defender for Cloud to save costs</a:t>
            </a:r>
          </a:p>
        </p:txBody>
      </p:sp>
      <p:sp>
        <p:nvSpPr>
          <p:cNvPr id="5" name="Text Placeholder 4">
            <a:extLst>
              <a:ext uri="{FF2B5EF4-FFF2-40B4-BE49-F238E27FC236}">
                <a16:creationId xmlns:a16="http://schemas.microsoft.com/office/drawing/2014/main" id="{CB0566F3-2EA2-45F7-85A4-A4E28DCCA7D7}"/>
              </a:ext>
            </a:extLst>
          </p:cNvPr>
          <p:cNvSpPr>
            <a:spLocks noGrp="1"/>
          </p:cNvSpPr>
          <p:nvPr>
            <p:ph type="body" sz="quarter" idx="10"/>
          </p:nvPr>
        </p:nvSpPr>
        <p:spPr>
          <a:xfrm>
            <a:off x="597715" y="1349773"/>
            <a:ext cx="11237870" cy="5436488"/>
          </a:xfrm>
        </p:spPr>
        <p:txBody>
          <a:bodyPr/>
          <a:lstStyle/>
          <a:p>
            <a:pPr marL="457200" indent="-457200">
              <a:lnSpc>
                <a:spcPct val="150000"/>
              </a:lnSpc>
              <a:buFont typeface="Arial" panose="020B0604020202020204" pitchFamily="34" charset="0"/>
              <a:buChar char="•"/>
            </a:pPr>
            <a:r>
              <a:rPr lang="en-US" sz="2400"/>
              <a:t>Each Defender for Cloud license provides up to ingest of 500MB/node/day</a:t>
            </a:r>
          </a:p>
          <a:p>
            <a:pPr marL="457200" indent="-457200">
              <a:lnSpc>
                <a:spcPct val="150000"/>
              </a:lnSpc>
              <a:buFont typeface="Arial" panose="020B0604020202020204" pitchFamily="34" charset="0"/>
              <a:buChar char="•"/>
            </a:pPr>
            <a:r>
              <a:rPr lang="en-US" sz="2400"/>
              <a:t>Enabling Defender for Cloud for IaaS could reduce overall cost up to </a:t>
            </a:r>
            <a:r>
              <a:rPr lang="en-US" sz="2400" b="1"/>
              <a:t>37%</a:t>
            </a:r>
          </a:p>
          <a:p>
            <a:pPr marL="685800" lvl="1" indent="-457200">
              <a:lnSpc>
                <a:spcPct val="150000"/>
              </a:lnSpc>
              <a:buFont typeface="Arial" panose="020B0604020202020204" pitchFamily="34" charset="0"/>
              <a:buChar char="•"/>
            </a:pPr>
            <a:r>
              <a:rPr lang="en-US" sz="1800"/>
              <a:t>Additional cost for the licenses (per node)</a:t>
            </a:r>
          </a:p>
          <a:p>
            <a:pPr marL="685800" lvl="1" indent="-457200">
              <a:lnSpc>
                <a:spcPct val="150000"/>
              </a:lnSpc>
              <a:buFont typeface="Arial" panose="020B0604020202020204" pitchFamily="34" charset="0"/>
              <a:buChar char="•"/>
            </a:pPr>
            <a:r>
              <a:rPr lang="en-US" sz="1800"/>
              <a:t>Reduced cost of Log Analytics (pooled allowance across licensed nodes)</a:t>
            </a:r>
          </a:p>
          <a:p>
            <a:pPr marL="685800" lvl="1" indent="-457200">
              <a:lnSpc>
                <a:spcPct val="150000"/>
              </a:lnSpc>
              <a:buFont typeface="Arial" panose="020B0604020202020204" pitchFamily="34" charset="0"/>
              <a:buChar char="•"/>
            </a:pPr>
            <a:r>
              <a:rPr lang="en-US" sz="1800"/>
              <a:t>Data is available to both Defender for Cloud and Microsoft Sentinel for analysis</a:t>
            </a:r>
          </a:p>
          <a:p>
            <a:pPr marL="457200" indent="-457200">
              <a:lnSpc>
                <a:spcPct val="150000"/>
              </a:lnSpc>
              <a:buFont typeface="Arial" panose="020B0604020202020204" pitchFamily="34" charset="0"/>
              <a:buChar char="•"/>
            </a:pPr>
            <a:r>
              <a:rPr lang="en-US" sz="2400"/>
              <a:t>Also gain ASC functionality:</a:t>
            </a:r>
          </a:p>
          <a:p>
            <a:pPr marL="685800" lvl="1" indent="-457200">
              <a:lnSpc>
                <a:spcPct val="150000"/>
              </a:lnSpc>
              <a:buFont typeface="Arial" panose="020B0604020202020204" pitchFamily="34" charset="0"/>
              <a:buChar char="•"/>
            </a:pPr>
            <a:r>
              <a:rPr lang="en-US" sz="1800"/>
              <a:t>EDR:  MDE for server operating systems (Windows &amp; Linux)</a:t>
            </a:r>
          </a:p>
          <a:p>
            <a:pPr marL="685800" lvl="1" indent="-457200">
              <a:lnSpc>
                <a:spcPct val="150000"/>
              </a:lnSpc>
              <a:buFont typeface="Arial" panose="020B0604020202020204" pitchFamily="34" charset="0"/>
              <a:buChar char="•"/>
            </a:pPr>
            <a:r>
              <a:rPr lang="en-US" sz="1800"/>
              <a:t>TVM:  Vulnerability scans, enabled by Qualys</a:t>
            </a:r>
          </a:p>
          <a:p>
            <a:pPr marL="685800" lvl="1" indent="-457200">
              <a:lnSpc>
                <a:spcPct val="150000"/>
              </a:lnSpc>
              <a:buFont typeface="Arial" panose="020B0604020202020204" pitchFamily="34" charset="0"/>
              <a:buChar char="•"/>
            </a:pPr>
            <a:r>
              <a:rPr lang="en-US" sz="1800"/>
              <a:t>JIT:  Just in time access to resources (RDP, SSH, more)</a:t>
            </a:r>
          </a:p>
          <a:p>
            <a:pPr marL="685800" lvl="1" indent="-457200">
              <a:lnSpc>
                <a:spcPct val="150000"/>
              </a:lnSpc>
              <a:buFont typeface="Arial" panose="020B0604020202020204" pitchFamily="34" charset="0"/>
              <a:buChar char="•"/>
            </a:pPr>
            <a:r>
              <a:rPr lang="en-US" sz="1800"/>
              <a:t>Network Mapping</a:t>
            </a:r>
          </a:p>
          <a:p>
            <a:pPr marL="685800" lvl="1" indent="-457200">
              <a:lnSpc>
                <a:spcPct val="150000"/>
              </a:lnSpc>
              <a:buFont typeface="Arial" panose="020B0604020202020204" pitchFamily="34" charset="0"/>
              <a:buChar char="•"/>
            </a:pPr>
            <a:r>
              <a:rPr lang="en-US" sz="1800"/>
              <a:t>Compliance management</a:t>
            </a:r>
          </a:p>
          <a:p>
            <a:pPr marL="685800" lvl="1" indent="-457200">
              <a:lnSpc>
                <a:spcPct val="150000"/>
              </a:lnSpc>
              <a:buFont typeface="Arial" panose="020B0604020202020204" pitchFamily="34" charset="0"/>
              <a:buChar char="•"/>
            </a:pPr>
            <a:r>
              <a:rPr lang="en-US" sz="1800"/>
              <a:t>… many more</a:t>
            </a:r>
          </a:p>
        </p:txBody>
      </p:sp>
    </p:spTree>
    <p:extLst>
      <p:ext uri="{BB962C8B-B14F-4D97-AF65-F5344CB8AC3E}">
        <p14:creationId xmlns:p14="http://schemas.microsoft.com/office/powerpoint/2010/main" val="92160617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0C16F-D12F-4D3F-AF46-515CB9DC76C1}"/>
              </a:ext>
            </a:extLst>
          </p:cNvPr>
          <p:cNvSpPr>
            <a:spLocks noGrp="1"/>
          </p:cNvSpPr>
          <p:nvPr>
            <p:ph type="title"/>
          </p:nvPr>
        </p:nvSpPr>
        <p:spPr/>
        <p:txBody>
          <a:bodyPr/>
          <a:lstStyle/>
          <a:p>
            <a:r>
              <a:rPr lang="en-US"/>
              <a:t>Combine with Microsoft Defender for cost savings</a:t>
            </a:r>
          </a:p>
        </p:txBody>
      </p:sp>
      <p:sp>
        <p:nvSpPr>
          <p:cNvPr id="5" name="Text Placeholder 4">
            <a:extLst>
              <a:ext uri="{FF2B5EF4-FFF2-40B4-BE49-F238E27FC236}">
                <a16:creationId xmlns:a16="http://schemas.microsoft.com/office/drawing/2014/main" id="{CB0566F3-2EA2-45F7-85A4-A4E28DCCA7D7}"/>
              </a:ext>
            </a:extLst>
          </p:cNvPr>
          <p:cNvSpPr>
            <a:spLocks noGrp="1"/>
          </p:cNvSpPr>
          <p:nvPr>
            <p:ph type="body" sz="quarter" idx="10"/>
          </p:nvPr>
        </p:nvSpPr>
        <p:spPr>
          <a:xfrm>
            <a:off x="434975" y="1204252"/>
            <a:ext cx="11237870" cy="997196"/>
          </a:xfrm>
        </p:spPr>
        <p:txBody>
          <a:bodyPr/>
          <a:lstStyle/>
          <a:p>
            <a:r>
              <a:rPr lang="en-US" sz="1800"/>
              <a:t>The following charts provide an example of the potential cost difference between using Microsoft Sentinel alone or enabling Microsoft Defender and gaining the cost difference including the Log Analytics allowance.</a:t>
            </a:r>
            <a:br>
              <a:rPr lang="en-US" sz="1800"/>
            </a:br>
            <a:br>
              <a:rPr lang="en-US" sz="1800"/>
            </a:br>
            <a:r>
              <a:rPr lang="en-US" sz="1800"/>
              <a:t>Each customer will require individual analysis to understand the actual costs and potential savings.</a:t>
            </a:r>
            <a:endParaRPr lang="en-US" sz="2400"/>
          </a:p>
        </p:txBody>
      </p:sp>
      <p:sp>
        <p:nvSpPr>
          <p:cNvPr id="10" name="TextBox 9">
            <a:extLst>
              <a:ext uri="{FF2B5EF4-FFF2-40B4-BE49-F238E27FC236}">
                <a16:creationId xmlns:a16="http://schemas.microsoft.com/office/drawing/2014/main" id="{86598B6E-FF5D-4764-A6A3-02A1FE755A32}"/>
              </a:ext>
            </a:extLst>
          </p:cNvPr>
          <p:cNvSpPr txBox="1"/>
          <p:nvPr/>
        </p:nvSpPr>
        <p:spPr>
          <a:xfrm>
            <a:off x="725830" y="3154169"/>
            <a:ext cx="3285881" cy="400110"/>
          </a:xfrm>
          <a:prstGeom prst="rect">
            <a:avLst/>
          </a:prstGeom>
          <a:noFill/>
        </p:spPr>
        <p:txBody>
          <a:bodyPr wrap="square">
            <a:spAutoFit/>
          </a:bodyPr>
          <a:lstStyle/>
          <a:p>
            <a:pPr algn="r"/>
            <a:r>
              <a:rPr lang="en-US" sz="2000"/>
              <a:t>Microsoft Sentinel Pricing</a:t>
            </a:r>
          </a:p>
        </p:txBody>
      </p:sp>
      <p:sp>
        <p:nvSpPr>
          <p:cNvPr id="12" name="TextBox 11">
            <a:extLst>
              <a:ext uri="{FF2B5EF4-FFF2-40B4-BE49-F238E27FC236}">
                <a16:creationId xmlns:a16="http://schemas.microsoft.com/office/drawing/2014/main" id="{CDBD978C-1262-4871-8E35-F0B761D8F6AC}"/>
              </a:ext>
            </a:extLst>
          </p:cNvPr>
          <p:cNvSpPr txBox="1"/>
          <p:nvPr/>
        </p:nvSpPr>
        <p:spPr>
          <a:xfrm>
            <a:off x="973236" y="4580697"/>
            <a:ext cx="3038474" cy="400110"/>
          </a:xfrm>
          <a:prstGeom prst="rect">
            <a:avLst/>
          </a:prstGeom>
          <a:noFill/>
        </p:spPr>
        <p:txBody>
          <a:bodyPr wrap="square">
            <a:spAutoFit/>
          </a:bodyPr>
          <a:lstStyle/>
          <a:p>
            <a:pPr algn="r"/>
            <a:r>
              <a:rPr lang="en-US" sz="2000"/>
              <a:t>Microsoft Defender</a:t>
            </a:r>
          </a:p>
        </p:txBody>
      </p:sp>
      <p:graphicFrame>
        <p:nvGraphicFramePr>
          <p:cNvPr id="14" name="Object 13">
            <a:extLst>
              <a:ext uri="{FF2B5EF4-FFF2-40B4-BE49-F238E27FC236}">
                <a16:creationId xmlns:a16="http://schemas.microsoft.com/office/drawing/2014/main" id="{4BC48616-C75B-4BF5-99EF-D24191B46634}"/>
              </a:ext>
            </a:extLst>
          </p:cNvPr>
          <p:cNvGraphicFramePr>
            <a:graphicFrameLocks noChangeAspect="1"/>
          </p:cNvGraphicFramePr>
          <p:nvPr>
            <p:extLst>
              <p:ext uri="{D42A27DB-BD31-4B8C-83A1-F6EECF244321}">
                <p14:modId xmlns:p14="http://schemas.microsoft.com/office/powerpoint/2010/main" val="131227562"/>
              </p:ext>
            </p:extLst>
          </p:nvPr>
        </p:nvGraphicFramePr>
        <p:xfrm>
          <a:off x="5094288" y="2806700"/>
          <a:ext cx="5953125" cy="1095375"/>
        </p:xfrm>
        <a:graphic>
          <a:graphicData uri="http://schemas.openxmlformats.org/presentationml/2006/ole">
            <mc:AlternateContent xmlns:mc="http://schemas.openxmlformats.org/markup-compatibility/2006">
              <mc:Choice xmlns:v="urn:schemas-microsoft-com:vml" Requires="v">
                <p:oleObj name="Worksheet" r:id="rId2" imgW="5953045" imgH="1095239" progId="Excel.Sheet.12">
                  <p:embed/>
                </p:oleObj>
              </mc:Choice>
              <mc:Fallback>
                <p:oleObj name="Worksheet" r:id="rId2" imgW="5953045" imgH="1095239" progId="Excel.Sheet.12">
                  <p:embed/>
                  <p:pic>
                    <p:nvPicPr>
                      <p:cNvPr id="14" name="Object 13">
                        <a:extLst>
                          <a:ext uri="{FF2B5EF4-FFF2-40B4-BE49-F238E27FC236}">
                            <a16:creationId xmlns:a16="http://schemas.microsoft.com/office/drawing/2014/main" id="{4BC48616-C75B-4BF5-99EF-D24191B46634}"/>
                          </a:ext>
                        </a:extLst>
                      </p:cNvPr>
                      <p:cNvPicPr/>
                      <p:nvPr/>
                    </p:nvPicPr>
                    <p:blipFill>
                      <a:blip r:embed="rId3"/>
                      <a:stretch>
                        <a:fillRect/>
                      </a:stretch>
                    </p:blipFill>
                    <p:spPr>
                      <a:xfrm>
                        <a:off x="5094288" y="2806700"/>
                        <a:ext cx="5953125" cy="1095375"/>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17C7BE97-418C-43C6-A017-DECBAD6603A6}"/>
              </a:ext>
            </a:extLst>
          </p:cNvPr>
          <p:cNvSpPr txBox="1"/>
          <p:nvPr/>
        </p:nvSpPr>
        <p:spPr>
          <a:xfrm>
            <a:off x="973237" y="6007226"/>
            <a:ext cx="3038474" cy="707886"/>
          </a:xfrm>
          <a:prstGeom prst="rect">
            <a:avLst/>
          </a:prstGeom>
          <a:noFill/>
        </p:spPr>
        <p:txBody>
          <a:bodyPr wrap="square">
            <a:spAutoFit/>
          </a:bodyPr>
          <a:lstStyle/>
          <a:p>
            <a:pPr algn="r"/>
            <a:r>
              <a:rPr lang="en-US" sz="2000"/>
              <a:t>Microsoft Sentinel</a:t>
            </a:r>
            <a:br>
              <a:rPr lang="en-US" sz="2000"/>
            </a:br>
            <a:r>
              <a:rPr lang="en-US" sz="2000"/>
              <a:t>+ Microsoft Defender</a:t>
            </a:r>
          </a:p>
        </p:txBody>
      </p:sp>
      <p:graphicFrame>
        <p:nvGraphicFramePr>
          <p:cNvPr id="11" name="Object 10">
            <a:extLst>
              <a:ext uri="{FF2B5EF4-FFF2-40B4-BE49-F238E27FC236}">
                <a16:creationId xmlns:a16="http://schemas.microsoft.com/office/drawing/2014/main" id="{597787B1-99DF-4C7F-962A-97ED67FB6306}"/>
              </a:ext>
            </a:extLst>
          </p:cNvPr>
          <p:cNvGraphicFramePr>
            <a:graphicFrameLocks noChangeAspect="1"/>
          </p:cNvGraphicFramePr>
          <p:nvPr>
            <p:extLst>
              <p:ext uri="{D42A27DB-BD31-4B8C-83A1-F6EECF244321}">
                <p14:modId xmlns:p14="http://schemas.microsoft.com/office/powerpoint/2010/main" val="220650851"/>
              </p:ext>
            </p:extLst>
          </p:nvPr>
        </p:nvGraphicFramePr>
        <p:xfrm>
          <a:off x="5003800" y="4227513"/>
          <a:ext cx="5953125" cy="1095375"/>
        </p:xfrm>
        <a:graphic>
          <a:graphicData uri="http://schemas.openxmlformats.org/presentationml/2006/ole">
            <mc:AlternateContent xmlns:mc="http://schemas.openxmlformats.org/markup-compatibility/2006">
              <mc:Choice xmlns:v="urn:schemas-microsoft-com:vml" Requires="v">
                <p:oleObj name="Worksheet" r:id="rId4" imgW="5953045" imgH="1095239" progId="Excel.Sheet.12">
                  <p:embed/>
                </p:oleObj>
              </mc:Choice>
              <mc:Fallback>
                <p:oleObj name="Worksheet" r:id="rId4" imgW="5953045" imgH="1095239" progId="Excel.Sheet.12">
                  <p:embed/>
                  <p:pic>
                    <p:nvPicPr>
                      <p:cNvPr id="11" name="Object 10">
                        <a:extLst>
                          <a:ext uri="{FF2B5EF4-FFF2-40B4-BE49-F238E27FC236}">
                            <a16:creationId xmlns:a16="http://schemas.microsoft.com/office/drawing/2014/main" id="{597787B1-99DF-4C7F-962A-97ED67FB6306}"/>
                          </a:ext>
                        </a:extLst>
                      </p:cNvPr>
                      <p:cNvPicPr/>
                      <p:nvPr/>
                    </p:nvPicPr>
                    <p:blipFill>
                      <a:blip r:embed="rId5"/>
                      <a:stretch>
                        <a:fillRect/>
                      </a:stretch>
                    </p:blipFill>
                    <p:spPr>
                      <a:xfrm>
                        <a:off x="5003800" y="4227513"/>
                        <a:ext cx="5953125" cy="1095375"/>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9CF09FC8-C0F1-4173-9B16-DC7A51AF588D}"/>
              </a:ext>
            </a:extLst>
          </p:cNvPr>
          <p:cNvGraphicFramePr>
            <a:graphicFrameLocks noChangeAspect="1"/>
          </p:cNvGraphicFramePr>
          <p:nvPr>
            <p:extLst>
              <p:ext uri="{D42A27DB-BD31-4B8C-83A1-F6EECF244321}">
                <p14:modId xmlns:p14="http://schemas.microsoft.com/office/powerpoint/2010/main" val="2407557629"/>
              </p:ext>
            </p:extLst>
          </p:nvPr>
        </p:nvGraphicFramePr>
        <p:xfrm>
          <a:off x="5091113" y="5659438"/>
          <a:ext cx="5959475" cy="1095375"/>
        </p:xfrm>
        <a:graphic>
          <a:graphicData uri="http://schemas.openxmlformats.org/presentationml/2006/ole">
            <mc:AlternateContent xmlns:mc="http://schemas.openxmlformats.org/markup-compatibility/2006">
              <mc:Choice xmlns:v="urn:schemas-microsoft-com:vml" Requires="v">
                <p:oleObj name="Worksheet" r:id="rId6" imgW="5886469" imgH="1095239" progId="Excel.Sheet.12">
                  <p:embed/>
                </p:oleObj>
              </mc:Choice>
              <mc:Fallback>
                <p:oleObj name="Worksheet" r:id="rId6" imgW="5886469" imgH="1095239" progId="Excel.Sheet.12">
                  <p:embed/>
                  <p:pic>
                    <p:nvPicPr>
                      <p:cNvPr id="13" name="Object 12">
                        <a:extLst>
                          <a:ext uri="{FF2B5EF4-FFF2-40B4-BE49-F238E27FC236}">
                            <a16:creationId xmlns:a16="http://schemas.microsoft.com/office/drawing/2014/main" id="{9CF09FC8-C0F1-4173-9B16-DC7A51AF588D}"/>
                          </a:ext>
                        </a:extLst>
                      </p:cNvPr>
                      <p:cNvPicPr/>
                      <p:nvPr/>
                    </p:nvPicPr>
                    <p:blipFill>
                      <a:blip r:embed="rId7"/>
                      <a:stretch>
                        <a:fillRect/>
                      </a:stretch>
                    </p:blipFill>
                    <p:spPr>
                      <a:xfrm>
                        <a:off x="5091113" y="5659438"/>
                        <a:ext cx="5959475" cy="1095375"/>
                      </a:xfrm>
                      <a:prstGeom prst="rect">
                        <a:avLst/>
                      </a:prstGeom>
                    </p:spPr>
                  </p:pic>
                </p:oleObj>
              </mc:Fallback>
            </mc:AlternateContent>
          </a:graphicData>
        </a:graphic>
      </p:graphicFrame>
    </p:spTree>
    <p:extLst>
      <p:ext uri="{BB962C8B-B14F-4D97-AF65-F5344CB8AC3E}">
        <p14:creationId xmlns:p14="http://schemas.microsoft.com/office/powerpoint/2010/main" val="55473127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0C16F-D12F-4D3F-AF46-515CB9DC76C1}"/>
              </a:ext>
            </a:extLst>
          </p:cNvPr>
          <p:cNvSpPr>
            <a:spLocks noGrp="1"/>
          </p:cNvSpPr>
          <p:nvPr>
            <p:ph type="title"/>
          </p:nvPr>
        </p:nvSpPr>
        <p:spPr/>
        <p:txBody>
          <a:bodyPr/>
          <a:lstStyle/>
          <a:p>
            <a:r>
              <a:rPr lang="en-US"/>
              <a:t>Cost reduction options</a:t>
            </a:r>
          </a:p>
        </p:txBody>
      </p:sp>
      <p:sp>
        <p:nvSpPr>
          <p:cNvPr id="5" name="Text Placeholder 4">
            <a:extLst>
              <a:ext uri="{FF2B5EF4-FFF2-40B4-BE49-F238E27FC236}">
                <a16:creationId xmlns:a16="http://schemas.microsoft.com/office/drawing/2014/main" id="{CB0566F3-2EA2-45F7-85A4-A4E28DCCA7D7}"/>
              </a:ext>
            </a:extLst>
          </p:cNvPr>
          <p:cNvSpPr>
            <a:spLocks noGrp="1"/>
          </p:cNvSpPr>
          <p:nvPr>
            <p:ph type="body" sz="quarter" idx="10"/>
          </p:nvPr>
        </p:nvSpPr>
        <p:spPr>
          <a:xfrm>
            <a:off x="596711" y="1464074"/>
            <a:ext cx="11237870" cy="3850285"/>
          </a:xfrm>
        </p:spPr>
        <p:txBody>
          <a:bodyPr/>
          <a:lstStyle/>
          <a:p>
            <a:r>
              <a:rPr lang="en-US"/>
              <a:t>Some sources are free to ingest: </a:t>
            </a:r>
          </a:p>
          <a:p>
            <a:pPr marL="571500" lvl="1" indent="-342900">
              <a:buFont typeface="Arial" panose="020B0604020202020204" pitchFamily="34" charset="0"/>
              <a:buChar char="•"/>
            </a:pPr>
            <a:r>
              <a:rPr lang="en-US"/>
              <a:t>Office activity, MTP, Azure activity, and some other Microsoft alert sources</a:t>
            </a:r>
          </a:p>
          <a:p>
            <a:pPr marL="571500" lvl="1" indent="-342900">
              <a:buFont typeface="Arial" panose="020B0604020202020204" pitchFamily="34" charset="0"/>
              <a:buChar char="•"/>
            </a:pPr>
            <a:r>
              <a:rPr lang="en-US"/>
              <a:t>Enables free use cases and evaluation</a:t>
            </a:r>
          </a:p>
          <a:p>
            <a:pPr marL="571500" lvl="1" indent="-342900">
              <a:buFont typeface="Arial" panose="020B0604020202020204" pitchFamily="34" charset="0"/>
              <a:buChar char="•"/>
            </a:pPr>
            <a:r>
              <a:rPr lang="en-US"/>
              <a:t>Not a major discount for a full deployment</a:t>
            </a:r>
          </a:p>
          <a:p>
            <a:pPr marL="571500" lvl="1" indent="-342900">
              <a:buFont typeface="Arial" panose="020B0604020202020204" pitchFamily="34" charset="0"/>
              <a:buChar char="•"/>
            </a:pPr>
            <a:endParaRPr lang="en-US"/>
          </a:p>
          <a:p>
            <a:r>
              <a:rPr lang="en-US"/>
              <a:t>Enterprise customers will pay less, sometime a lot less:</a:t>
            </a:r>
          </a:p>
          <a:p>
            <a:pPr marL="571500" lvl="1" indent="-342900">
              <a:buFont typeface="Arial" panose="020B0604020202020204" pitchFamily="34" charset="0"/>
              <a:buChar char="•"/>
            </a:pPr>
            <a:r>
              <a:rPr lang="en-US"/>
              <a:t>Enterprise agreement (EA) discount will apply</a:t>
            </a:r>
          </a:p>
          <a:p>
            <a:pPr marL="571500" lvl="1" indent="-342900">
              <a:buFont typeface="Arial" panose="020B0604020202020204" pitchFamily="34" charset="0"/>
              <a:buChar char="•"/>
            </a:pPr>
            <a:r>
              <a:rPr lang="en-US"/>
              <a:t>Azure commitment discounts (ACD) will apply</a:t>
            </a:r>
          </a:p>
          <a:p>
            <a:pPr lvl="1"/>
            <a:endParaRPr lang="en-US"/>
          </a:p>
          <a:p>
            <a:r>
              <a:rPr lang="en-US"/>
              <a:t>If price is an issue for a significant deal:</a:t>
            </a:r>
          </a:p>
          <a:p>
            <a:pPr marL="571500" lvl="1" indent="-342900">
              <a:buFont typeface="Arial" panose="020B0604020202020204" pitchFamily="34" charset="0"/>
              <a:buChar char="•"/>
            </a:pPr>
            <a:r>
              <a:rPr lang="en-US"/>
              <a:t>Anything over 500GB per day should be discussed</a:t>
            </a:r>
          </a:p>
          <a:p>
            <a:pPr marL="571500" lvl="1" indent="-342900">
              <a:buFont typeface="Arial" panose="020B0604020202020204" pitchFamily="34" charset="0"/>
              <a:buChar char="•"/>
            </a:pPr>
            <a:r>
              <a:rPr lang="en-US"/>
              <a:t>If a competitive offer comes in at a lower price, let us help</a:t>
            </a:r>
          </a:p>
          <a:p>
            <a:pPr lvl="1"/>
            <a:endParaRPr lang="en-US"/>
          </a:p>
        </p:txBody>
      </p:sp>
    </p:spTree>
    <p:extLst>
      <p:ext uri="{BB962C8B-B14F-4D97-AF65-F5344CB8AC3E}">
        <p14:creationId xmlns:p14="http://schemas.microsoft.com/office/powerpoint/2010/main" val="239621035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443144-E309-4BAA-81AD-0F885B2F72D5}"/>
              </a:ext>
            </a:extLst>
          </p:cNvPr>
          <p:cNvSpPr txBox="1"/>
          <p:nvPr/>
        </p:nvSpPr>
        <p:spPr>
          <a:xfrm>
            <a:off x="814039" y="1947749"/>
            <a:ext cx="4630498" cy="627864"/>
          </a:xfrm>
          <a:prstGeom prst="rect">
            <a:avLst/>
          </a:prstGeom>
          <a:noFill/>
        </p:spPr>
        <p:txBody>
          <a:bodyPr wrap="none" lIns="0" tIns="0" rIns="0" bIns="0" rtlCol="0" anchor="ctr">
            <a:spAutoFit/>
          </a:bodyPr>
          <a:lstStyle/>
          <a:p>
            <a:pPr defTabSz="932597">
              <a:defRPr/>
            </a:pPr>
            <a:r>
              <a:rPr lang="en-US" sz="4080" b="1">
                <a:gradFill>
                  <a:gsLst>
                    <a:gs pos="2917">
                      <a:srgbClr val="1A1A1A"/>
                    </a:gs>
                    <a:gs pos="30000">
                      <a:srgbClr val="1A1A1A"/>
                    </a:gs>
                  </a:gsLst>
                  <a:lin ang="5400000" scaled="0"/>
                </a:gradFill>
                <a:latin typeface="Segoe UI"/>
              </a:rPr>
              <a:t>Use the calculators</a:t>
            </a:r>
          </a:p>
        </p:txBody>
      </p:sp>
      <p:sp>
        <p:nvSpPr>
          <p:cNvPr id="4" name="TextBox 3">
            <a:extLst>
              <a:ext uri="{FF2B5EF4-FFF2-40B4-BE49-F238E27FC236}">
                <a16:creationId xmlns:a16="http://schemas.microsoft.com/office/drawing/2014/main" id="{BF5C62D4-539A-49F7-B113-0044513CC172}"/>
              </a:ext>
            </a:extLst>
          </p:cNvPr>
          <p:cNvSpPr txBox="1"/>
          <p:nvPr/>
        </p:nvSpPr>
        <p:spPr>
          <a:xfrm>
            <a:off x="684253" y="2910807"/>
            <a:ext cx="11325161" cy="1508105"/>
          </a:xfrm>
          <a:prstGeom prst="rect">
            <a:avLst/>
          </a:prstGeom>
          <a:noFill/>
        </p:spPr>
        <p:txBody>
          <a:bodyPr wrap="square">
            <a:spAutoFit/>
          </a:bodyPr>
          <a:lstStyle/>
          <a:p>
            <a:r>
              <a:rPr lang="en-US" sz="2000"/>
              <a:t>Microsoft Sentinel (public):  </a:t>
            </a:r>
            <a:r>
              <a:rPr lang="en-US">
                <a:hlinkClick r:id="rId2"/>
              </a:rPr>
              <a:t>https://azure.microsoft.com/en-us/pricing/calculator/?service=azure-sentinel</a:t>
            </a:r>
            <a:endParaRPr lang="en-US"/>
          </a:p>
          <a:p>
            <a:br>
              <a:rPr lang="en-US" sz="1800"/>
            </a:br>
            <a:r>
              <a:rPr lang="en-US" sz="1800"/>
              <a:t>Microsoft Sentinel (partner):	[Ask your PDM]</a:t>
            </a:r>
          </a:p>
          <a:p>
            <a:br>
              <a:rPr lang="en-US" sz="1800"/>
            </a:br>
            <a:r>
              <a:rPr lang="en-US" sz="1800"/>
              <a:t>Azure Data Explorer (partner):  </a:t>
            </a:r>
            <a:r>
              <a:rPr lang="en-US" sz="1800">
                <a:hlinkClick r:id="rId3"/>
              </a:rPr>
              <a:t>http://aka.ms/adx.cost</a:t>
            </a:r>
            <a:r>
              <a:rPr lang="en-US" sz="1800"/>
              <a:t> </a:t>
            </a:r>
            <a:endParaRPr lang="en-US"/>
          </a:p>
        </p:txBody>
      </p:sp>
      <p:sp>
        <p:nvSpPr>
          <p:cNvPr id="5" name="Text Placeholder 4">
            <a:extLst>
              <a:ext uri="{FF2B5EF4-FFF2-40B4-BE49-F238E27FC236}">
                <a16:creationId xmlns:a16="http://schemas.microsoft.com/office/drawing/2014/main" id="{B7CAB0A3-408C-45A3-9BC3-BA2678B9EC9B}"/>
              </a:ext>
            </a:extLst>
          </p:cNvPr>
          <p:cNvSpPr txBox="1">
            <a:spLocks/>
          </p:cNvSpPr>
          <p:nvPr/>
        </p:nvSpPr>
        <p:spPr>
          <a:xfrm>
            <a:off x="814039" y="4972204"/>
            <a:ext cx="6481531" cy="1816100"/>
          </a:xfrm>
        </p:spPr>
        <p:txBody>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r>
              <a:rPr lang="en-US" sz="1600"/>
              <a:t>Notes on pricing:</a:t>
            </a:r>
          </a:p>
          <a:p>
            <a:pPr marL="752094" lvl="1" indent="-285750">
              <a:buFont typeface="Arial" panose="020B0604020202020204" pitchFamily="34" charset="0"/>
              <a:buChar char="•"/>
            </a:pPr>
            <a:r>
              <a:rPr lang="en-US" sz="1600"/>
              <a:t>List pricing is applicable to smaller ingestion when less discounting can be applied</a:t>
            </a:r>
          </a:p>
          <a:p>
            <a:pPr marL="752094" lvl="1" indent="-285750">
              <a:buFont typeface="Arial" panose="020B0604020202020204" pitchFamily="34" charset="0"/>
              <a:buChar char="•"/>
            </a:pPr>
            <a:r>
              <a:rPr lang="en-US" sz="1600"/>
              <a:t>The larger the ingestion volume, the more likely the customer will receive larger discounts (per GB)</a:t>
            </a:r>
          </a:p>
          <a:p>
            <a:pPr marL="752094" lvl="1" indent="-285750">
              <a:buFont typeface="Arial" panose="020B0604020202020204" pitchFamily="34" charset="0"/>
              <a:buChar char="•"/>
            </a:pPr>
            <a:r>
              <a:rPr lang="en-US" sz="1600"/>
              <a:t>CSP vs EA customers have different discounting options</a:t>
            </a:r>
          </a:p>
        </p:txBody>
      </p:sp>
    </p:spTree>
    <p:extLst>
      <p:ext uri="{BB962C8B-B14F-4D97-AF65-F5344CB8AC3E}">
        <p14:creationId xmlns:p14="http://schemas.microsoft.com/office/powerpoint/2010/main" val="174053610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6F56883F-BDEC-4900-B784-FA4BC60EC898}"/>
              </a:ext>
            </a:extLst>
          </p:cNvPr>
          <p:cNvPicPr>
            <a:picLocks noChangeAspect="1"/>
          </p:cNvPicPr>
          <p:nvPr/>
        </p:nvPicPr>
        <p:blipFill>
          <a:blip r:embed="rId2"/>
          <a:stretch>
            <a:fillRect/>
          </a:stretch>
        </p:blipFill>
        <p:spPr>
          <a:xfrm>
            <a:off x="309057" y="665019"/>
            <a:ext cx="11850962" cy="6553316"/>
          </a:xfrm>
          <a:prstGeom prst="rect">
            <a:avLst/>
          </a:prstGeom>
        </p:spPr>
      </p:pic>
    </p:spTree>
    <p:extLst>
      <p:ext uri="{BB962C8B-B14F-4D97-AF65-F5344CB8AC3E}">
        <p14:creationId xmlns:p14="http://schemas.microsoft.com/office/powerpoint/2010/main" val="36423003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2FE7-029D-4CCB-AA49-C3C3DD58302D}"/>
              </a:ext>
            </a:extLst>
          </p:cNvPr>
          <p:cNvSpPr>
            <a:spLocks noGrp="1"/>
          </p:cNvSpPr>
          <p:nvPr>
            <p:ph type="title"/>
          </p:nvPr>
        </p:nvSpPr>
        <p:spPr/>
        <p:txBody>
          <a:bodyPr/>
          <a:lstStyle/>
          <a:p>
            <a:r>
              <a:rPr lang="en-US" b="1"/>
              <a:t>Example Pricing Matrix: </a:t>
            </a:r>
            <a:r>
              <a:rPr lang="en-US"/>
              <a:t>Microsoft Sentinel</a:t>
            </a:r>
          </a:p>
        </p:txBody>
      </p:sp>
      <p:graphicFrame>
        <p:nvGraphicFramePr>
          <p:cNvPr id="6" name="Object 5">
            <a:extLst>
              <a:ext uri="{FF2B5EF4-FFF2-40B4-BE49-F238E27FC236}">
                <a16:creationId xmlns:a16="http://schemas.microsoft.com/office/drawing/2014/main" id="{DD8399B0-7379-46EC-98E6-C6AE4A3AE442}"/>
              </a:ext>
            </a:extLst>
          </p:cNvPr>
          <p:cNvGraphicFramePr>
            <a:graphicFrameLocks noChangeAspect="1"/>
          </p:cNvGraphicFramePr>
          <p:nvPr/>
        </p:nvGraphicFramePr>
        <p:xfrm>
          <a:off x="658813" y="1438275"/>
          <a:ext cx="10936287" cy="4614863"/>
        </p:xfrm>
        <a:graphic>
          <a:graphicData uri="http://schemas.openxmlformats.org/presentationml/2006/ole">
            <mc:AlternateContent xmlns:mc="http://schemas.openxmlformats.org/markup-compatibility/2006">
              <mc:Choice xmlns:v="urn:schemas-microsoft-com:vml" Requires="v">
                <p:oleObj name="Worksheet" r:id="rId3" imgW="7696277" imgH="3248161" progId="Excel.Sheet.12">
                  <p:embed/>
                </p:oleObj>
              </mc:Choice>
              <mc:Fallback>
                <p:oleObj name="Worksheet" r:id="rId3" imgW="7696277" imgH="3248161" progId="Excel.Sheet.12">
                  <p:embed/>
                  <p:pic>
                    <p:nvPicPr>
                      <p:cNvPr id="6" name="Object 5">
                        <a:extLst>
                          <a:ext uri="{FF2B5EF4-FFF2-40B4-BE49-F238E27FC236}">
                            <a16:creationId xmlns:a16="http://schemas.microsoft.com/office/drawing/2014/main" id="{DD8399B0-7379-46EC-98E6-C6AE4A3AE442}"/>
                          </a:ext>
                        </a:extLst>
                      </p:cNvPr>
                      <p:cNvPicPr/>
                      <p:nvPr/>
                    </p:nvPicPr>
                    <p:blipFill>
                      <a:blip r:embed="rId4"/>
                      <a:stretch>
                        <a:fillRect/>
                      </a:stretch>
                    </p:blipFill>
                    <p:spPr>
                      <a:xfrm>
                        <a:off x="658813" y="1438275"/>
                        <a:ext cx="10936287" cy="4614863"/>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16AE0144-6ED3-D6A8-0360-18309C59064B}"/>
              </a:ext>
            </a:extLst>
          </p:cNvPr>
          <p:cNvSpPr txBox="1"/>
          <p:nvPr/>
        </p:nvSpPr>
        <p:spPr>
          <a:xfrm>
            <a:off x="6126956" y="6452862"/>
            <a:ext cx="6928756" cy="338554"/>
          </a:xfrm>
          <a:prstGeom prst="rect">
            <a:avLst/>
          </a:prstGeom>
          <a:noFill/>
        </p:spPr>
        <p:txBody>
          <a:bodyPr wrap="square">
            <a:spAutoFit/>
          </a:bodyPr>
          <a:lstStyle/>
          <a:p>
            <a:r>
              <a:rPr lang="en-US" sz="1600">
                <a:hlinkClick r:id="rId5"/>
              </a:rPr>
              <a:t>https://azure.microsoft.com/en-ca/pricing/calculator/</a:t>
            </a:r>
            <a:r>
              <a:rPr lang="en-US" sz="1600"/>
              <a:t> </a:t>
            </a:r>
          </a:p>
        </p:txBody>
      </p:sp>
    </p:spTree>
    <p:extLst>
      <p:ext uri="{BB962C8B-B14F-4D97-AF65-F5344CB8AC3E}">
        <p14:creationId xmlns:p14="http://schemas.microsoft.com/office/powerpoint/2010/main" val="71012474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2FE7-029D-4CCB-AA49-C3C3DD58302D}"/>
              </a:ext>
            </a:extLst>
          </p:cNvPr>
          <p:cNvSpPr>
            <a:spLocks noGrp="1"/>
          </p:cNvSpPr>
          <p:nvPr>
            <p:ph type="title"/>
          </p:nvPr>
        </p:nvSpPr>
        <p:spPr/>
        <p:txBody>
          <a:bodyPr/>
          <a:lstStyle/>
          <a:p>
            <a:r>
              <a:rPr lang="en-US"/>
              <a:t>Example Pricing Matrix:  Azure Data Explorer</a:t>
            </a:r>
          </a:p>
        </p:txBody>
      </p:sp>
      <p:graphicFrame>
        <p:nvGraphicFramePr>
          <p:cNvPr id="6" name="Object 5">
            <a:extLst>
              <a:ext uri="{FF2B5EF4-FFF2-40B4-BE49-F238E27FC236}">
                <a16:creationId xmlns:a16="http://schemas.microsoft.com/office/drawing/2014/main" id="{DD8399B0-7379-46EC-98E6-C6AE4A3AE442}"/>
              </a:ext>
            </a:extLst>
          </p:cNvPr>
          <p:cNvGraphicFramePr>
            <a:graphicFrameLocks noChangeAspect="1"/>
          </p:cNvGraphicFramePr>
          <p:nvPr/>
        </p:nvGraphicFramePr>
        <p:xfrm>
          <a:off x="658813" y="1438275"/>
          <a:ext cx="10936287" cy="4614863"/>
        </p:xfrm>
        <a:graphic>
          <a:graphicData uri="http://schemas.openxmlformats.org/presentationml/2006/ole">
            <mc:AlternateContent xmlns:mc="http://schemas.openxmlformats.org/markup-compatibility/2006">
              <mc:Choice xmlns:v="urn:schemas-microsoft-com:vml" Requires="v">
                <p:oleObj name="Worksheet" r:id="rId3" imgW="7696277" imgH="3248161" progId="Excel.Sheet.12">
                  <p:embed/>
                </p:oleObj>
              </mc:Choice>
              <mc:Fallback>
                <p:oleObj name="Worksheet" r:id="rId3" imgW="7696277" imgH="3248161" progId="Excel.Sheet.12">
                  <p:embed/>
                  <p:pic>
                    <p:nvPicPr>
                      <p:cNvPr id="6" name="Object 5">
                        <a:extLst>
                          <a:ext uri="{FF2B5EF4-FFF2-40B4-BE49-F238E27FC236}">
                            <a16:creationId xmlns:a16="http://schemas.microsoft.com/office/drawing/2014/main" id="{DD8399B0-7379-46EC-98E6-C6AE4A3AE442}"/>
                          </a:ext>
                        </a:extLst>
                      </p:cNvPr>
                      <p:cNvPicPr/>
                      <p:nvPr/>
                    </p:nvPicPr>
                    <p:blipFill>
                      <a:blip r:embed="rId4"/>
                      <a:stretch>
                        <a:fillRect/>
                      </a:stretch>
                    </p:blipFill>
                    <p:spPr>
                      <a:xfrm>
                        <a:off x="658813" y="1438275"/>
                        <a:ext cx="10936287" cy="4614863"/>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C9EAA5BA-E4AC-69AC-FC57-C954CD06E1F8}"/>
              </a:ext>
            </a:extLst>
          </p:cNvPr>
          <p:cNvSpPr txBox="1"/>
          <p:nvPr/>
        </p:nvSpPr>
        <p:spPr>
          <a:xfrm>
            <a:off x="5195207" y="6545261"/>
            <a:ext cx="6928756" cy="338554"/>
          </a:xfrm>
          <a:prstGeom prst="rect">
            <a:avLst/>
          </a:prstGeom>
          <a:noFill/>
        </p:spPr>
        <p:txBody>
          <a:bodyPr wrap="square">
            <a:spAutoFit/>
          </a:bodyPr>
          <a:lstStyle/>
          <a:p>
            <a:r>
              <a:rPr lang="en-US" sz="1600">
                <a:hlinkClick r:id="rId5"/>
              </a:rPr>
              <a:t>https://dataexplorer.azure.com/AzureDataExplorerCostEstimator.html</a:t>
            </a:r>
            <a:r>
              <a:rPr lang="en-US" sz="1600"/>
              <a:t> </a:t>
            </a:r>
          </a:p>
        </p:txBody>
      </p:sp>
    </p:spTree>
    <p:extLst>
      <p:ext uri="{BB962C8B-B14F-4D97-AF65-F5344CB8AC3E}">
        <p14:creationId xmlns:p14="http://schemas.microsoft.com/office/powerpoint/2010/main" val="117619433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0C16F-D12F-4D3F-AF46-515CB9DC76C1}"/>
              </a:ext>
            </a:extLst>
          </p:cNvPr>
          <p:cNvSpPr>
            <a:spLocks noGrp="1"/>
          </p:cNvSpPr>
          <p:nvPr>
            <p:ph type="title"/>
          </p:nvPr>
        </p:nvSpPr>
        <p:spPr/>
        <p:txBody>
          <a:bodyPr/>
          <a:lstStyle/>
          <a:p>
            <a:r>
              <a:rPr lang="en-US"/>
              <a:t>Example pricing tables</a:t>
            </a:r>
          </a:p>
        </p:txBody>
      </p:sp>
      <p:sp>
        <p:nvSpPr>
          <p:cNvPr id="5" name="Text Placeholder 4">
            <a:extLst>
              <a:ext uri="{FF2B5EF4-FFF2-40B4-BE49-F238E27FC236}">
                <a16:creationId xmlns:a16="http://schemas.microsoft.com/office/drawing/2014/main" id="{CB0566F3-2EA2-45F7-85A4-A4E28DCCA7D7}"/>
              </a:ext>
            </a:extLst>
          </p:cNvPr>
          <p:cNvSpPr>
            <a:spLocks noGrp="1"/>
          </p:cNvSpPr>
          <p:nvPr>
            <p:ph type="body" sz="quarter" idx="10"/>
          </p:nvPr>
        </p:nvSpPr>
        <p:spPr>
          <a:xfrm>
            <a:off x="434975" y="1204252"/>
            <a:ext cx="11237870" cy="747897"/>
          </a:xfrm>
        </p:spPr>
        <p:txBody>
          <a:bodyPr/>
          <a:lstStyle/>
          <a:p>
            <a:r>
              <a:rPr lang="en-US" sz="1800"/>
              <a:t>You may need to create your own sizing and pricing calculator for detailed accuracy when estimating and quoting a customer engagement. The following examples are based on figures published in September 2020, discounts use the tiered approach and CSP licensing model:</a:t>
            </a:r>
            <a:endParaRPr lang="en-US" sz="2400"/>
          </a:p>
        </p:txBody>
      </p:sp>
      <p:sp>
        <p:nvSpPr>
          <p:cNvPr id="10" name="TextBox 9">
            <a:extLst>
              <a:ext uri="{FF2B5EF4-FFF2-40B4-BE49-F238E27FC236}">
                <a16:creationId xmlns:a16="http://schemas.microsoft.com/office/drawing/2014/main" id="{86598B6E-FF5D-4764-A6A3-02A1FE755A32}"/>
              </a:ext>
            </a:extLst>
          </p:cNvPr>
          <p:cNvSpPr txBox="1"/>
          <p:nvPr/>
        </p:nvSpPr>
        <p:spPr>
          <a:xfrm>
            <a:off x="860426" y="2778035"/>
            <a:ext cx="2613024" cy="400110"/>
          </a:xfrm>
          <a:prstGeom prst="rect">
            <a:avLst/>
          </a:prstGeom>
          <a:noFill/>
        </p:spPr>
        <p:txBody>
          <a:bodyPr wrap="square">
            <a:spAutoFit/>
          </a:bodyPr>
          <a:lstStyle/>
          <a:p>
            <a:pPr algn="r"/>
            <a:r>
              <a:rPr lang="en-US" sz="2000"/>
              <a:t>Pay as you go pricing </a:t>
            </a:r>
          </a:p>
        </p:txBody>
      </p:sp>
      <p:sp>
        <p:nvSpPr>
          <p:cNvPr id="12" name="TextBox 11">
            <a:extLst>
              <a:ext uri="{FF2B5EF4-FFF2-40B4-BE49-F238E27FC236}">
                <a16:creationId xmlns:a16="http://schemas.microsoft.com/office/drawing/2014/main" id="{CDBD978C-1262-4871-8E35-F0B761D8F6AC}"/>
              </a:ext>
            </a:extLst>
          </p:cNvPr>
          <p:cNvSpPr txBox="1"/>
          <p:nvPr/>
        </p:nvSpPr>
        <p:spPr>
          <a:xfrm>
            <a:off x="434976" y="4337020"/>
            <a:ext cx="3038474" cy="400110"/>
          </a:xfrm>
          <a:prstGeom prst="rect">
            <a:avLst/>
          </a:prstGeom>
          <a:noFill/>
        </p:spPr>
        <p:txBody>
          <a:bodyPr wrap="square">
            <a:spAutoFit/>
          </a:bodyPr>
          <a:lstStyle/>
          <a:p>
            <a:pPr algn="r"/>
            <a:r>
              <a:rPr lang="en-US" sz="2000"/>
              <a:t>Discounted pricing </a:t>
            </a:r>
            <a:r>
              <a:rPr lang="en-US" sz="1600"/>
              <a:t>(45%) </a:t>
            </a:r>
            <a:endParaRPr lang="en-US" sz="2000"/>
          </a:p>
        </p:txBody>
      </p:sp>
      <p:graphicFrame>
        <p:nvGraphicFramePr>
          <p:cNvPr id="14" name="Object 13">
            <a:extLst>
              <a:ext uri="{FF2B5EF4-FFF2-40B4-BE49-F238E27FC236}">
                <a16:creationId xmlns:a16="http://schemas.microsoft.com/office/drawing/2014/main" id="{4BC48616-C75B-4BF5-99EF-D24191B46634}"/>
              </a:ext>
            </a:extLst>
          </p:cNvPr>
          <p:cNvGraphicFramePr>
            <a:graphicFrameLocks noChangeAspect="1"/>
          </p:cNvGraphicFramePr>
          <p:nvPr/>
        </p:nvGraphicFramePr>
        <p:xfrm>
          <a:off x="3659188" y="2525713"/>
          <a:ext cx="8175625" cy="1104900"/>
        </p:xfrm>
        <a:graphic>
          <a:graphicData uri="http://schemas.openxmlformats.org/presentationml/2006/ole">
            <mc:AlternateContent xmlns:mc="http://schemas.openxmlformats.org/markup-compatibility/2006">
              <mc:Choice xmlns:v="urn:schemas-microsoft-com:vml" Requires="v">
                <p:oleObj name="Worksheet" r:id="rId2" imgW="8176148" imgH="1105032" progId="Excel.Sheet.12">
                  <p:embed/>
                </p:oleObj>
              </mc:Choice>
              <mc:Fallback>
                <p:oleObj name="Worksheet" r:id="rId2" imgW="8176148" imgH="1105032" progId="Excel.Sheet.12">
                  <p:embed/>
                  <p:pic>
                    <p:nvPicPr>
                      <p:cNvPr id="14" name="Object 13">
                        <a:extLst>
                          <a:ext uri="{FF2B5EF4-FFF2-40B4-BE49-F238E27FC236}">
                            <a16:creationId xmlns:a16="http://schemas.microsoft.com/office/drawing/2014/main" id="{4BC48616-C75B-4BF5-99EF-D24191B46634}"/>
                          </a:ext>
                        </a:extLst>
                      </p:cNvPr>
                      <p:cNvPicPr/>
                      <p:nvPr/>
                    </p:nvPicPr>
                    <p:blipFill>
                      <a:blip r:embed="rId3"/>
                      <a:stretch>
                        <a:fillRect/>
                      </a:stretch>
                    </p:blipFill>
                    <p:spPr>
                      <a:xfrm>
                        <a:off x="3659188" y="2525713"/>
                        <a:ext cx="8175625" cy="1104900"/>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8B6C0C17-6138-47A3-9767-532F421F07DC}"/>
              </a:ext>
            </a:extLst>
          </p:cNvPr>
          <p:cNvGraphicFramePr>
            <a:graphicFrameLocks noChangeAspect="1"/>
          </p:cNvGraphicFramePr>
          <p:nvPr/>
        </p:nvGraphicFramePr>
        <p:xfrm>
          <a:off x="3659188" y="3984625"/>
          <a:ext cx="8175625" cy="1104900"/>
        </p:xfrm>
        <a:graphic>
          <a:graphicData uri="http://schemas.openxmlformats.org/presentationml/2006/ole">
            <mc:AlternateContent xmlns:mc="http://schemas.openxmlformats.org/markup-compatibility/2006">
              <mc:Choice xmlns:v="urn:schemas-microsoft-com:vml" Requires="v">
                <p:oleObj name="Worksheet" r:id="rId4" imgW="8176148" imgH="1105032" progId="Excel.Sheet.12">
                  <p:embed/>
                </p:oleObj>
              </mc:Choice>
              <mc:Fallback>
                <p:oleObj name="Worksheet" r:id="rId4" imgW="8176148" imgH="1105032" progId="Excel.Sheet.12">
                  <p:embed/>
                  <p:pic>
                    <p:nvPicPr>
                      <p:cNvPr id="16" name="Object 15">
                        <a:extLst>
                          <a:ext uri="{FF2B5EF4-FFF2-40B4-BE49-F238E27FC236}">
                            <a16:creationId xmlns:a16="http://schemas.microsoft.com/office/drawing/2014/main" id="{8B6C0C17-6138-47A3-9767-532F421F07DC}"/>
                          </a:ext>
                        </a:extLst>
                      </p:cNvPr>
                      <p:cNvPicPr/>
                      <p:nvPr/>
                    </p:nvPicPr>
                    <p:blipFill>
                      <a:blip r:embed="rId5"/>
                      <a:stretch>
                        <a:fillRect/>
                      </a:stretch>
                    </p:blipFill>
                    <p:spPr>
                      <a:xfrm>
                        <a:off x="3659188" y="3984625"/>
                        <a:ext cx="8175625" cy="1104900"/>
                      </a:xfrm>
                      <a:prstGeom prst="rect">
                        <a:avLst/>
                      </a:prstGeom>
                    </p:spPr>
                  </p:pic>
                </p:oleObj>
              </mc:Fallback>
            </mc:AlternateContent>
          </a:graphicData>
        </a:graphic>
      </p:graphicFrame>
      <p:sp>
        <p:nvSpPr>
          <p:cNvPr id="22" name="TextBox 21">
            <a:extLst>
              <a:ext uri="{FF2B5EF4-FFF2-40B4-BE49-F238E27FC236}">
                <a16:creationId xmlns:a16="http://schemas.microsoft.com/office/drawing/2014/main" id="{17C7BE97-418C-43C6-A017-DECBAD6603A6}"/>
              </a:ext>
            </a:extLst>
          </p:cNvPr>
          <p:cNvSpPr txBox="1"/>
          <p:nvPr/>
        </p:nvSpPr>
        <p:spPr>
          <a:xfrm>
            <a:off x="434976" y="5905470"/>
            <a:ext cx="3038474" cy="400110"/>
          </a:xfrm>
          <a:prstGeom prst="rect">
            <a:avLst/>
          </a:prstGeom>
          <a:noFill/>
        </p:spPr>
        <p:txBody>
          <a:bodyPr wrap="square">
            <a:spAutoFit/>
          </a:bodyPr>
          <a:lstStyle/>
          <a:p>
            <a:pPr algn="r"/>
            <a:r>
              <a:rPr lang="en-US" sz="2000"/>
              <a:t>Discounted pricing </a:t>
            </a:r>
            <a:r>
              <a:rPr lang="en-US" sz="1600"/>
              <a:t>(65%) </a:t>
            </a:r>
            <a:endParaRPr lang="en-US" sz="2000"/>
          </a:p>
        </p:txBody>
      </p:sp>
      <p:graphicFrame>
        <p:nvGraphicFramePr>
          <p:cNvPr id="24" name="Object 23">
            <a:extLst>
              <a:ext uri="{FF2B5EF4-FFF2-40B4-BE49-F238E27FC236}">
                <a16:creationId xmlns:a16="http://schemas.microsoft.com/office/drawing/2014/main" id="{0DD39DF6-7981-4090-9936-15F97E19195A}"/>
              </a:ext>
            </a:extLst>
          </p:cNvPr>
          <p:cNvGraphicFramePr>
            <a:graphicFrameLocks noChangeAspect="1"/>
          </p:cNvGraphicFramePr>
          <p:nvPr/>
        </p:nvGraphicFramePr>
        <p:xfrm>
          <a:off x="3659187" y="5445123"/>
          <a:ext cx="8175625" cy="1104900"/>
        </p:xfrm>
        <a:graphic>
          <a:graphicData uri="http://schemas.openxmlformats.org/presentationml/2006/ole">
            <mc:AlternateContent xmlns:mc="http://schemas.openxmlformats.org/markup-compatibility/2006">
              <mc:Choice xmlns:v="urn:schemas-microsoft-com:vml" Requires="v">
                <p:oleObj name="Worksheet" r:id="rId6" imgW="8176148" imgH="1105032" progId="Excel.Sheet.12">
                  <p:embed/>
                </p:oleObj>
              </mc:Choice>
              <mc:Fallback>
                <p:oleObj name="Worksheet" r:id="rId6" imgW="8176148" imgH="1105032" progId="Excel.Sheet.12">
                  <p:embed/>
                  <p:pic>
                    <p:nvPicPr>
                      <p:cNvPr id="24" name="Object 23">
                        <a:extLst>
                          <a:ext uri="{FF2B5EF4-FFF2-40B4-BE49-F238E27FC236}">
                            <a16:creationId xmlns:a16="http://schemas.microsoft.com/office/drawing/2014/main" id="{0DD39DF6-7981-4090-9936-15F97E19195A}"/>
                          </a:ext>
                        </a:extLst>
                      </p:cNvPr>
                      <p:cNvPicPr/>
                      <p:nvPr/>
                    </p:nvPicPr>
                    <p:blipFill>
                      <a:blip r:embed="rId7"/>
                      <a:stretch>
                        <a:fillRect/>
                      </a:stretch>
                    </p:blipFill>
                    <p:spPr>
                      <a:xfrm>
                        <a:off x="3659187" y="5445123"/>
                        <a:ext cx="8175625" cy="1104900"/>
                      </a:xfrm>
                      <a:prstGeom prst="rect">
                        <a:avLst/>
                      </a:prstGeom>
                    </p:spPr>
                  </p:pic>
                </p:oleObj>
              </mc:Fallback>
            </mc:AlternateContent>
          </a:graphicData>
        </a:graphic>
      </p:graphicFrame>
    </p:spTree>
    <p:extLst>
      <p:ext uri="{BB962C8B-B14F-4D97-AF65-F5344CB8AC3E}">
        <p14:creationId xmlns:p14="http://schemas.microsoft.com/office/powerpoint/2010/main" val="39417791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2" y="269210"/>
            <a:ext cx="11561710" cy="710908"/>
          </a:xfrm>
        </p:spPr>
        <p:txBody>
          <a:bodyPr/>
          <a:lstStyle/>
          <a:p>
            <a:r>
              <a:rPr lang="en-US" sz="3264"/>
              <a:t>Content overview</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69" y="851476"/>
            <a:ext cx="12242805" cy="400110"/>
          </a:xfrm>
          <a:prstGeom prst="rect">
            <a:avLst/>
          </a:prstGeom>
        </p:spPr>
        <p:txBody>
          <a:bodyPr wrap="square">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Clickable Navigation Page</a:t>
            </a:r>
          </a:p>
        </p:txBody>
      </p:sp>
      <p:sp>
        <p:nvSpPr>
          <p:cNvPr id="5" name="TextBox 4">
            <a:hlinkClick r:id="rId3" action="ppaction://hlinksldjump"/>
            <a:extLst>
              <a:ext uri="{FF2B5EF4-FFF2-40B4-BE49-F238E27FC236}">
                <a16:creationId xmlns:a16="http://schemas.microsoft.com/office/drawing/2014/main" id="{FBDD9C6C-B061-40F4-8C1F-99B9FF24E1FE}"/>
              </a:ext>
            </a:extLst>
          </p:cNvPr>
          <p:cNvSpPr txBox="1"/>
          <p:nvPr/>
        </p:nvSpPr>
        <p:spPr>
          <a:xfrm>
            <a:off x="448637" y="1446683"/>
            <a:ext cx="3566160" cy="5106013"/>
          </a:xfrm>
          <a:prstGeom prst="rect">
            <a:avLst/>
          </a:prstGeom>
          <a:solidFill>
            <a:schemeClr val="bg1">
              <a:lumMod val="85000"/>
            </a:schemeClr>
          </a:solidFill>
        </p:spPr>
        <p:txBody>
          <a:bodyPr wrap="square" lIns="182880" tIns="146304" rIns="182880" bIns="146304" rtlCol="0" anchor="t">
            <a:spAutoFit/>
          </a:bodyPr>
          <a:lstStyle/>
          <a:p>
            <a:pPr>
              <a:lnSpc>
                <a:spcPct val="90000"/>
              </a:lnSpc>
              <a:spcAft>
                <a:spcPts val="600"/>
              </a:spcAft>
            </a:pPr>
            <a:r>
              <a:rPr lang="en-US" sz="2400">
                <a:gradFill>
                  <a:gsLst>
                    <a:gs pos="2917">
                      <a:schemeClr val="tx1"/>
                    </a:gs>
                    <a:gs pos="30000">
                      <a:schemeClr val="tx1"/>
                    </a:gs>
                  </a:gsLst>
                  <a:lin ang="5400000" scaled="0"/>
                </a:gradFill>
              </a:rPr>
              <a:t>Architecture Review:</a:t>
            </a: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SOC Security Architecture</a:t>
            </a:r>
            <a:endParaRPr lang="en-US" sz="14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MSSP Specifics</a:t>
            </a:r>
            <a:endParaRPr lang="en-US" sz="14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Log collection &amp; analysis</a:t>
            </a:r>
            <a:endParaRPr lang="en-US" sz="14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Cyber Threat Intelligence</a:t>
            </a:r>
            <a:endParaRPr lang="en-US" sz="14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WAF/FW</a:t>
            </a:r>
            <a:endParaRPr lang="en-US" sz="14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SIEM and SOAR</a:t>
            </a:r>
            <a:endParaRPr lang="en-US" sz="14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CSPM / CWPP</a:t>
            </a:r>
            <a:endParaRPr lang="en-US" sz="14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IAM architecture</a:t>
            </a:r>
            <a:endParaRPr lang="en-US" sz="14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Notebooks/Playbooks</a:t>
            </a:r>
            <a:endParaRPr lang="en-US" sz="14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Advanced Threat Protection:</a:t>
            </a:r>
            <a:endParaRPr lang="en-US" sz="1400">
              <a:gradFill>
                <a:gsLst>
                  <a:gs pos="2917">
                    <a:schemeClr val="tx1"/>
                  </a:gs>
                  <a:gs pos="30000">
                    <a:schemeClr val="tx1"/>
                  </a:gs>
                </a:gsLst>
                <a:lin ang="5400000" scaled="0"/>
              </a:gradFill>
              <a:cs typeface="Segoe UI"/>
            </a:endParaRPr>
          </a:p>
          <a:p>
            <a:pPr marL="808990" lvl="1"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Cloud App Security</a:t>
            </a:r>
            <a:endParaRPr lang="en-US" sz="1400">
              <a:gradFill>
                <a:gsLst>
                  <a:gs pos="2917">
                    <a:schemeClr val="tx1"/>
                  </a:gs>
                  <a:gs pos="30000">
                    <a:schemeClr val="tx1"/>
                  </a:gs>
                </a:gsLst>
                <a:lin ang="5400000" scaled="0"/>
              </a:gradFill>
              <a:cs typeface="Segoe UI"/>
            </a:endParaRPr>
          </a:p>
          <a:p>
            <a:pPr marL="808990" lvl="1"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Endpoint Detection &amp; Response</a:t>
            </a:r>
            <a:endParaRPr lang="en-US" sz="1400">
              <a:gradFill>
                <a:gsLst>
                  <a:gs pos="2917">
                    <a:schemeClr val="tx1"/>
                  </a:gs>
                  <a:gs pos="30000">
                    <a:schemeClr val="tx1"/>
                  </a:gs>
                </a:gsLst>
                <a:lin ang="5400000" scaled="0"/>
              </a:gradFill>
              <a:cs typeface="Segoe UI"/>
            </a:endParaRPr>
          </a:p>
          <a:p>
            <a:pPr marL="808990" lvl="1"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Data Loss Prevention</a:t>
            </a:r>
            <a:endParaRPr lang="en-US" sz="1400">
              <a:gradFill>
                <a:gsLst>
                  <a:gs pos="2917">
                    <a:schemeClr val="tx1"/>
                  </a:gs>
                  <a:gs pos="30000">
                    <a:schemeClr val="tx1"/>
                  </a:gs>
                </a:gsLst>
                <a:lin ang="5400000" scaled="0"/>
              </a:gradFill>
              <a:cs typeface="Segoe UI"/>
            </a:endParaRPr>
          </a:p>
          <a:p>
            <a:pPr marL="808990" lvl="1"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Insider Threat </a:t>
            </a:r>
            <a:endParaRPr lang="en-US" sz="1400">
              <a:gradFill>
                <a:gsLst>
                  <a:gs pos="2917">
                    <a:schemeClr val="tx1"/>
                  </a:gs>
                  <a:gs pos="30000">
                    <a:schemeClr val="tx1"/>
                  </a:gs>
                </a:gsLst>
                <a:lin ang="5400000" scaled="0"/>
              </a:gradFill>
              <a:cs typeface="Segoe UI"/>
            </a:endParaRPr>
          </a:p>
          <a:p>
            <a:pPr marL="808990" lvl="1" indent="-342900">
              <a:lnSpc>
                <a:spcPct val="90000"/>
              </a:lnSpc>
              <a:spcAft>
                <a:spcPts val="600"/>
              </a:spcAft>
              <a:buFont typeface="Arial" panose="020B0604020202020204" pitchFamily="34" charset="0"/>
              <a:buChar char="•"/>
            </a:pPr>
            <a:r>
              <a:rPr lang="en-US" sz="1400">
                <a:gradFill>
                  <a:gsLst>
                    <a:gs pos="2917">
                      <a:schemeClr val="tx1"/>
                    </a:gs>
                    <a:gs pos="30000">
                      <a:schemeClr val="tx1"/>
                    </a:gs>
                  </a:gsLst>
                  <a:lin ang="5400000" scaled="0"/>
                </a:gradFill>
              </a:rPr>
              <a:t>Networks</a:t>
            </a:r>
            <a:br>
              <a:rPr lang="en-US" sz="1400"/>
            </a:br>
            <a:endParaRPr lang="en-US" sz="1600">
              <a:gradFill>
                <a:gsLst>
                  <a:gs pos="2917">
                    <a:schemeClr val="tx1"/>
                  </a:gs>
                  <a:gs pos="30000">
                    <a:schemeClr val="tx1"/>
                  </a:gs>
                </a:gsLst>
                <a:lin ang="5400000" scaled="0"/>
              </a:gradFill>
              <a:cs typeface="Segoe UI"/>
            </a:endParaRPr>
          </a:p>
        </p:txBody>
      </p:sp>
      <p:sp>
        <p:nvSpPr>
          <p:cNvPr id="7" name="TextBox 6">
            <a:hlinkClick r:id="rId4" action="ppaction://hlinksldjump"/>
            <a:extLst>
              <a:ext uri="{FF2B5EF4-FFF2-40B4-BE49-F238E27FC236}">
                <a16:creationId xmlns:a16="http://schemas.microsoft.com/office/drawing/2014/main" id="{B35D44EE-2348-4AD7-B3F1-B80BB7DA98CE}"/>
              </a:ext>
            </a:extLst>
          </p:cNvPr>
          <p:cNvSpPr txBox="1"/>
          <p:nvPr/>
        </p:nvSpPr>
        <p:spPr>
          <a:xfrm>
            <a:off x="4215340" y="1446683"/>
            <a:ext cx="4005794" cy="1822037"/>
          </a:xfrm>
          <a:prstGeom prst="rect">
            <a:avLst/>
          </a:prstGeom>
          <a:solidFill>
            <a:schemeClr val="bg1">
              <a:lumMod val="85000"/>
            </a:schemeClr>
          </a:solid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Skills Assessment: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SOC training opportunities</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Threat Expert integration</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Red Teaming</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Tabletop / Lab exercises</a:t>
            </a:r>
          </a:p>
        </p:txBody>
      </p:sp>
      <p:sp>
        <p:nvSpPr>
          <p:cNvPr id="12" name="TextBox 11">
            <a:hlinkClick r:id="rId5" action="ppaction://hlinksldjump"/>
            <a:extLst>
              <a:ext uri="{FF2B5EF4-FFF2-40B4-BE49-F238E27FC236}">
                <a16:creationId xmlns:a16="http://schemas.microsoft.com/office/drawing/2014/main" id="{DE1BDBDF-C415-4B0A-8525-B5FBE7418358}"/>
              </a:ext>
            </a:extLst>
          </p:cNvPr>
          <p:cNvSpPr txBox="1"/>
          <p:nvPr/>
        </p:nvSpPr>
        <p:spPr>
          <a:xfrm>
            <a:off x="4215340" y="3536486"/>
            <a:ext cx="4005794" cy="3016210"/>
          </a:xfrm>
          <a:prstGeom prst="rect">
            <a:avLst/>
          </a:prstGeom>
          <a:solidFill>
            <a:schemeClr val="bg1">
              <a:lumMod val="85000"/>
            </a:schemeClr>
          </a:solid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SOC Process Improvement: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Risk Advisory Board</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Architecture as a Service</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Use-case scenario development</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Log data mapping</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Detection logic</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Response automation</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Ticket integration</a:t>
            </a:r>
          </a:p>
          <a:p>
            <a:pPr marL="342900" indent="-342900">
              <a:lnSpc>
                <a:spcPct val="90000"/>
              </a:lnSpc>
              <a:spcAft>
                <a:spcPts val="600"/>
              </a:spcAft>
              <a:buFont typeface="Arial" panose="020B0604020202020204" pitchFamily="34" charset="0"/>
              <a:buChar char="•"/>
            </a:pPr>
            <a:r>
              <a:rPr lang="en-US" sz="1600" err="1">
                <a:gradFill>
                  <a:gsLst>
                    <a:gs pos="2917">
                      <a:schemeClr val="tx1"/>
                    </a:gs>
                    <a:gs pos="30000">
                      <a:schemeClr val="tx1"/>
                    </a:gs>
                  </a:gsLst>
                  <a:lin ang="5400000" scaled="0"/>
                </a:gradFill>
              </a:rPr>
              <a:t>SecDevOps</a:t>
            </a:r>
            <a:endParaRPr lang="en-US" sz="1600">
              <a:gradFill>
                <a:gsLst>
                  <a:gs pos="2917">
                    <a:schemeClr val="tx1"/>
                  </a:gs>
                  <a:gs pos="30000">
                    <a:schemeClr val="tx1"/>
                  </a:gs>
                </a:gsLst>
                <a:lin ang="5400000" scaled="0"/>
              </a:gradFill>
            </a:endParaRPr>
          </a:p>
        </p:txBody>
      </p:sp>
      <p:sp>
        <p:nvSpPr>
          <p:cNvPr id="14" name="TextBox 13">
            <a:hlinkClick r:id="rId6" action="ppaction://hlinksldjump"/>
            <a:extLst>
              <a:ext uri="{FF2B5EF4-FFF2-40B4-BE49-F238E27FC236}">
                <a16:creationId xmlns:a16="http://schemas.microsoft.com/office/drawing/2014/main" id="{27886001-94BA-40AA-8DB6-4AEB365B43FE}"/>
              </a:ext>
            </a:extLst>
          </p:cNvPr>
          <p:cNvSpPr txBox="1"/>
          <p:nvPr/>
        </p:nvSpPr>
        <p:spPr>
          <a:xfrm>
            <a:off x="8421677" y="1446683"/>
            <a:ext cx="3566160" cy="3834896"/>
          </a:xfrm>
          <a:prstGeom prst="rect">
            <a:avLst/>
          </a:prstGeom>
          <a:solidFill>
            <a:schemeClr val="bg1">
              <a:lumMod val="85000"/>
            </a:schemeClr>
          </a:solidFill>
        </p:spPr>
        <p:txBody>
          <a:bodyPr wrap="square" lIns="182880" tIns="146304" rIns="182880" bIns="146304" rtlCol="0" anchor="t">
            <a:spAutoFit/>
          </a:bodyPr>
          <a:lstStyle/>
          <a:p>
            <a:pPr>
              <a:lnSpc>
                <a:spcPct val="90000"/>
              </a:lnSpc>
              <a:spcAft>
                <a:spcPts val="600"/>
              </a:spcAft>
            </a:pPr>
            <a:r>
              <a:rPr lang="en-US" sz="2400">
                <a:gradFill>
                  <a:gsLst>
                    <a:gs pos="2917">
                      <a:schemeClr val="tx1"/>
                    </a:gs>
                    <a:gs pos="30000">
                      <a:schemeClr val="tx1"/>
                    </a:gs>
                  </a:gsLst>
                  <a:lin ang="5400000" scaled="0"/>
                </a:gradFill>
              </a:rPr>
              <a:t>Key Themes:</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Cost optimization</a:t>
            </a:r>
            <a:endParaRPr lang="en-US" sz="16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Consolidation / Simplification</a:t>
            </a:r>
            <a:endParaRPr lang="en-US" sz="16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Zero Trust Architecture</a:t>
            </a:r>
            <a:endParaRPr lang="en-US" sz="16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Zero Trust Network Access</a:t>
            </a:r>
            <a:endParaRPr lang="en-US" sz="16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SASE</a:t>
            </a:r>
            <a:endParaRPr lang="en-US" sz="16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Attack Surface Reduction</a:t>
            </a:r>
            <a:endParaRPr lang="en-US" sz="16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cs typeface="Segoe UI"/>
              </a:rPr>
              <a:t>Threat Vulnerability Management</a:t>
            </a:r>
            <a:endParaRPr lang="en-US" sz="160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Cyber Incident Response</a:t>
            </a:r>
            <a:endParaRPr lang="en-US" sz="16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BCP &amp; DR</a:t>
            </a:r>
            <a:endParaRPr lang="en-US" sz="1600">
              <a:gradFill>
                <a:gsLst>
                  <a:gs pos="2917">
                    <a:schemeClr val="tx1"/>
                  </a:gs>
                  <a:gs pos="30000">
                    <a:schemeClr val="tx1"/>
                  </a:gs>
                </a:gsLst>
                <a:lin ang="5400000" scaled="0"/>
              </a:gradFill>
              <a:cs typeface="Segoe UI"/>
            </a:endParaRP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IT/OT Divide</a:t>
            </a:r>
            <a:endParaRPr lang="en-US" sz="1600">
              <a:gradFill>
                <a:gsLst>
                  <a:gs pos="2917">
                    <a:schemeClr val="tx1"/>
                  </a:gs>
                  <a:gs pos="30000">
                    <a:schemeClr val="tx1"/>
                  </a:gs>
                </a:gsLst>
                <a:lin ang="5400000" scaled="0"/>
              </a:gradFill>
              <a:cs typeface="Segoe UI"/>
            </a:endParaRPr>
          </a:p>
        </p:txBody>
      </p:sp>
      <p:sp>
        <p:nvSpPr>
          <p:cNvPr id="16" name="TextBox 15">
            <a:hlinkClick r:id="rId7" action="ppaction://hlinksldjump"/>
            <a:extLst>
              <a:ext uri="{FF2B5EF4-FFF2-40B4-BE49-F238E27FC236}">
                <a16:creationId xmlns:a16="http://schemas.microsoft.com/office/drawing/2014/main" id="{40081D37-B5BC-4024-9199-0E07035403B3}"/>
              </a:ext>
            </a:extLst>
          </p:cNvPr>
          <p:cNvSpPr txBox="1"/>
          <p:nvPr/>
        </p:nvSpPr>
        <p:spPr>
          <a:xfrm>
            <a:off x="8427041" y="5340790"/>
            <a:ext cx="3566160" cy="1523494"/>
          </a:xfrm>
          <a:prstGeom prst="rect">
            <a:avLst/>
          </a:prstGeom>
          <a:solidFill>
            <a:schemeClr val="bg1">
              <a:lumMod val="85000"/>
            </a:schemeClr>
          </a:solid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Summary:</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Partner opportunities</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Resources &amp; Action items</a:t>
            </a:r>
          </a:p>
          <a:p>
            <a:pPr marL="342900" indent="-342900">
              <a:lnSpc>
                <a:spcPct val="90000"/>
              </a:lnSpc>
              <a:spcAft>
                <a:spcPts val="600"/>
              </a:spcAft>
              <a:buFont typeface="Arial" panose="020B0604020202020204" pitchFamily="34" charset="0"/>
              <a:buChar char="•"/>
            </a:pPr>
            <a:r>
              <a:rPr lang="en-US" sz="1600">
                <a:gradFill>
                  <a:gsLst>
                    <a:gs pos="2917">
                      <a:schemeClr val="tx1"/>
                    </a:gs>
                    <a:gs pos="30000">
                      <a:schemeClr val="tx1"/>
                    </a:gs>
                  </a:gsLst>
                  <a:lin ang="5400000" scaled="0"/>
                </a:gradFill>
              </a:rPr>
              <a:t>Feedback</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316250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F0C16F-D12F-4D3F-AF46-515CB9DC76C1}"/>
              </a:ext>
            </a:extLst>
          </p:cNvPr>
          <p:cNvSpPr>
            <a:spLocks noGrp="1"/>
          </p:cNvSpPr>
          <p:nvPr>
            <p:ph type="title"/>
          </p:nvPr>
        </p:nvSpPr>
        <p:spPr/>
        <p:txBody>
          <a:bodyPr/>
          <a:lstStyle/>
          <a:p>
            <a:r>
              <a:rPr lang="en-US"/>
              <a:t>Pricing notes</a:t>
            </a:r>
          </a:p>
        </p:txBody>
      </p:sp>
      <p:sp>
        <p:nvSpPr>
          <p:cNvPr id="5" name="Text Placeholder 4">
            <a:extLst>
              <a:ext uri="{FF2B5EF4-FFF2-40B4-BE49-F238E27FC236}">
                <a16:creationId xmlns:a16="http://schemas.microsoft.com/office/drawing/2014/main" id="{CB0566F3-2EA2-45F7-85A4-A4E28DCCA7D7}"/>
              </a:ext>
            </a:extLst>
          </p:cNvPr>
          <p:cNvSpPr>
            <a:spLocks noGrp="1"/>
          </p:cNvSpPr>
          <p:nvPr>
            <p:ph type="body" sz="quarter" idx="10"/>
          </p:nvPr>
        </p:nvSpPr>
        <p:spPr>
          <a:xfrm>
            <a:off x="596711" y="1464074"/>
            <a:ext cx="11237870" cy="2701189"/>
          </a:xfrm>
        </p:spPr>
        <p:txBody>
          <a:bodyPr/>
          <a:lstStyle/>
          <a:p>
            <a:pPr>
              <a:lnSpc>
                <a:spcPct val="150000"/>
              </a:lnSpc>
            </a:pPr>
            <a:r>
              <a:rPr lang="en-US" sz="2400"/>
              <a:t>The pricing is impacted by the following variables:</a:t>
            </a:r>
          </a:p>
          <a:p>
            <a:pPr marL="571500" lvl="1" indent="-342900">
              <a:lnSpc>
                <a:spcPct val="150000"/>
              </a:lnSpc>
              <a:buFont typeface="Arial" panose="020B0604020202020204" pitchFamily="34" charset="0"/>
              <a:buChar char="•"/>
            </a:pPr>
            <a:r>
              <a:rPr lang="en-US" sz="1800"/>
              <a:t>Pay as you go pricing applies to any data not covered by tiered discounts</a:t>
            </a:r>
          </a:p>
          <a:p>
            <a:pPr marL="571500" lvl="1" indent="-342900">
              <a:lnSpc>
                <a:spcPct val="150000"/>
              </a:lnSpc>
              <a:buFont typeface="Arial" panose="020B0604020202020204" pitchFamily="34" charset="0"/>
              <a:buChar char="•"/>
            </a:pPr>
            <a:r>
              <a:rPr lang="en-US" sz="1800"/>
              <a:t>Discounts increase at each unit from 100GB to 5TB ranges</a:t>
            </a:r>
          </a:p>
          <a:p>
            <a:pPr marL="571500" lvl="1" indent="-342900">
              <a:lnSpc>
                <a:spcPct val="150000"/>
              </a:lnSpc>
              <a:buFont typeface="Arial" panose="020B0604020202020204" pitchFamily="34" charset="0"/>
              <a:buChar char="•"/>
            </a:pPr>
            <a:r>
              <a:rPr lang="en-US" sz="1800"/>
              <a:t>Over 1,000GB should be discussed with customer account team for any additional discounting</a:t>
            </a:r>
          </a:p>
          <a:p>
            <a:pPr marL="571500" lvl="1" indent="-342900">
              <a:lnSpc>
                <a:spcPct val="150000"/>
              </a:lnSpc>
              <a:buFont typeface="Arial" panose="020B0604020202020204" pitchFamily="34" charset="0"/>
              <a:buChar char="•"/>
            </a:pPr>
            <a:r>
              <a:rPr lang="en-US" sz="1800"/>
              <a:t>CSP vs EA discounts should be considered. EA customers may still choose to use CSP for MSSP</a:t>
            </a:r>
          </a:p>
          <a:p>
            <a:pPr lvl="1">
              <a:lnSpc>
                <a:spcPct val="150000"/>
              </a:lnSpc>
            </a:pPr>
            <a:endParaRPr lang="en-US" sz="2400"/>
          </a:p>
        </p:txBody>
      </p:sp>
    </p:spTree>
    <p:extLst>
      <p:ext uri="{BB962C8B-B14F-4D97-AF65-F5344CB8AC3E}">
        <p14:creationId xmlns:p14="http://schemas.microsoft.com/office/powerpoint/2010/main" val="408613219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8B3A-F3C7-4217-99C5-D18122A35DB2}"/>
              </a:ext>
            </a:extLst>
          </p:cNvPr>
          <p:cNvSpPr>
            <a:spLocks noGrp="1"/>
          </p:cNvSpPr>
          <p:nvPr>
            <p:ph type="title"/>
          </p:nvPr>
        </p:nvSpPr>
        <p:spPr/>
        <p:txBody>
          <a:bodyPr/>
          <a:lstStyle/>
          <a:p>
            <a:r>
              <a:rPr lang="en-US"/>
              <a:t>MSSP Specific Considerations</a:t>
            </a:r>
          </a:p>
        </p:txBody>
      </p:sp>
      <p:sp>
        <p:nvSpPr>
          <p:cNvPr id="3" name="Text Placeholder 2">
            <a:extLst>
              <a:ext uri="{FF2B5EF4-FFF2-40B4-BE49-F238E27FC236}">
                <a16:creationId xmlns:a16="http://schemas.microsoft.com/office/drawing/2014/main" id="{7E4A4A31-F713-4ABB-9E69-725130B3A406}"/>
              </a:ext>
            </a:extLst>
          </p:cNvPr>
          <p:cNvSpPr>
            <a:spLocks noGrp="1"/>
          </p:cNvSpPr>
          <p:nvPr>
            <p:ph type="body" sz="quarter" idx="10"/>
          </p:nvPr>
        </p:nvSpPr>
        <p:spPr>
          <a:xfrm>
            <a:off x="599302" y="1276350"/>
            <a:ext cx="11237870" cy="5152373"/>
          </a:xfrm>
        </p:spPr>
        <p:txBody>
          <a:bodyPr/>
          <a:lstStyle/>
          <a:p>
            <a:pPr>
              <a:lnSpc>
                <a:spcPct val="100000"/>
              </a:lnSpc>
            </a:pPr>
            <a:r>
              <a:rPr lang="en-US" sz="2448"/>
              <a:t>Provider vs Consumer</a:t>
            </a:r>
          </a:p>
          <a:p>
            <a:pPr marL="514350" lvl="1" indent="-285750">
              <a:lnSpc>
                <a:spcPct val="100000"/>
              </a:lnSpc>
              <a:buFont typeface="Arial" panose="020B0604020202020204" pitchFamily="34" charset="0"/>
              <a:buChar char="•"/>
            </a:pPr>
            <a:r>
              <a:rPr lang="en-US" sz="1632"/>
              <a:t>What the MSSP pays for</a:t>
            </a:r>
          </a:p>
          <a:p>
            <a:pPr marL="514350" lvl="1" indent="-285750">
              <a:lnSpc>
                <a:spcPct val="100000"/>
              </a:lnSpc>
              <a:buFont typeface="Arial" panose="020B0604020202020204" pitchFamily="34" charset="0"/>
              <a:buChar char="•"/>
            </a:pPr>
            <a:r>
              <a:rPr lang="en-US" sz="1632"/>
              <a:t>Discounts for MSSP</a:t>
            </a:r>
          </a:p>
          <a:p>
            <a:pPr marL="514350" lvl="1" indent="-285750">
              <a:lnSpc>
                <a:spcPct val="100000"/>
              </a:lnSpc>
              <a:buFont typeface="Arial" panose="020B0604020202020204" pitchFamily="34" charset="0"/>
              <a:buChar char="•"/>
            </a:pPr>
            <a:r>
              <a:rPr lang="en-US" sz="1632"/>
              <a:t>What the Customer pays for</a:t>
            </a:r>
          </a:p>
          <a:p>
            <a:pPr marL="233149" lvl="1">
              <a:lnSpc>
                <a:spcPct val="100000"/>
              </a:lnSpc>
            </a:pPr>
            <a:endParaRPr lang="en-US" sz="1632"/>
          </a:p>
          <a:p>
            <a:pPr>
              <a:lnSpc>
                <a:spcPct val="100000"/>
              </a:lnSpc>
            </a:pPr>
            <a:r>
              <a:rPr lang="en-US" sz="2448"/>
              <a:t>Additional investments</a:t>
            </a:r>
          </a:p>
          <a:p>
            <a:pPr marL="514350" lvl="1" indent="-285750">
              <a:lnSpc>
                <a:spcPct val="100000"/>
              </a:lnSpc>
              <a:buFont typeface="Arial" panose="020B0604020202020204" pitchFamily="34" charset="0"/>
              <a:buChar char="•"/>
            </a:pPr>
            <a:r>
              <a:rPr lang="en-US" sz="1632"/>
              <a:t>Develop custom IP to resell to customers</a:t>
            </a:r>
          </a:p>
          <a:p>
            <a:pPr marL="514350" lvl="1" indent="-285750">
              <a:lnSpc>
                <a:spcPct val="100000"/>
              </a:lnSpc>
              <a:buFont typeface="Arial" panose="020B0604020202020204" pitchFamily="34" charset="0"/>
              <a:buChar char="•"/>
            </a:pPr>
            <a:r>
              <a:rPr lang="en-US" sz="1632"/>
              <a:t>Build a CI/CD pipeline to operate at scale</a:t>
            </a:r>
          </a:p>
          <a:p>
            <a:pPr marL="514350" lvl="1" indent="-285750">
              <a:lnSpc>
                <a:spcPct val="100000"/>
              </a:lnSpc>
              <a:buFont typeface="Arial" panose="020B0604020202020204" pitchFamily="34" charset="0"/>
              <a:buChar char="•"/>
            </a:pPr>
            <a:r>
              <a:rPr lang="en-US" sz="1632"/>
              <a:t>May need their own analyst interface if they find the Microsoft options are not suitable for their needs</a:t>
            </a:r>
          </a:p>
          <a:p>
            <a:pPr marL="233149" lvl="1">
              <a:lnSpc>
                <a:spcPct val="100000"/>
              </a:lnSpc>
            </a:pPr>
            <a:endParaRPr lang="en-US" sz="1632"/>
          </a:p>
          <a:p>
            <a:pPr>
              <a:lnSpc>
                <a:spcPct val="100000"/>
              </a:lnSpc>
            </a:pPr>
            <a:r>
              <a:rPr lang="en-US" sz="2448"/>
              <a:t>How to price their services</a:t>
            </a:r>
          </a:p>
          <a:p>
            <a:pPr marL="514350" lvl="1" indent="-285750">
              <a:lnSpc>
                <a:spcPct val="100000"/>
              </a:lnSpc>
              <a:buFont typeface="Arial" panose="020B0604020202020204" pitchFamily="34" charset="0"/>
              <a:buChar char="•"/>
            </a:pPr>
            <a:r>
              <a:rPr lang="en-US" sz="1632"/>
              <a:t>Who pays for Microsoft Sentinel?</a:t>
            </a:r>
          </a:p>
          <a:p>
            <a:pPr marL="742950" lvl="2" indent="-285750">
              <a:lnSpc>
                <a:spcPct val="100000"/>
              </a:lnSpc>
              <a:buFont typeface="Arial" panose="020B0604020202020204" pitchFamily="34" charset="0"/>
              <a:buChar char="•"/>
            </a:pPr>
            <a:r>
              <a:rPr lang="en-US" sz="1232"/>
              <a:t>CSP vs EA</a:t>
            </a:r>
            <a:endParaRPr lang="en-US" sz="424"/>
          </a:p>
          <a:p>
            <a:pPr marL="514350" lvl="1" indent="-285750">
              <a:lnSpc>
                <a:spcPct val="100000"/>
              </a:lnSpc>
              <a:buFont typeface="Arial" panose="020B0604020202020204" pitchFamily="34" charset="0"/>
              <a:buChar char="•"/>
            </a:pPr>
            <a:r>
              <a:rPr lang="en-US" sz="1632"/>
              <a:t>Tiered service offering</a:t>
            </a:r>
          </a:p>
          <a:p>
            <a:pPr marL="742950" lvl="2" indent="-285750">
              <a:lnSpc>
                <a:spcPct val="100000"/>
              </a:lnSpc>
              <a:buFont typeface="Arial" panose="020B0604020202020204" pitchFamily="34" charset="0"/>
              <a:buChar char="•"/>
            </a:pPr>
            <a:r>
              <a:rPr lang="en-US" sz="1232"/>
              <a:t>Monitoring only, Monitor and Response, Full SOC/CDOC</a:t>
            </a:r>
          </a:p>
          <a:p>
            <a:pPr marL="514350" lvl="1" indent="-285750">
              <a:lnSpc>
                <a:spcPct val="100000"/>
              </a:lnSpc>
              <a:buFont typeface="Arial" panose="020B0604020202020204" pitchFamily="34" charset="0"/>
              <a:buChar char="•"/>
            </a:pPr>
            <a:r>
              <a:rPr lang="en-US" sz="1632"/>
              <a:t>Fixed price service offerings:</a:t>
            </a:r>
          </a:p>
          <a:p>
            <a:pPr marL="742950" lvl="2" indent="-285750">
              <a:lnSpc>
                <a:spcPct val="100000"/>
              </a:lnSpc>
              <a:buFont typeface="Arial" panose="020B0604020202020204" pitchFamily="34" charset="0"/>
              <a:buChar char="•"/>
            </a:pPr>
            <a:r>
              <a:rPr lang="en-US" sz="1232"/>
              <a:t>Set price for their services, depending on the Tier</a:t>
            </a:r>
            <a:endParaRPr lang="en-US" sz="824"/>
          </a:p>
          <a:p>
            <a:pPr marL="514350" lvl="1" indent="-285750">
              <a:lnSpc>
                <a:spcPct val="100000"/>
              </a:lnSpc>
              <a:buFont typeface="Arial" panose="020B0604020202020204" pitchFamily="34" charset="0"/>
              <a:buChar char="•"/>
            </a:pPr>
            <a:r>
              <a:rPr lang="en-US" sz="1632"/>
              <a:t>Variable price service offerings:</a:t>
            </a:r>
          </a:p>
          <a:p>
            <a:pPr marL="742950" lvl="2" indent="-285750">
              <a:lnSpc>
                <a:spcPct val="100000"/>
              </a:lnSpc>
              <a:buFont typeface="Arial" panose="020B0604020202020204" pitchFamily="34" charset="0"/>
              <a:buChar char="•"/>
            </a:pPr>
            <a:r>
              <a:rPr lang="en-US" sz="1232"/>
              <a:t>Percentage of Azure Subscription spend</a:t>
            </a:r>
          </a:p>
          <a:p>
            <a:pPr marL="742950" lvl="2" indent="-285750">
              <a:lnSpc>
                <a:spcPct val="100000"/>
              </a:lnSpc>
              <a:buFont typeface="Arial" panose="020B0604020202020204" pitchFamily="34" charset="0"/>
              <a:buChar char="•"/>
            </a:pPr>
            <a:r>
              <a:rPr lang="en-US" sz="1224"/>
              <a:t>Lower limit, high water mark</a:t>
            </a:r>
            <a:endParaRPr lang="en-US" sz="1836"/>
          </a:p>
        </p:txBody>
      </p:sp>
    </p:spTree>
    <p:extLst>
      <p:ext uri="{BB962C8B-B14F-4D97-AF65-F5344CB8AC3E}">
        <p14:creationId xmlns:p14="http://schemas.microsoft.com/office/powerpoint/2010/main" val="3024082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C417-29B2-4C13-8B9E-EA908FD14C59}"/>
              </a:ext>
            </a:extLst>
          </p:cNvPr>
          <p:cNvSpPr>
            <a:spLocks noGrp="1"/>
          </p:cNvSpPr>
          <p:nvPr>
            <p:ph type="title"/>
          </p:nvPr>
        </p:nvSpPr>
        <p:spPr/>
        <p:txBody>
          <a:bodyPr/>
          <a:lstStyle/>
          <a:p>
            <a:r>
              <a:rPr lang="en-US"/>
              <a:t>MSSP billing options</a:t>
            </a:r>
          </a:p>
        </p:txBody>
      </p:sp>
      <p:sp>
        <p:nvSpPr>
          <p:cNvPr id="3" name="Text Placeholder 2">
            <a:extLst>
              <a:ext uri="{FF2B5EF4-FFF2-40B4-BE49-F238E27FC236}">
                <a16:creationId xmlns:a16="http://schemas.microsoft.com/office/drawing/2014/main" id="{3C2E65AE-4700-49A6-A58E-05BC34C3B0E6}"/>
              </a:ext>
            </a:extLst>
          </p:cNvPr>
          <p:cNvSpPr>
            <a:spLocks noGrp="1"/>
          </p:cNvSpPr>
          <p:nvPr>
            <p:ph type="body" sz="quarter" idx="10"/>
          </p:nvPr>
        </p:nvSpPr>
        <p:spPr>
          <a:xfrm>
            <a:off x="596711" y="1464074"/>
            <a:ext cx="11237870" cy="4374659"/>
          </a:xfrm>
        </p:spPr>
        <p:txBody>
          <a:bodyPr/>
          <a:lstStyle/>
          <a:p>
            <a:pPr>
              <a:lnSpc>
                <a:spcPct val="150000"/>
              </a:lnSpc>
            </a:pPr>
            <a:r>
              <a:rPr lang="en-US">
                <a:hlinkClick r:id="rId2"/>
              </a:rPr>
              <a:t>CSP</a:t>
            </a:r>
            <a:r>
              <a:rPr lang="en-US"/>
              <a:t> (Cloud Solution Provider)</a:t>
            </a:r>
          </a:p>
          <a:p>
            <a:pPr marL="571500" lvl="1" indent="-342900">
              <a:lnSpc>
                <a:spcPct val="150000"/>
              </a:lnSpc>
              <a:buFont typeface="Arial" panose="020B0604020202020204" pitchFamily="34" charset="0"/>
              <a:buChar char="•"/>
            </a:pPr>
            <a:r>
              <a:rPr lang="en-US"/>
              <a:t>Partner pays for the subscription (15% discount) and invoices the customer, similar to traditional reselling</a:t>
            </a:r>
          </a:p>
          <a:p>
            <a:pPr marL="571500" lvl="1" indent="-342900">
              <a:lnSpc>
                <a:spcPct val="150000"/>
              </a:lnSpc>
              <a:buFont typeface="Arial" panose="020B0604020202020204" pitchFamily="34" charset="0"/>
              <a:buChar char="•"/>
            </a:pPr>
            <a:r>
              <a:rPr lang="en-US"/>
              <a:t>Works as long as the customer does not have an EA (Enterprise agreement)</a:t>
            </a:r>
          </a:p>
          <a:p>
            <a:pPr marL="571500" lvl="1" indent="-342900">
              <a:lnSpc>
                <a:spcPct val="150000"/>
              </a:lnSpc>
              <a:buFont typeface="Arial" panose="020B0604020202020204" pitchFamily="34" charset="0"/>
              <a:buChar char="•"/>
            </a:pPr>
            <a:r>
              <a:rPr lang="en-US"/>
              <a:t>If customer has an EA, partner will be registered under DPOR</a:t>
            </a:r>
          </a:p>
          <a:p>
            <a:pPr lvl="1">
              <a:lnSpc>
                <a:spcPct val="150000"/>
              </a:lnSpc>
            </a:pPr>
            <a:endParaRPr lang="en-US"/>
          </a:p>
          <a:p>
            <a:pPr>
              <a:lnSpc>
                <a:spcPct val="150000"/>
              </a:lnSpc>
            </a:pPr>
            <a:r>
              <a:rPr lang="en-US">
                <a:hlinkClick r:id="rId3"/>
              </a:rPr>
              <a:t>DPOR</a:t>
            </a:r>
            <a:r>
              <a:rPr lang="en-US"/>
              <a:t> (Digital partner of record)</a:t>
            </a:r>
          </a:p>
          <a:p>
            <a:pPr marL="571500" lvl="1" indent="-342900">
              <a:lnSpc>
                <a:spcPct val="150000"/>
              </a:lnSpc>
              <a:buFont typeface="Arial" panose="020B0604020202020204" pitchFamily="34" charset="0"/>
              <a:buChar char="•"/>
            </a:pPr>
            <a:r>
              <a:rPr lang="en-US"/>
              <a:t>Partners can qualify for competencies and incentives</a:t>
            </a:r>
          </a:p>
          <a:p>
            <a:pPr marL="571500" lvl="1" indent="-342900">
              <a:lnSpc>
                <a:spcPct val="150000"/>
              </a:lnSpc>
              <a:buFont typeface="Arial" panose="020B0604020202020204" pitchFamily="34" charset="0"/>
              <a:buChar char="•"/>
            </a:pPr>
            <a:r>
              <a:rPr lang="en-US"/>
              <a:t>Complementary to charging on your service</a:t>
            </a:r>
          </a:p>
        </p:txBody>
      </p:sp>
    </p:spTree>
    <p:extLst>
      <p:ext uri="{BB962C8B-B14F-4D97-AF65-F5344CB8AC3E}">
        <p14:creationId xmlns:p14="http://schemas.microsoft.com/office/powerpoint/2010/main" val="91855152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p:txBody>
          <a:bodyPr/>
          <a:lstStyle/>
          <a:p>
            <a:r>
              <a:rPr lang="en-US" sz="4400"/>
              <a:t>Azure Defender for IoT</a:t>
            </a:r>
            <a:br>
              <a:rPr lang="en-US" sz="3600">
                <a:latin typeface="Segoe UI Semilight" panose="020B0402040204020203" pitchFamily="34" charset="0"/>
                <a:cs typeface="Segoe UI Semilight" panose="020B0402040204020203" pitchFamily="34" charset="0"/>
              </a:rPr>
            </a:br>
            <a:r>
              <a:rPr lang="en-US" sz="3600">
                <a:latin typeface="Segoe UI Semilight" panose="020B0402040204020203" pitchFamily="34" charset="0"/>
                <a:cs typeface="Segoe UI Semilight" panose="020B0402040204020203" pitchFamily="34" charset="0"/>
              </a:rPr>
              <a:t>(AKA:  CyberX)</a:t>
            </a:r>
            <a:endParaRPr lang="en-US" sz="4400"/>
          </a:p>
        </p:txBody>
      </p:sp>
      <p:sp>
        <p:nvSpPr>
          <p:cNvPr id="16" name="TextBox 15">
            <a:extLst>
              <a:ext uri="{FF2B5EF4-FFF2-40B4-BE49-F238E27FC236}">
                <a16:creationId xmlns:a16="http://schemas.microsoft.com/office/drawing/2014/main" id="{FA1E03D8-A339-46F3-8B0A-1D682B68E574}"/>
              </a:ext>
            </a:extLst>
          </p:cNvPr>
          <p:cNvSpPr txBox="1"/>
          <p:nvPr/>
        </p:nvSpPr>
        <p:spPr>
          <a:xfrm>
            <a:off x="-57749" y="6615485"/>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bg1"/>
                </a:solidFill>
              </a:rPr>
              <a:t>Microsoft Internal Use and Microsoft Partners Only</a:t>
            </a:r>
          </a:p>
        </p:txBody>
      </p:sp>
    </p:spTree>
    <p:extLst>
      <p:ext uri="{BB962C8B-B14F-4D97-AF65-F5344CB8AC3E}">
        <p14:creationId xmlns:p14="http://schemas.microsoft.com/office/powerpoint/2010/main" val="260660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roup 212">
            <a:extLst>
              <a:ext uri="{FF2B5EF4-FFF2-40B4-BE49-F238E27FC236}">
                <a16:creationId xmlns:a16="http://schemas.microsoft.com/office/drawing/2014/main" id="{89756E03-813D-4947-BAEA-E09AA9789BE2}"/>
              </a:ext>
              <a:ext uri="{C183D7F6-B498-43B3-948B-1728B52AA6E4}">
                <adec:decorative xmlns:adec="http://schemas.microsoft.com/office/drawing/2017/decorative" val="1"/>
              </a:ext>
            </a:extLst>
          </p:cNvPr>
          <p:cNvGrpSpPr/>
          <p:nvPr/>
        </p:nvGrpSpPr>
        <p:grpSpPr>
          <a:xfrm flipH="1">
            <a:off x="7662418" y="3164351"/>
            <a:ext cx="3023039" cy="3569515"/>
            <a:chOff x="3240016" y="1543814"/>
            <a:chExt cx="9586665" cy="5361811"/>
          </a:xfrm>
        </p:grpSpPr>
        <p:sp>
          <p:nvSpPr>
            <p:cNvPr id="214" name="Rectangle 213">
              <a:extLst>
                <a:ext uri="{FF2B5EF4-FFF2-40B4-BE49-F238E27FC236}">
                  <a16:creationId xmlns:a16="http://schemas.microsoft.com/office/drawing/2014/main" id="{5B3D641B-2A64-434F-B430-139266AAAA89}"/>
                </a:ext>
              </a:extLst>
            </p:cNvPr>
            <p:cNvSpPr/>
            <p:nvPr/>
          </p:nvSpPr>
          <p:spPr bwMode="auto">
            <a:xfrm>
              <a:off x="3298176" y="1560912"/>
              <a:ext cx="9528505" cy="52970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81648" rIns="163295" bIns="81648" numCol="1" spcCol="0" rtlCol="0" fromWordArt="0" anchor="b" anchorCtr="0" forceAA="0" compatLnSpc="1">
              <a:prstTxWarp prst="textNoShape">
                <a:avLst/>
              </a:prstTxWarp>
              <a:noAutofit/>
            </a:bodyPr>
            <a:lstStyle/>
            <a:p>
              <a:pPr algn="ctr" defTabSz="832498" fontAlgn="base">
                <a:spcBef>
                  <a:spcPct val="0"/>
                </a:spcBef>
                <a:spcAft>
                  <a:spcPct val="0"/>
                </a:spcAft>
                <a:defRPr/>
              </a:pPr>
              <a:endParaRPr lang="en-US" sz="1072" b="1" i="1">
                <a:solidFill>
                  <a:srgbClr val="FFFFFF"/>
                </a:solidFill>
                <a:latin typeface="Segoe UI"/>
                <a:ea typeface="Segoe UI" pitchFamily="34" charset="0"/>
                <a:cs typeface="Segoe UI" pitchFamily="34" charset="0"/>
              </a:endParaRPr>
            </a:p>
          </p:txBody>
        </p:sp>
        <p:cxnSp>
          <p:nvCxnSpPr>
            <p:cNvPr id="215" name="Straight Connector 214">
              <a:extLst>
                <a:ext uri="{FF2B5EF4-FFF2-40B4-BE49-F238E27FC236}">
                  <a16:creationId xmlns:a16="http://schemas.microsoft.com/office/drawing/2014/main" id="{EEA319EB-AB6E-4CBF-BD9A-39BC81E925BB}"/>
                </a:ext>
              </a:extLst>
            </p:cNvPr>
            <p:cNvCxnSpPr>
              <a:cxnSpLocks/>
            </p:cNvCxnSpPr>
            <p:nvPr/>
          </p:nvCxnSpPr>
          <p:spPr>
            <a:xfrm>
              <a:off x="3293475" y="1566951"/>
              <a:ext cx="0" cy="5338674"/>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2E58A54-E4CC-480C-B3C9-BE44373E44E6}"/>
                </a:ext>
              </a:extLst>
            </p:cNvPr>
            <p:cNvCxnSpPr>
              <a:cxnSpLocks/>
            </p:cNvCxnSpPr>
            <p:nvPr/>
          </p:nvCxnSpPr>
          <p:spPr>
            <a:xfrm flipV="1">
              <a:off x="3240016" y="1543814"/>
              <a:ext cx="9555865" cy="12925"/>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F9CE113-1BC7-4902-AA90-C6837FEDDB04}"/>
              </a:ext>
            </a:extLst>
          </p:cNvPr>
          <p:cNvSpPr>
            <a:spLocks noGrp="1"/>
          </p:cNvSpPr>
          <p:nvPr>
            <p:ph type="title"/>
          </p:nvPr>
        </p:nvSpPr>
        <p:spPr>
          <a:xfrm>
            <a:off x="476131" y="457250"/>
            <a:ext cx="11528281" cy="791691"/>
          </a:xfrm>
        </p:spPr>
        <p:txBody>
          <a:bodyPr/>
          <a:lstStyle/>
          <a:p>
            <a:r>
              <a:rPr lang="en-US"/>
              <a:t>Operational Technology (OT) Deployment Options</a:t>
            </a:r>
            <a:br>
              <a:rPr lang="en-US"/>
            </a:br>
            <a:r>
              <a:rPr lang="en-US" sz="2000" spc="0">
                <a:latin typeface="+mn-lt"/>
              </a:rPr>
              <a:t>Apply zero trust principles to securing OT and industrial IoT environments</a:t>
            </a:r>
            <a:endParaRPr lang="en-US" spc="0">
              <a:latin typeface="+mn-lt"/>
            </a:endParaRPr>
          </a:p>
        </p:txBody>
      </p:sp>
      <p:sp>
        <p:nvSpPr>
          <p:cNvPr id="678" name="Rectangle 677">
            <a:extLst>
              <a:ext uri="{FF2B5EF4-FFF2-40B4-BE49-F238E27FC236}">
                <a16:creationId xmlns:a16="http://schemas.microsoft.com/office/drawing/2014/main" id="{692B1884-E992-4284-9C4A-29DE5DF52286}"/>
              </a:ext>
            </a:extLst>
          </p:cNvPr>
          <p:cNvSpPr/>
          <p:nvPr/>
        </p:nvSpPr>
        <p:spPr bwMode="auto">
          <a:xfrm flipH="1">
            <a:off x="2645" y="3196381"/>
            <a:ext cx="7649042" cy="35393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81648" rIns="163295" bIns="81648" numCol="1" spcCol="0" rtlCol="0" fromWordArt="0" anchor="b" anchorCtr="0" forceAA="0" compatLnSpc="1">
            <a:prstTxWarp prst="textNoShape">
              <a:avLst/>
            </a:prstTxWarp>
            <a:noAutofit/>
          </a:bodyPr>
          <a:lstStyle/>
          <a:p>
            <a:pPr algn="ctr" defTabSz="832498" fontAlgn="base">
              <a:spcBef>
                <a:spcPct val="0"/>
              </a:spcBef>
              <a:spcAft>
                <a:spcPct val="0"/>
              </a:spcAft>
              <a:defRPr/>
            </a:pPr>
            <a:endParaRPr lang="en-US" sz="1072" b="1" i="1">
              <a:solidFill>
                <a:srgbClr val="FFFFFF"/>
              </a:solidFill>
              <a:latin typeface="Segoe UI"/>
              <a:ea typeface="Segoe UI" pitchFamily="34" charset="0"/>
              <a:cs typeface="Segoe UI" pitchFamily="34" charset="0"/>
            </a:endParaRPr>
          </a:p>
        </p:txBody>
      </p:sp>
      <p:cxnSp>
        <p:nvCxnSpPr>
          <p:cNvPr id="679" name="Straight Connector 678">
            <a:extLst>
              <a:ext uri="{FF2B5EF4-FFF2-40B4-BE49-F238E27FC236}">
                <a16:creationId xmlns:a16="http://schemas.microsoft.com/office/drawing/2014/main" id="{B25718F8-274C-494F-9D87-56898A568197}"/>
              </a:ext>
            </a:extLst>
          </p:cNvPr>
          <p:cNvCxnSpPr>
            <a:cxnSpLocks/>
          </p:cNvCxnSpPr>
          <p:nvPr/>
        </p:nvCxnSpPr>
        <p:spPr>
          <a:xfrm flipH="1">
            <a:off x="7655460" y="3163851"/>
            <a:ext cx="0" cy="3567087"/>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380EEC84-B2D1-4E15-A350-8CAC37288B33}"/>
              </a:ext>
            </a:extLst>
          </p:cNvPr>
          <p:cNvCxnSpPr>
            <a:cxnSpLocks/>
          </p:cNvCxnSpPr>
          <p:nvPr/>
        </p:nvCxnSpPr>
        <p:spPr>
          <a:xfrm flipH="1" flipV="1">
            <a:off x="2645" y="3158143"/>
            <a:ext cx="7671005" cy="8637"/>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81" name="Group 680">
            <a:extLst>
              <a:ext uri="{FF2B5EF4-FFF2-40B4-BE49-F238E27FC236}">
                <a16:creationId xmlns:a16="http://schemas.microsoft.com/office/drawing/2014/main" id="{2F969373-2763-43DB-8CB4-897888F8CE26}"/>
              </a:ext>
              <a:ext uri="{C183D7F6-B498-43B3-948B-1728B52AA6E4}">
                <adec:decorative xmlns:adec="http://schemas.microsoft.com/office/drawing/2017/decorative" val="1"/>
              </a:ext>
            </a:extLst>
          </p:cNvPr>
          <p:cNvGrpSpPr/>
          <p:nvPr/>
        </p:nvGrpSpPr>
        <p:grpSpPr>
          <a:xfrm>
            <a:off x="476131" y="3468808"/>
            <a:ext cx="3380473" cy="2904308"/>
            <a:chOff x="163879" y="3429758"/>
            <a:chExt cx="3762800" cy="3252644"/>
          </a:xfrm>
        </p:grpSpPr>
        <p:sp>
          <p:nvSpPr>
            <p:cNvPr id="682" name="Rectangle 681">
              <a:extLst>
                <a:ext uri="{FF2B5EF4-FFF2-40B4-BE49-F238E27FC236}">
                  <a16:creationId xmlns:a16="http://schemas.microsoft.com/office/drawing/2014/main" id="{E0BED573-F3A7-4C69-8D5F-5330AD8AF862}"/>
                </a:ext>
              </a:extLst>
            </p:cNvPr>
            <p:cNvSpPr/>
            <p:nvPr/>
          </p:nvSpPr>
          <p:spPr bwMode="auto">
            <a:xfrm>
              <a:off x="163879" y="3429758"/>
              <a:ext cx="3762800" cy="3252644"/>
            </a:xfrm>
            <a:prstGeom prst="rect">
              <a:avLst/>
            </a:prstGeom>
            <a:solidFill>
              <a:srgbClr val="3B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81648" rIns="163295" bIns="45700" numCol="1" spcCol="0" rtlCol="0" fromWordArt="0" anchor="b" anchorCtr="0" forceAA="0" compatLnSpc="1">
              <a:prstTxWarp prst="textNoShape">
                <a:avLst/>
              </a:prstTxWarp>
              <a:noAutofit/>
            </a:bodyPr>
            <a:lstStyle/>
            <a:p>
              <a:pPr algn="ctr" defTabSz="832498" fontAlgn="base">
                <a:spcBef>
                  <a:spcPct val="0"/>
                </a:spcBef>
                <a:spcAft>
                  <a:spcPct val="0"/>
                </a:spcAft>
                <a:defRPr/>
              </a:pPr>
              <a:r>
                <a:rPr lang="en-US" sz="700" b="1" spc="300">
                  <a:solidFill>
                    <a:srgbClr val="FFFFFF"/>
                  </a:solidFill>
                  <a:latin typeface="Segoe UI"/>
                  <a:ea typeface="Segoe UI" pitchFamily="34" charset="0"/>
                  <a:cs typeface="Segoe UI" pitchFamily="34" charset="0"/>
                </a:rPr>
                <a:t>SAFETY SYSTEMS</a:t>
              </a:r>
            </a:p>
          </p:txBody>
        </p:sp>
        <p:sp>
          <p:nvSpPr>
            <p:cNvPr id="683" name="Cube 682">
              <a:extLst>
                <a:ext uri="{FF2B5EF4-FFF2-40B4-BE49-F238E27FC236}">
                  <a16:creationId xmlns:a16="http://schemas.microsoft.com/office/drawing/2014/main" id="{8A8204C4-4D2E-435C-BFAD-0D9C980C5A33}"/>
                </a:ext>
              </a:extLst>
            </p:cNvPr>
            <p:cNvSpPr/>
            <p:nvPr/>
          </p:nvSpPr>
          <p:spPr bwMode="auto">
            <a:xfrm>
              <a:off x="260405" y="5764432"/>
              <a:ext cx="466575" cy="709135"/>
            </a:xfrm>
            <a:prstGeom prst="cube">
              <a:avLst>
                <a:gd name="adj" fmla="val 4286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sp>
          <p:nvSpPr>
            <p:cNvPr id="684" name="Cube 683">
              <a:extLst>
                <a:ext uri="{FF2B5EF4-FFF2-40B4-BE49-F238E27FC236}">
                  <a16:creationId xmlns:a16="http://schemas.microsoft.com/office/drawing/2014/main" id="{18BAF13F-8FE9-4F49-B228-91957FBD4EF4}"/>
                </a:ext>
              </a:extLst>
            </p:cNvPr>
            <p:cNvSpPr/>
            <p:nvPr/>
          </p:nvSpPr>
          <p:spPr bwMode="auto">
            <a:xfrm>
              <a:off x="637993" y="5764432"/>
              <a:ext cx="466575" cy="709135"/>
            </a:xfrm>
            <a:prstGeom prst="cube">
              <a:avLst>
                <a:gd name="adj" fmla="val 4286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sp>
          <p:nvSpPr>
            <p:cNvPr id="685" name="Cube 684">
              <a:extLst>
                <a:ext uri="{FF2B5EF4-FFF2-40B4-BE49-F238E27FC236}">
                  <a16:creationId xmlns:a16="http://schemas.microsoft.com/office/drawing/2014/main" id="{4FAAE88B-917E-4AD2-974D-90C3B2C039B9}"/>
                </a:ext>
              </a:extLst>
            </p:cNvPr>
            <p:cNvSpPr/>
            <p:nvPr/>
          </p:nvSpPr>
          <p:spPr bwMode="auto">
            <a:xfrm>
              <a:off x="1015581" y="5764432"/>
              <a:ext cx="466575" cy="709135"/>
            </a:xfrm>
            <a:prstGeom prst="cube">
              <a:avLst>
                <a:gd name="adj" fmla="val 4286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sp>
          <p:nvSpPr>
            <p:cNvPr id="686" name="Cube 685">
              <a:extLst>
                <a:ext uri="{FF2B5EF4-FFF2-40B4-BE49-F238E27FC236}">
                  <a16:creationId xmlns:a16="http://schemas.microsoft.com/office/drawing/2014/main" id="{30797719-F35A-4301-A852-3EE0F3DA0262}"/>
                </a:ext>
              </a:extLst>
            </p:cNvPr>
            <p:cNvSpPr/>
            <p:nvPr/>
          </p:nvSpPr>
          <p:spPr bwMode="auto">
            <a:xfrm>
              <a:off x="267668" y="5135285"/>
              <a:ext cx="466575" cy="709135"/>
            </a:xfrm>
            <a:prstGeom prst="cube">
              <a:avLst>
                <a:gd name="adj" fmla="val 4286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sp>
          <p:nvSpPr>
            <p:cNvPr id="687" name="Cube 686">
              <a:extLst>
                <a:ext uri="{FF2B5EF4-FFF2-40B4-BE49-F238E27FC236}">
                  <a16:creationId xmlns:a16="http://schemas.microsoft.com/office/drawing/2014/main" id="{E5F8B448-99D8-4E20-93FC-9687462D5CE3}"/>
                </a:ext>
              </a:extLst>
            </p:cNvPr>
            <p:cNvSpPr/>
            <p:nvPr/>
          </p:nvSpPr>
          <p:spPr bwMode="auto">
            <a:xfrm>
              <a:off x="645256" y="5135285"/>
              <a:ext cx="466575" cy="709135"/>
            </a:xfrm>
            <a:prstGeom prst="cube">
              <a:avLst>
                <a:gd name="adj" fmla="val 4286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sp>
          <p:nvSpPr>
            <p:cNvPr id="688" name="Cube 687">
              <a:extLst>
                <a:ext uri="{FF2B5EF4-FFF2-40B4-BE49-F238E27FC236}">
                  <a16:creationId xmlns:a16="http://schemas.microsoft.com/office/drawing/2014/main" id="{10A3DE2B-647F-499F-B5B5-9A17DECD3D00}"/>
                </a:ext>
              </a:extLst>
            </p:cNvPr>
            <p:cNvSpPr/>
            <p:nvPr/>
          </p:nvSpPr>
          <p:spPr bwMode="auto">
            <a:xfrm>
              <a:off x="1022844" y="5135285"/>
              <a:ext cx="466575" cy="709135"/>
            </a:xfrm>
            <a:prstGeom prst="cube">
              <a:avLst>
                <a:gd name="adj" fmla="val 4286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sp>
          <p:nvSpPr>
            <p:cNvPr id="689" name="Cube 688">
              <a:extLst>
                <a:ext uri="{FF2B5EF4-FFF2-40B4-BE49-F238E27FC236}">
                  <a16:creationId xmlns:a16="http://schemas.microsoft.com/office/drawing/2014/main" id="{22EAB255-EF95-4E2A-9C7C-FE82AE41EC11}"/>
                </a:ext>
              </a:extLst>
            </p:cNvPr>
            <p:cNvSpPr/>
            <p:nvPr/>
          </p:nvSpPr>
          <p:spPr bwMode="auto">
            <a:xfrm>
              <a:off x="273435" y="4516534"/>
              <a:ext cx="466575" cy="709135"/>
            </a:xfrm>
            <a:prstGeom prst="cube">
              <a:avLst>
                <a:gd name="adj" fmla="val 4286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pic>
          <p:nvPicPr>
            <p:cNvPr id="690" name="Graphic 689" descr="Processor">
              <a:extLst>
                <a:ext uri="{FF2B5EF4-FFF2-40B4-BE49-F238E27FC236}">
                  <a16:creationId xmlns:a16="http://schemas.microsoft.com/office/drawing/2014/main" id="{C10C868C-6644-4882-8107-6E094CE807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0189" y="5384196"/>
              <a:ext cx="212852" cy="212854"/>
            </a:xfrm>
            <a:prstGeom prst="rect">
              <a:avLst/>
            </a:prstGeom>
          </p:spPr>
        </p:pic>
        <p:pic>
          <p:nvPicPr>
            <p:cNvPr id="691" name="Graphic 690" descr="Robot Hand">
              <a:extLst>
                <a:ext uri="{FF2B5EF4-FFF2-40B4-BE49-F238E27FC236}">
                  <a16:creationId xmlns:a16="http://schemas.microsoft.com/office/drawing/2014/main" id="{F6C424E1-64DC-4772-8965-1BCF06820A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908" y="6000972"/>
              <a:ext cx="219854" cy="244522"/>
            </a:xfrm>
            <a:prstGeom prst="rect">
              <a:avLst/>
            </a:prstGeom>
          </p:spPr>
        </p:pic>
        <p:sp>
          <p:nvSpPr>
            <p:cNvPr id="692" name="Rectangle 691">
              <a:extLst>
                <a:ext uri="{FF2B5EF4-FFF2-40B4-BE49-F238E27FC236}">
                  <a16:creationId xmlns:a16="http://schemas.microsoft.com/office/drawing/2014/main" id="{360BEA39-41B4-47FB-9DD1-04C9FB894192}"/>
                </a:ext>
              </a:extLst>
            </p:cNvPr>
            <p:cNvSpPr/>
            <p:nvPr/>
          </p:nvSpPr>
          <p:spPr bwMode="auto">
            <a:xfrm>
              <a:off x="928796" y="3475506"/>
              <a:ext cx="2248180" cy="3788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ctr" anchorCtr="0" forceAA="0" compatLnSpc="1">
              <a:prstTxWarp prst="textNoShape">
                <a:avLst/>
              </a:prstTxWarp>
              <a:noAutofit/>
            </a:bodyPr>
            <a:lstStyle/>
            <a:p>
              <a:pPr algn="ctr" defTabSz="832498" fontAlgn="base">
                <a:spcBef>
                  <a:spcPct val="0"/>
                </a:spcBef>
                <a:spcAft>
                  <a:spcPct val="0"/>
                </a:spcAft>
                <a:defRPr/>
              </a:pPr>
              <a:r>
                <a:rPr lang="en-US" sz="1397">
                  <a:solidFill>
                    <a:srgbClr val="50E6FF"/>
                  </a:solidFill>
                  <a:latin typeface="Segoe UI Semibold"/>
                  <a:cs typeface="Segoe UI" pitchFamily="34" charset="0"/>
                </a:rPr>
                <a:t>Purdue Model</a:t>
              </a:r>
            </a:p>
          </p:txBody>
        </p:sp>
        <p:grpSp>
          <p:nvGrpSpPr>
            <p:cNvPr id="693" name="Group 692">
              <a:extLst>
                <a:ext uri="{FF2B5EF4-FFF2-40B4-BE49-F238E27FC236}">
                  <a16:creationId xmlns:a16="http://schemas.microsoft.com/office/drawing/2014/main" id="{BE3AD433-598E-4DB8-B764-EEF3630ED123}"/>
                </a:ext>
              </a:extLst>
            </p:cNvPr>
            <p:cNvGrpSpPr/>
            <p:nvPr/>
          </p:nvGrpSpPr>
          <p:grpSpPr>
            <a:xfrm>
              <a:off x="239398" y="4786901"/>
              <a:ext cx="266790" cy="118862"/>
              <a:chOff x="-3774075" y="3977321"/>
              <a:chExt cx="2313012" cy="1030494"/>
            </a:xfrm>
          </p:grpSpPr>
          <p:sp>
            <p:nvSpPr>
              <p:cNvPr id="758" name="Rectangle: Rounded Corners 757">
                <a:extLst>
                  <a:ext uri="{FF2B5EF4-FFF2-40B4-BE49-F238E27FC236}">
                    <a16:creationId xmlns:a16="http://schemas.microsoft.com/office/drawing/2014/main" id="{E062B24D-C2AF-48DD-97A7-5EC1BB0A49A7}"/>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59" name="Oval 758">
                <a:extLst>
                  <a:ext uri="{FF2B5EF4-FFF2-40B4-BE49-F238E27FC236}">
                    <a16:creationId xmlns:a16="http://schemas.microsoft.com/office/drawing/2014/main" id="{6750A6FF-2E66-4378-8F21-DEFC0179F4EF}"/>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60" name="Oval 759">
                <a:extLst>
                  <a:ext uri="{FF2B5EF4-FFF2-40B4-BE49-F238E27FC236}">
                    <a16:creationId xmlns:a16="http://schemas.microsoft.com/office/drawing/2014/main" id="{3E8BD613-0A5B-4457-803F-5517ED63F45E}"/>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61" name="Oval 760">
                <a:extLst>
                  <a:ext uri="{FF2B5EF4-FFF2-40B4-BE49-F238E27FC236}">
                    <a16:creationId xmlns:a16="http://schemas.microsoft.com/office/drawing/2014/main" id="{56998862-DA0E-40CA-A760-D2F388BC1827}"/>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nvGrpSpPr>
              <p:cNvPr id="762" name="Group 761">
                <a:extLst>
                  <a:ext uri="{FF2B5EF4-FFF2-40B4-BE49-F238E27FC236}">
                    <a16:creationId xmlns:a16="http://schemas.microsoft.com/office/drawing/2014/main" id="{54304D06-0474-4FEE-AD07-92F4454F941E}"/>
                  </a:ext>
                </a:extLst>
              </p:cNvPr>
              <p:cNvGrpSpPr/>
              <p:nvPr/>
            </p:nvGrpSpPr>
            <p:grpSpPr>
              <a:xfrm>
                <a:off x="-2139677" y="3977321"/>
                <a:ext cx="541538" cy="523877"/>
                <a:chOff x="-3024748" y="3561103"/>
                <a:chExt cx="949654" cy="918684"/>
              </a:xfrm>
            </p:grpSpPr>
            <p:sp>
              <p:nvSpPr>
                <p:cNvPr id="766" name="Rectangle: Rounded Corners 765">
                  <a:extLst>
                    <a:ext uri="{FF2B5EF4-FFF2-40B4-BE49-F238E27FC236}">
                      <a16:creationId xmlns:a16="http://schemas.microsoft.com/office/drawing/2014/main" id="{AD577663-71A4-4EC6-AD19-7BDE06C9E41E}"/>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67" name="Rectangle: Rounded Corners 766">
                  <a:extLst>
                    <a:ext uri="{FF2B5EF4-FFF2-40B4-BE49-F238E27FC236}">
                      <a16:creationId xmlns:a16="http://schemas.microsoft.com/office/drawing/2014/main" id="{1F0CFE66-A9D1-4D2A-9DB1-81EED1FCC6B8}"/>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grpSp>
            <p:nvGrpSpPr>
              <p:cNvPr id="763" name="Group 762">
                <a:extLst>
                  <a:ext uri="{FF2B5EF4-FFF2-40B4-BE49-F238E27FC236}">
                    <a16:creationId xmlns:a16="http://schemas.microsoft.com/office/drawing/2014/main" id="{3878268F-B1B2-48A8-98B9-A13AAB378E78}"/>
                  </a:ext>
                </a:extLst>
              </p:cNvPr>
              <p:cNvGrpSpPr/>
              <p:nvPr/>
            </p:nvGrpSpPr>
            <p:grpSpPr>
              <a:xfrm>
                <a:off x="-2813549" y="3977321"/>
                <a:ext cx="541538" cy="523877"/>
                <a:chOff x="-3024748" y="3561103"/>
                <a:chExt cx="949654" cy="918684"/>
              </a:xfrm>
            </p:grpSpPr>
            <p:sp>
              <p:nvSpPr>
                <p:cNvPr id="764" name="Rectangle: Rounded Corners 763">
                  <a:extLst>
                    <a:ext uri="{FF2B5EF4-FFF2-40B4-BE49-F238E27FC236}">
                      <a16:creationId xmlns:a16="http://schemas.microsoft.com/office/drawing/2014/main" id="{87C315CE-3459-41B6-8019-7783511820DA}"/>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65" name="Rectangle: Rounded Corners 764">
                  <a:extLst>
                    <a:ext uri="{FF2B5EF4-FFF2-40B4-BE49-F238E27FC236}">
                      <a16:creationId xmlns:a16="http://schemas.microsoft.com/office/drawing/2014/main" id="{A4354635-1A94-4FB4-9429-493E043089A3}"/>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grpSp>
        <p:sp>
          <p:nvSpPr>
            <p:cNvPr id="694" name="Cube 693">
              <a:extLst>
                <a:ext uri="{FF2B5EF4-FFF2-40B4-BE49-F238E27FC236}">
                  <a16:creationId xmlns:a16="http://schemas.microsoft.com/office/drawing/2014/main" id="{0F85B00E-5737-4913-A2E3-79BBAC1CC555}"/>
                </a:ext>
              </a:extLst>
            </p:cNvPr>
            <p:cNvSpPr/>
            <p:nvPr/>
          </p:nvSpPr>
          <p:spPr bwMode="auto">
            <a:xfrm>
              <a:off x="651023" y="4516534"/>
              <a:ext cx="466575" cy="709135"/>
            </a:xfrm>
            <a:prstGeom prst="cube">
              <a:avLst>
                <a:gd name="adj" fmla="val 4286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sp>
          <p:nvSpPr>
            <p:cNvPr id="695" name="Cube 694">
              <a:extLst>
                <a:ext uri="{FF2B5EF4-FFF2-40B4-BE49-F238E27FC236}">
                  <a16:creationId xmlns:a16="http://schemas.microsoft.com/office/drawing/2014/main" id="{CEF851D7-6CF2-4150-A633-44A90D8CD779}"/>
                </a:ext>
              </a:extLst>
            </p:cNvPr>
            <p:cNvSpPr/>
            <p:nvPr/>
          </p:nvSpPr>
          <p:spPr bwMode="auto">
            <a:xfrm>
              <a:off x="1028611" y="4516534"/>
              <a:ext cx="466575" cy="709135"/>
            </a:xfrm>
            <a:prstGeom prst="cube">
              <a:avLst>
                <a:gd name="adj" fmla="val 4286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pic>
          <p:nvPicPr>
            <p:cNvPr id="696" name="Graphic 695" descr="Processor">
              <a:extLst>
                <a:ext uri="{FF2B5EF4-FFF2-40B4-BE49-F238E27FC236}">
                  <a16:creationId xmlns:a16="http://schemas.microsoft.com/office/drawing/2014/main" id="{60DC454B-FBE3-476C-88F0-2003E67670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095" y="5380102"/>
              <a:ext cx="212852" cy="212854"/>
            </a:xfrm>
            <a:prstGeom prst="rect">
              <a:avLst/>
            </a:prstGeom>
          </p:spPr>
        </p:pic>
        <p:pic>
          <p:nvPicPr>
            <p:cNvPr id="697" name="Graphic 696" descr="Processor">
              <a:extLst>
                <a:ext uri="{FF2B5EF4-FFF2-40B4-BE49-F238E27FC236}">
                  <a16:creationId xmlns:a16="http://schemas.microsoft.com/office/drawing/2014/main" id="{55326208-0132-446B-8DE4-90217E1971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445" y="5374686"/>
              <a:ext cx="212852" cy="212854"/>
            </a:xfrm>
            <a:prstGeom prst="rect">
              <a:avLst/>
            </a:prstGeom>
          </p:spPr>
        </p:pic>
        <p:pic>
          <p:nvPicPr>
            <p:cNvPr id="698" name="Graphic 697" descr="Robot Hand">
              <a:extLst>
                <a:ext uri="{FF2B5EF4-FFF2-40B4-BE49-F238E27FC236}">
                  <a16:creationId xmlns:a16="http://schemas.microsoft.com/office/drawing/2014/main" id="{E569D0D5-26F1-4D57-93B7-1E3CA33A00E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750" y="5996878"/>
              <a:ext cx="219854" cy="244522"/>
            </a:xfrm>
            <a:prstGeom prst="rect">
              <a:avLst/>
            </a:prstGeom>
          </p:spPr>
        </p:pic>
        <p:pic>
          <p:nvPicPr>
            <p:cNvPr id="699" name="Graphic 698" descr="Robot Hand">
              <a:extLst>
                <a:ext uri="{FF2B5EF4-FFF2-40B4-BE49-F238E27FC236}">
                  <a16:creationId xmlns:a16="http://schemas.microsoft.com/office/drawing/2014/main" id="{6872D9CF-9020-41A2-84F0-938C09CFEA1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3164" y="5991462"/>
              <a:ext cx="219854" cy="244522"/>
            </a:xfrm>
            <a:prstGeom prst="rect">
              <a:avLst/>
            </a:prstGeom>
          </p:spPr>
        </p:pic>
        <p:grpSp>
          <p:nvGrpSpPr>
            <p:cNvPr id="700" name="Group 699">
              <a:extLst>
                <a:ext uri="{FF2B5EF4-FFF2-40B4-BE49-F238E27FC236}">
                  <a16:creationId xmlns:a16="http://schemas.microsoft.com/office/drawing/2014/main" id="{EEA80A6C-41EC-43F7-B11C-C5EFEDF78455}"/>
                </a:ext>
              </a:extLst>
            </p:cNvPr>
            <p:cNvGrpSpPr/>
            <p:nvPr/>
          </p:nvGrpSpPr>
          <p:grpSpPr>
            <a:xfrm>
              <a:off x="635593" y="4789409"/>
              <a:ext cx="266790" cy="118862"/>
              <a:chOff x="-3774075" y="3977321"/>
              <a:chExt cx="2313012" cy="1030494"/>
            </a:xfrm>
          </p:grpSpPr>
          <p:sp>
            <p:nvSpPr>
              <p:cNvPr id="748" name="Rectangle: Rounded Corners 747">
                <a:extLst>
                  <a:ext uri="{FF2B5EF4-FFF2-40B4-BE49-F238E27FC236}">
                    <a16:creationId xmlns:a16="http://schemas.microsoft.com/office/drawing/2014/main" id="{D618FC2C-C708-4AB9-B913-D26655275371}"/>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94B0ABE7-FBFD-4615-B119-093DC4F3164B}"/>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50" name="Oval 749">
                <a:extLst>
                  <a:ext uri="{FF2B5EF4-FFF2-40B4-BE49-F238E27FC236}">
                    <a16:creationId xmlns:a16="http://schemas.microsoft.com/office/drawing/2014/main" id="{AE7CBEE2-79D0-4124-B33D-8944AB3444C4}"/>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51" name="Oval 750">
                <a:extLst>
                  <a:ext uri="{FF2B5EF4-FFF2-40B4-BE49-F238E27FC236}">
                    <a16:creationId xmlns:a16="http://schemas.microsoft.com/office/drawing/2014/main" id="{50725E7D-3985-411A-B1FA-37A6BB45659C}"/>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nvGrpSpPr>
              <p:cNvPr id="752" name="Group 751">
                <a:extLst>
                  <a:ext uri="{FF2B5EF4-FFF2-40B4-BE49-F238E27FC236}">
                    <a16:creationId xmlns:a16="http://schemas.microsoft.com/office/drawing/2014/main" id="{D18CA4F3-F405-485C-938A-008EBB3D5847}"/>
                  </a:ext>
                </a:extLst>
              </p:cNvPr>
              <p:cNvGrpSpPr/>
              <p:nvPr/>
            </p:nvGrpSpPr>
            <p:grpSpPr>
              <a:xfrm>
                <a:off x="-2139677" y="3977321"/>
                <a:ext cx="541538" cy="523877"/>
                <a:chOff x="-3024748" y="3561103"/>
                <a:chExt cx="949654" cy="918684"/>
              </a:xfrm>
            </p:grpSpPr>
            <p:sp>
              <p:nvSpPr>
                <p:cNvPr id="756" name="Rectangle: Rounded Corners 755">
                  <a:extLst>
                    <a:ext uri="{FF2B5EF4-FFF2-40B4-BE49-F238E27FC236}">
                      <a16:creationId xmlns:a16="http://schemas.microsoft.com/office/drawing/2014/main" id="{036EBFB7-8904-462B-8ACD-F1F2B1D1AE12}"/>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57" name="Rectangle: Rounded Corners 756">
                  <a:extLst>
                    <a:ext uri="{FF2B5EF4-FFF2-40B4-BE49-F238E27FC236}">
                      <a16:creationId xmlns:a16="http://schemas.microsoft.com/office/drawing/2014/main" id="{D0DEE78D-DDDB-4838-8393-2F352E2354CF}"/>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grpSp>
            <p:nvGrpSpPr>
              <p:cNvPr id="753" name="Group 752">
                <a:extLst>
                  <a:ext uri="{FF2B5EF4-FFF2-40B4-BE49-F238E27FC236}">
                    <a16:creationId xmlns:a16="http://schemas.microsoft.com/office/drawing/2014/main" id="{2B4176CE-5FFF-431A-8A6B-E5FBA77F21D0}"/>
                  </a:ext>
                </a:extLst>
              </p:cNvPr>
              <p:cNvGrpSpPr/>
              <p:nvPr/>
            </p:nvGrpSpPr>
            <p:grpSpPr>
              <a:xfrm>
                <a:off x="-2813549" y="3977321"/>
                <a:ext cx="541538" cy="523877"/>
                <a:chOff x="-3024748" y="3561103"/>
                <a:chExt cx="949654" cy="918684"/>
              </a:xfrm>
            </p:grpSpPr>
            <p:sp>
              <p:nvSpPr>
                <p:cNvPr id="754" name="Rectangle: Rounded Corners 753">
                  <a:extLst>
                    <a:ext uri="{FF2B5EF4-FFF2-40B4-BE49-F238E27FC236}">
                      <a16:creationId xmlns:a16="http://schemas.microsoft.com/office/drawing/2014/main" id="{F22A941F-F25E-4FE4-A893-0416211C7A44}"/>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55" name="Rectangle: Rounded Corners 754">
                  <a:extLst>
                    <a:ext uri="{FF2B5EF4-FFF2-40B4-BE49-F238E27FC236}">
                      <a16:creationId xmlns:a16="http://schemas.microsoft.com/office/drawing/2014/main" id="{7622B669-B648-494C-A860-959827C31006}"/>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grpSp>
        <p:grpSp>
          <p:nvGrpSpPr>
            <p:cNvPr id="701" name="Group 700">
              <a:extLst>
                <a:ext uri="{FF2B5EF4-FFF2-40B4-BE49-F238E27FC236}">
                  <a16:creationId xmlns:a16="http://schemas.microsoft.com/office/drawing/2014/main" id="{1D5D7A0B-3C36-40DF-9BA7-CF2C0FBC206D}"/>
                </a:ext>
              </a:extLst>
            </p:cNvPr>
            <p:cNvGrpSpPr/>
            <p:nvPr/>
          </p:nvGrpSpPr>
          <p:grpSpPr>
            <a:xfrm>
              <a:off x="1002877" y="4783671"/>
              <a:ext cx="266790" cy="118862"/>
              <a:chOff x="-3774075" y="3977321"/>
              <a:chExt cx="2313012" cy="1030494"/>
            </a:xfrm>
          </p:grpSpPr>
          <p:sp>
            <p:nvSpPr>
              <p:cNvPr id="738" name="Rectangle: Rounded Corners 737">
                <a:extLst>
                  <a:ext uri="{FF2B5EF4-FFF2-40B4-BE49-F238E27FC236}">
                    <a16:creationId xmlns:a16="http://schemas.microsoft.com/office/drawing/2014/main" id="{2757EEA7-B882-45F8-96B1-2B4994BF7234}"/>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39" name="Oval 738">
                <a:extLst>
                  <a:ext uri="{FF2B5EF4-FFF2-40B4-BE49-F238E27FC236}">
                    <a16:creationId xmlns:a16="http://schemas.microsoft.com/office/drawing/2014/main" id="{6F2E9F13-B2FA-4040-ABDF-C60183A3E492}"/>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40" name="Oval 739">
                <a:extLst>
                  <a:ext uri="{FF2B5EF4-FFF2-40B4-BE49-F238E27FC236}">
                    <a16:creationId xmlns:a16="http://schemas.microsoft.com/office/drawing/2014/main" id="{20D1B62C-F571-49D0-98AB-1CCE0AAE8A30}"/>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41" name="Oval 740">
                <a:extLst>
                  <a:ext uri="{FF2B5EF4-FFF2-40B4-BE49-F238E27FC236}">
                    <a16:creationId xmlns:a16="http://schemas.microsoft.com/office/drawing/2014/main" id="{62D9D577-796C-4152-A7B7-F3CA4D3D0794}"/>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nvGrpSpPr>
              <p:cNvPr id="742" name="Group 741">
                <a:extLst>
                  <a:ext uri="{FF2B5EF4-FFF2-40B4-BE49-F238E27FC236}">
                    <a16:creationId xmlns:a16="http://schemas.microsoft.com/office/drawing/2014/main" id="{11076498-99FB-460D-8BE4-F665BD00B6FE}"/>
                  </a:ext>
                </a:extLst>
              </p:cNvPr>
              <p:cNvGrpSpPr/>
              <p:nvPr/>
            </p:nvGrpSpPr>
            <p:grpSpPr>
              <a:xfrm>
                <a:off x="-2139677" y="3977321"/>
                <a:ext cx="541538" cy="523877"/>
                <a:chOff x="-3024748" y="3561103"/>
                <a:chExt cx="949654" cy="918684"/>
              </a:xfrm>
            </p:grpSpPr>
            <p:sp>
              <p:nvSpPr>
                <p:cNvPr id="746" name="Rectangle: Rounded Corners 745">
                  <a:extLst>
                    <a:ext uri="{FF2B5EF4-FFF2-40B4-BE49-F238E27FC236}">
                      <a16:creationId xmlns:a16="http://schemas.microsoft.com/office/drawing/2014/main" id="{75EFF5C7-7A40-468C-A034-9009802E5CD3}"/>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47" name="Rectangle: Rounded Corners 746">
                  <a:extLst>
                    <a:ext uri="{FF2B5EF4-FFF2-40B4-BE49-F238E27FC236}">
                      <a16:creationId xmlns:a16="http://schemas.microsoft.com/office/drawing/2014/main" id="{74B31D20-3F84-439E-970E-1BFA8FE4F6DA}"/>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grpSp>
            <p:nvGrpSpPr>
              <p:cNvPr id="743" name="Group 742">
                <a:extLst>
                  <a:ext uri="{FF2B5EF4-FFF2-40B4-BE49-F238E27FC236}">
                    <a16:creationId xmlns:a16="http://schemas.microsoft.com/office/drawing/2014/main" id="{20CFB798-7350-4DC0-98B2-C2CF1955216E}"/>
                  </a:ext>
                </a:extLst>
              </p:cNvPr>
              <p:cNvGrpSpPr/>
              <p:nvPr/>
            </p:nvGrpSpPr>
            <p:grpSpPr>
              <a:xfrm>
                <a:off x="-2813549" y="3977321"/>
                <a:ext cx="541538" cy="523877"/>
                <a:chOff x="-3024748" y="3561103"/>
                <a:chExt cx="949654" cy="918684"/>
              </a:xfrm>
            </p:grpSpPr>
            <p:sp>
              <p:nvSpPr>
                <p:cNvPr id="744" name="Rectangle: Rounded Corners 743">
                  <a:extLst>
                    <a:ext uri="{FF2B5EF4-FFF2-40B4-BE49-F238E27FC236}">
                      <a16:creationId xmlns:a16="http://schemas.microsoft.com/office/drawing/2014/main" id="{D496F4F2-8365-4167-B5E4-83E91B99897E}"/>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45" name="Rectangle: Rounded Corners 744">
                  <a:extLst>
                    <a:ext uri="{FF2B5EF4-FFF2-40B4-BE49-F238E27FC236}">
                      <a16:creationId xmlns:a16="http://schemas.microsoft.com/office/drawing/2014/main" id="{3983CE59-965F-430A-A222-493187920531}"/>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grpSp>
        <p:sp>
          <p:nvSpPr>
            <p:cNvPr id="702" name="Cube 701">
              <a:extLst>
                <a:ext uri="{FF2B5EF4-FFF2-40B4-BE49-F238E27FC236}">
                  <a16:creationId xmlns:a16="http://schemas.microsoft.com/office/drawing/2014/main" id="{610318DC-3FBF-42B5-8004-BFD8AF1465E8}"/>
                </a:ext>
              </a:extLst>
            </p:cNvPr>
            <p:cNvSpPr/>
            <p:nvPr/>
          </p:nvSpPr>
          <p:spPr bwMode="auto">
            <a:xfrm>
              <a:off x="1406199" y="5739755"/>
              <a:ext cx="2416179" cy="737338"/>
            </a:xfrm>
            <a:prstGeom prst="cube">
              <a:avLst>
                <a:gd name="adj" fmla="val 28212"/>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sp>
          <p:nvSpPr>
            <p:cNvPr id="703" name="Cube 702">
              <a:extLst>
                <a:ext uri="{FF2B5EF4-FFF2-40B4-BE49-F238E27FC236}">
                  <a16:creationId xmlns:a16="http://schemas.microsoft.com/office/drawing/2014/main" id="{01D197F3-96E7-42A9-BE8F-083623B49248}"/>
                </a:ext>
              </a:extLst>
            </p:cNvPr>
            <p:cNvSpPr/>
            <p:nvPr/>
          </p:nvSpPr>
          <p:spPr bwMode="auto">
            <a:xfrm>
              <a:off x="1406199" y="5114043"/>
              <a:ext cx="2416179" cy="737338"/>
            </a:xfrm>
            <a:prstGeom prst="cube">
              <a:avLst>
                <a:gd name="adj" fmla="val 28212"/>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sp>
          <p:nvSpPr>
            <p:cNvPr id="704" name="Cube 703">
              <a:extLst>
                <a:ext uri="{FF2B5EF4-FFF2-40B4-BE49-F238E27FC236}">
                  <a16:creationId xmlns:a16="http://schemas.microsoft.com/office/drawing/2014/main" id="{A848490B-2A8B-4770-95CA-2F39C7AB4569}"/>
                </a:ext>
              </a:extLst>
            </p:cNvPr>
            <p:cNvSpPr/>
            <p:nvPr/>
          </p:nvSpPr>
          <p:spPr bwMode="auto">
            <a:xfrm>
              <a:off x="1406199" y="4488331"/>
              <a:ext cx="2416179" cy="737338"/>
            </a:xfrm>
            <a:prstGeom prst="cube">
              <a:avLst>
                <a:gd name="adj" fmla="val 28212"/>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pic>
          <p:nvPicPr>
            <p:cNvPr id="705" name="Graphic 704" descr="Robot Hand">
              <a:extLst>
                <a:ext uri="{FF2B5EF4-FFF2-40B4-BE49-F238E27FC236}">
                  <a16:creationId xmlns:a16="http://schemas.microsoft.com/office/drawing/2014/main" id="{8CA769FA-5F02-48BA-AB6F-5523BC501D2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3638" y="5998479"/>
              <a:ext cx="219854" cy="244522"/>
            </a:xfrm>
            <a:prstGeom prst="rect">
              <a:avLst/>
            </a:prstGeom>
          </p:spPr>
        </p:pic>
        <p:grpSp>
          <p:nvGrpSpPr>
            <p:cNvPr id="706" name="Group 705">
              <a:extLst>
                <a:ext uri="{FF2B5EF4-FFF2-40B4-BE49-F238E27FC236}">
                  <a16:creationId xmlns:a16="http://schemas.microsoft.com/office/drawing/2014/main" id="{2D2DB022-43E9-4FB2-9B72-A9E606D1616F}"/>
                </a:ext>
              </a:extLst>
            </p:cNvPr>
            <p:cNvGrpSpPr/>
            <p:nvPr/>
          </p:nvGrpSpPr>
          <p:grpSpPr>
            <a:xfrm>
              <a:off x="406997" y="4956449"/>
              <a:ext cx="1110477" cy="418187"/>
              <a:chOff x="406997" y="4956449"/>
              <a:chExt cx="1110477" cy="418187"/>
            </a:xfrm>
          </p:grpSpPr>
          <p:cxnSp>
            <p:nvCxnSpPr>
              <p:cNvPr id="734" name="Connector: Elbow 252">
                <a:extLst>
                  <a:ext uri="{FF2B5EF4-FFF2-40B4-BE49-F238E27FC236}">
                    <a16:creationId xmlns:a16="http://schemas.microsoft.com/office/drawing/2014/main" id="{A4AD54D2-D543-4F9D-A53D-868D83F98055}"/>
                  </a:ext>
                </a:extLst>
              </p:cNvPr>
              <p:cNvCxnSpPr>
                <a:cxnSpLocks/>
              </p:cNvCxnSpPr>
              <p:nvPr/>
            </p:nvCxnSpPr>
            <p:spPr>
              <a:xfrm>
                <a:off x="406997"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5" name="Connector: Elbow 252">
                <a:extLst>
                  <a:ext uri="{FF2B5EF4-FFF2-40B4-BE49-F238E27FC236}">
                    <a16:creationId xmlns:a16="http://schemas.microsoft.com/office/drawing/2014/main" id="{30C93DF2-22B8-4F71-B8E3-CA77EB5387A7}"/>
                  </a:ext>
                </a:extLst>
              </p:cNvPr>
              <p:cNvCxnSpPr>
                <a:cxnSpLocks/>
              </p:cNvCxnSpPr>
              <p:nvPr/>
            </p:nvCxnSpPr>
            <p:spPr>
              <a:xfrm>
                <a:off x="78479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6" name="Connector: Elbow 252">
                <a:extLst>
                  <a:ext uri="{FF2B5EF4-FFF2-40B4-BE49-F238E27FC236}">
                    <a16:creationId xmlns:a16="http://schemas.microsoft.com/office/drawing/2014/main" id="{08A5F261-35E3-4091-8B24-E3928CBEF582}"/>
                  </a:ext>
                </a:extLst>
              </p:cNvPr>
              <p:cNvCxnSpPr>
                <a:cxnSpLocks/>
              </p:cNvCxnSpPr>
              <p:nvPr/>
            </p:nvCxnSpPr>
            <p:spPr>
              <a:xfrm>
                <a:off x="1138520"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7" name="Connector: Elbow 252">
                <a:extLst>
                  <a:ext uri="{FF2B5EF4-FFF2-40B4-BE49-F238E27FC236}">
                    <a16:creationId xmlns:a16="http://schemas.microsoft.com/office/drawing/2014/main" id="{3EC37863-09D2-4F4B-91C1-A6A86D2F7FE2}"/>
                  </a:ext>
                </a:extLst>
              </p:cNvPr>
              <p:cNvCxnSpPr>
                <a:cxnSpLocks/>
              </p:cNvCxnSpPr>
              <p:nvPr/>
            </p:nvCxnSpPr>
            <p:spPr>
              <a:xfrm>
                <a:off x="151747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07" name="Graphic 706" descr="Processor">
              <a:extLst>
                <a:ext uri="{FF2B5EF4-FFF2-40B4-BE49-F238E27FC236}">
                  <a16:creationId xmlns:a16="http://schemas.microsoft.com/office/drawing/2014/main" id="{A6606589-45B7-48F7-80AE-713C58583E6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6775" y="5381704"/>
              <a:ext cx="212852" cy="212854"/>
            </a:xfrm>
            <a:prstGeom prst="rect">
              <a:avLst/>
            </a:prstGeom>
          </p:spPr>
        </p:pic>
        <p:grpSp>
          <p:nvGrpSpPr>
            <p:cNvPr id="708" name="Group 707">
              <a:extLst>
                <a:ext uri="{FF2B5EF4-FFF2-40B4-BE49-F238E27FC236}">
                  <a16:creationId xmlns:a16="http://schemas.microsoft.com/office/drawing/2014/main" id="{72CFB663-4EA8-446D-BD5B-B6ED5A733C77}"/>
                </a:ext>
              </a:extLst>
            </p:cNvPr>
            <p:cNvGrpSpPr/>
            <p:nvPr/>
          </p:nvGrpSpPr>
          <p:grpSpPr>
            <a:xfrm>
              <a:off x="1372685" y="4779143"/>
              <a:ext cx="266790" cy="118862"/>
              <a:chOff x="-3774075" y="3977321"/>
              <a:chExt cx="2313012" cy="1030494"/>
            </a:xfrm>
          </p:grpSpPr>
          <p:sp>
            <p:nvSpPr>
              <p:cNvPr id="724" name="Rectangle: Rounded Corners 723">
                <a:extLst>
                  <a:ext uri="{FF2B5EF4-FFF2-40B4-BE49-F238E27FC236}">
                    <a16:creationId xmlns:a16="http://schemas.microsoft.com/office/drawing/2014/main" id="{CB54C2C4-E0C3-48DC-BA25-5DE42083BA48}"/>
                  </a:ext>
                </a:extLst>
              </p:cNvPr>
              <p:cNvSpPr/>
              <p:nvPr/>
            </p:nvSpPr>
            <p:spPr bwMode="auto">
              <a:xfrm>
                <a:off x="-3774075" y="4595711"/>
                <a:ext cx="2313012" cy="412104"/>
              </a:xfrm>
              <a:prstGeom prst="roundRect">
                <a:avLst>
                  <a:gd name="adj" fmla="val 50000"/>
                </a:avLst>
              </a:prstGeom>
              <a:noFill/>
              <a:ln w="6350">
                <a:gradFill flip="none" rotWithShape="1">
                  <a:gsLst>
                    <a:gs pos="25000">
                      <a:schemeClr val="bg1">
                        <a:alpha val="0"/>
                      </a:schemeClr>
                    </a:gs>
                    <a:gs pos="25000">
                      <a:schemeClr val="bg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25" name="Oval 724">
                <a:extLst>
                  <a:ext uri="{FF2B5EF4-FFF2-40B4-BE49-F238E27FC236}">
                    <a16:creationId xmlns:a16="http://schemas.microsoft.com/office/drawing/2014/main" id="{472617E6-485F-4199-A0BA-173AA605DAEB}"/>
                  </a:ext>
                </a:extLst>
              </p:cNvPr>
              <p:cNvSpPr/>
              <p:nvPr/>
            </p:nvSpPr>
            <p:spPr bwMode="auto">
              <a:xfrm>
                <a:off x="-3014479"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26" name="Oval 725">
                <a:extLst>
                  <a:ext uri="{FF2B5EF4-FFF2-40B4-BE49-F238E27FC236}">
                    <a16:creationId xmlns:a16="http://schemas.microsoft.com/office/drawing/2014/main" id="{DB168223-53A0-4F6F-B24C-F58E93B53EBE}"/>
                  </a:ext>
                </a:extLst>
              </p:cNvPr>
              <p:cNvSpPr/>
              <p:nvPr/>
            </p:nvSpPr>
            <p:spPr bwMode="auto">
              <a:xfrm>
                <a:off x="-2381746"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27" name="Oval 726">
                <a:extLst>
                  <a:ext uri="{FF2B5EF4-FFF2-40B4-BE49-F238E27FC236}">
                    <a16:creationId xmlns:a16="http://schemas.microsoft.com/office/drawing/2014/main" id="{A0065B0D-0C69-442B-97E7-AF3C9268C043}"/>
                  </a:ext>
                </a:extLst>
              </p:cNvPr>
              <p:cNvSpPr/>
              <p:nvPr/>
            </p:nvSpPr>
            <p:spPr bwMode="auto">
              <a:xfrm>
                <a:off x="-1749013" y="4726327"/>
                <a:ext cx="150874" cy="150877"/>
              </a:xfrm>
              <a:prstGeom prst="ellipse">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nvGrpSpPr>
              <p:cNvPr id="728" name="Group 727">
                <a:extLst>
                  <a:ext uri="{FF2B5EF4-FFF2-40B4-BE49-F238E27FC236}">
                    <a16:creationId xmlns:a16="http://schemas.microsoft.com/office/drawing/2014/main" id="{B0F073FB-9B7E-4F27-B227-69439E03E23F}"/>
                  </a:ext>
                </a:extLst>
              </p:cNvPr>
              <p:cNvGrpSpPr/>
              <p:nvPr/>
            </p:nvGrpSpPr>
            <p:grpSpPr>
              <a:xfrm>
                <a:off x="-2139677" y="3977321"/>
                <a:ext cx="541538" cy="523877"/>
                <a:chOff x="-3024748" y="3561103"/>
                <a:chExt cx="949654" cy="918684"/>
              </a:xfrm>
            </p:grpSpPr>
            <p:sp>
              <p:nvSpPr>
                <p:cNvPr id="732" name="Rectangle: Rounded Corners 731">
                  <a:extLst>
                    <a:ext uri="{FF2B5EF4-FFF2-40B4-BE49-F238E27FC236}">
                      <a16:creationId xmlns:a16="http://schemas.microsoft.com/office/drawing/2014/main" id="{E1336468-5F54-47BF-9C40-C47ACB1F9566}"/>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33" name="Rectangle: Rounded Corners 732">
                  <a:extLst>
                    <a:ext uri="{FF2B5EF4-FFF2-40B4-BE49-F238E27FC236}">
                      <a16:creationId xmlns:a16="http://schemas.microsoft.com/office/drawing/2014/main" id="{05CCA9EB-819E-4BA5-B16F-52795972C740}"/>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grpSp>
            <p:nvGrpSpPr>
              <p:cNvPr id="729" name="Group 728">
                <a:extLst>
                  <a:ext uri="{FF2B5EF4-FFF2-40B4-BE49-F238E27FC236}">
                    <a16:creationId xmlns:a16="http://schemas.microsoft.com/office/drawing/2014/main" id="{6C38AEBB-38AC-45DF-9700-EA8B4993D57A}"/>
                  </a:ext>
                </a:extLst>
              </p:cNvPr>
              <p:cNvGrpSpPr/>
              <p:nvPr/>
            </p:nvGrpSpPr>
            <p:grpSpPr>
              <a:xfrm>
                <a:off x="-2813549" y="3977321"/>
                <a:ext cx="541538" cy="523877"/>
                <a:chOff x="-3024748" y="3561103"/>
                <a:chExt cx="949654" cy="918684"/>
              </a:xfrm>
            </p:grpSpPr>
            <p:sp>
              <p:nvSpPr>
                <p:cNvPr id="730" name="Rectangle: Rounded Corners 729">
                  <a:extLst>
                    <a:ext uri="{FF2B5EF4-FFF2-40B4-BE49-F238E27FC236}">
                      <a16:creationId xmlns:a16="http://schemas.microsoft.com/office/drawing/2014/main" id="{6101A063-A6C7-4BBD-9F20-FB5F07CF8056}"/>
                    </a:ext>
                  </a:extLst>
                </p:cNvPr>
                <p:cNvSpPr/>
                <p:nvPr/>
              </p:nvSpPr>
              <p:spPr bwMode="auto">
                <a:xfrm>
                  <a:off x="-3024748" y="3561103"/>
                  <a:ext cx="949654" cy="918684"/>
                </a:xfrm>
                <a:prstGeom prst="roundRect">
                  <a:avLst>
                    <a:gd name="adj" fmla="val 0"/>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sp>
              <p:nvSpPr>
                <p:cNvPr id="731" name="Rectangle: Rounded Corners 730">
                  <a:extLst>
                    <a:ext uri="{FF2B5EF4-FFF2-40B4-BE49-F238E27FC236}">
                      <a16:creationId xmlns:a16="http://schemas.microsoft.com/office/drawing/2014/main" id="{1C3F3116-6BD9-437F-A1D6-EE23CD6B4BE2}"/>
                    </a:ext>
                  </a:extLst>
                </p:cNvPr>
                <p:cNvSpPr/>
                <p:nvPr/>
              </p:nvSpPr>
              <p:spPr bwMode="auto">
                <a:xfrm>
                  <a:off x="-2641078" y="3619374"/>
                  <a:ext cx="249675" cy="241532"/>
                </a:xfrm>
                <a:prstGeom prst="roundRect">
                  <a:avLst>
                    <a:gd name="adj" fmla="val 0"/>
                  </a:avLst>
                </a:pr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err="1">
                    <a:solidFill>
                      <a:srgbClr val="FFFFFF"/>
                    </a:solidFill>
                    <a:latin typeface="Segoe UI"/>
                    <a:ea typeface="Segoe UI" pitchFamily="34" charset="0"/>
                    <a:cs typeface="Segoe UI" pitchFamily="34" charset="0"/>
                  </a:endParaRPr>
                </a:p>
              </p:txBody>
            </p:sp>
          </p:grpSp>
        </p:grpSp>
        <p:sp>
          <p:nvSpPr>
            <p:cNvPr id="709" name="Cube 708">
              <a:extLst>
                <a:ext uri="{FF2B5EF4-FFF2-40B4-BE49-F238E27FC236}">
                  <a16:creationId xmlns:a16="http://schemas.microsoft.com/office/drawing/2014/main" id="{F8DAB7CB-0995-49C4-B693-FA6CF4EECCF3}"/>
                </a:ext>
              </a:extLst>
            </p:cNvPr>
            <p:cNvSpPr/>
            <p:nvPr/>
          </p:nvSpPr>
          <p:spPr bwMode="auto">
            <a:xfrm>
              <a:off x="276162" y="3862619"/>
              <a:ext cx="3546216" cy="737338"/>
            </a:xfrm>
            <a:prstGeom prst="cube">
              <a:avLst>
                <a:gd name="adj" fmla="val 28212"/>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pic>
          <p:nvPicPr>
            <p:cNvPr id="710" name="Graphic 709" descr="Factory">
              <a:extLst>
                <a:ext uri="{FF2B5EF4-FFF2-40B4-BE49-F238E27FC236}">
                  <a16:creationId xmlns:a16="http://schemas.microsoft.com/office/drawing/2014/main" id="{4DAF0B6B-F52C-44C9-ACAD-343C9E04F9C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007" y="4292772"/>
              <a:ext cx="273212" cy="273210"/>
            </a:xfrm>
            <a:prstGeom prst="rect">
              <a:avLst/>
            </a:prstGeom>
          </p:spPr>
        </p:pic>
        <p:cxnSp>
          <p:nvCxnSpPr>
            <p:cNvPr id="711" name="Connector: Elbow 710">
              <a:extLst>
                <a:ext uri="{FF2B5EF4-FFF2-40B4-BE49-F238E27FC236}">
                  <a16:creationId xmlns:a16="http://schemas.microsoft.com/office/drawing/2014/main" id="{D47A27F2-87AD-436F-B133-AFD3F2C09B9E}"/>
                </a:ext>
              </a:extLst>
            </p:cNvPr>
            <p:cNvCxnSpPr>
              <a:cxnSpLocks/>
              <a:stCxn id="710" idx="3"/>
            </p:cNvCxnSpPr>
            <p:nvPr/>
          </p:nvCxnSpPr>
          <p:spPr>
            <a:xfrm>
              <a:off x="1089219" y="4429377"/>
              <a:ext cx="437667" cy="305527"/>
            </a:xfrm>
            <a:prstGeom prst="bentConnector3">
              <a:avLst>
                <a:gd name="adj1" fmla="val 98967"/>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2" name="Connector: Elbow 711">
              <a:extLst>
                <a:ext uri="{FF2B5EF4-FFF2-40B4-BE49-F238E27FC236}">
                  <a16:creationId xmlns:a16="http://schemas.microsoft.com/office/drawing/2014/main" id="{9BED771D-412B-45A5-A912-51B5A2DDE9D9}"/>
                </a:ext>
              </a:extLst>
            </p:cNvPr>
            <p:cNvCxnSpPr>
              <a:cxnSpLocks/>
              <a:stCxn id="689" idx="1"/>
              <a:endCxn id="710" idx="1"/>
            </p:cNvCxnSpPr>
            <p:nvPr/>
          </p:nvCxnSpPr>
          <p:spPr>
            <a:xfrm rot="5400000" flipH="1" flipV="1">
              <a:off x="451700" y="4384396"/>
              <a:ext cx="319326" cy="409288"/>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3" name="Connector: Elbow 712">
              <a:extLst>
                <a:ext uri="{FF2B5EF4-FFF2-40B4-BE49-F238E27FC236}">
                  <a16:creationId xmlns:a16="http://schemas.microsoft.com/office/drawing/2014/main" id="{C47B827D-EAC6-47B8-96F4-02CB188C1B10}"/>
                </a:ext>
              </a:extLst>
            </p:cNvPr>
            <p:cNvCxnSpPr>
              <a:cxnSpLocks/>
              <a:stCxn id="710" idx="3"/>
              <a:endCxn id="695" idx="1"/>
            </p:cNvCxnSpPr>
            <p:nvPr/>
          </p:nvCxnSpPr>
          <p:spPr>
            <a:xfrm>
              <a:off x="1089219" y="4429377"/>
              <a:ext cx="72676" cy="319326"/>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4" name="Connector: Elbow 713">
              <a:extLst>
                <a:ext uri="{FF2B5EF4-FFF2-40B4-BE49-F238E27FC236}">
                  <a16:creationId xmlns:a16="http://schemas.microsoft.com/office/drawing/2014/main" id="{4D4CE9FA-BB3A-4577-A7CE-D3D33E0EC172}"/>
                </a:ext>
              </a:extLst>
            </p:cNvPr>
            <p:cNvCxnSpPr>
              <a:cxnSpLocks/>
              <a:stCxn id="710" idx="1"/>
              <a:endCxn id="694" idx="1"/>
            </p:cNvCxnSpPr>
            <p:nvPr/>
          </p:nvCxnSpPr>
          <p:spPr>
            <a:xfrm rot="10800000" flipV="1">
              <a:off x="784307" y="4429377"/>
              <a:ext cx="31700" cy="319326"/>
            </a:xfrm>
            <a:prstGeom prst="bentConnector2">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15" name="Group 714">
              <a:extLst>
                <a:ext uri="{FF2B5EF4-FFF2-40B4-BE49-F238E27FC236}">
                  <a16:creationId xmlns:a16="http://schemas.microsoft.com/office/drawing/2014/main" id="{309591B0-7B73-45E5-96EB-3A722D6BDD12}"/>
                </a:ext>
              </a:extLst>
            </p:cNvPr>
            <p:cNvGrpSpPr/>
            <p:nvPr/>
          </p:nvGrpSpPr>
          <p:grpSpPr>
            <a:xfrm>
              <a:off x="415300" y="5586327"/>
              <a:ext cx="1110477" cy="418187"/>
              <a:chOff x="406997" y="4956449"/>
              <a:chExt cx="1110477" cy="418187"/>
            </a:xfrm>
          </p:grpSpPr>
          <p:cxnSp>
            <p:nvCxnSpPr>
              <p:cNvPr id="720" name="Connector: Elbow 252">
                <a:extLst>
                  <a:ext uri="{FF2B5EF4-FFF2-40B4-BE49-F238E27FC236}">
                    <a16:creationId xmlns:a16="http://schemas.microsoft.com/office/drawing/2014/main" id="{47D33F30-0EFC-4CD5-89DD-325AAC133120}"/>
                  </a:ext>
                </a:extLst>
              </p:cNvPr>
              <p:cNvCxnSpPr>
                <a:cxnSpLocks/>
              </p:cNvCxnSpPr>
              <p:nvPr/>
            </p:nvCxnSpPr>
            <p:spPr>
              <a:xfrm>
                <a:off x="406997"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1" name="Connector: Elbow 252">
                <a:extLst>
                  <a:ext uri="{FF2B5EF4-FFF2-40B4-BE49-F238E27FC236}">
                    <a16:creationId xmlns:a16="http://schemas.microsoft.com/office/drawing/2014/main" id="{71F37CBF-2719-4EAA-9E17-C3DA14A1ECFA}"/>
                  </a:ext>
                </a:extLst>
              </p:cNvPr>
              <p:cNvCxnSpPr>
                <a:cxnSpLocks/>
              </p:cNvCxnSpPr>
              <p:nvPr/>
            </p:nvCxnSpPr>
            <p:spPr>
              <a:xfrm>
                <a:off x="784794" y="4956449"/>
                <a:ext cx="0" cy="418187"/>
              </a:xfrm>
              <a:prstGeom prst="straightConnector1">
                <a:avLst/>
              </a:prstGeom>
              <a:solidFill>
                <a:schemeClr val="accent2"/>
              </a:solidFill>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2" name="Connector: Elbow 252">
                <a:extLst>
                  <a:ext uri="{FF2B5EF4-FFF2-40B4-BE49-F238E27FC236}">
                    <a16:creationId xmlns:a16="http://schemas.microsoft.com/office/drawing/2014/main" id="{11F20FFB-2540-4C9A-BBDC-A3A759878CA3}"/>
                  </a:ext>
                </a:extLst>
              </p:cNvPr>
              <p:cNvCxnSpPr>
                <a:cxnSpLocks/>
              </p:cNvCxnSpPr>
              <p:nvPr/>
            </p:nvCxnSpPr>
            <p:spPr>
              <a:xfrm>
                <a:off x="1138520"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3" name="Connector: Elbow 252">
                <a:extLst>
                  <a:ext uri="{FF2B5EF4-FFF2-40B4-BE49-F238E27FC236}">
                    <a16:creationId xmlns:a16="http://schemas.microsoft.com/office/drawing/2014/main" id="{A4EA67A2-D37B-4BAD-953D-BEFC58515A8B}"/>
                  </a:ext>
                </a:extLst>
              </p:cNvPr>
              <p:cNvCxnSpPr>
                <a:cxnSpLocks/>
              </p:cNvCxnSpPr>
              <p:nvPr/>
            </p:nvCxnSpPr>
            <p:spPr>
              <a:xfrm>
                <a:off x="1517474" y="4956449"/>
                <a:ext cx="0" cy="418187"/>
              </a:xfrm>
              <a:prstGeom prst="straightConnector1">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16" name="Speech Bubble: Rectangle 715">
              <a:extLst>
                <a:ext uri="{FF2B5EF4-FFF2-40B4-BE49-F238E27FC236}">
                  <a16:creationId xmlns:a16="http://schemas.microsoft.com/office/drawing/2014/main" id="{13794900-4BF8-423B-932D-734AFB105794}"/>
                </a:ext>
              </a:extLst>
            </p:cNvPr>
            <p:cNvSpPr/>
            <p:nvPr/>
          </p:nvSpPr>
          <p:spPr bwMode="auto">
            <a:xfrm>
              <a:off x="1677900" y="5362340"/>
              <a:ext cx="1835485" cy="416771"/>
            </a:xfrm>
            <a:prstGeom prst="wedgeRectCallout">
              <a:avLst>
                <a:gd name="adj1" fmla="val 6532"/>
                <a:gd name="adj2" fmla="val -2666"/>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1648" tIns="81648" rIns="81648" bIns="81648" numCol="1" spcCol="0" rtlCol="0" fromWordArt="0" anchor="ctr" anchorCtr="0" forceAA="0" compatLnSpc="1">
              <a:prstTxWarp prst="textNoShape">
                <a:avLst/>
              </a:prstTxWarp>
              <a:noAutofit/>
            </a:bodyPr>
            <a:lstStyle/>
            <a:p>
              <a:pPr defTabSz="832498" fontAlgn="base">
                <a:spcBef>
                  <a:spcPct val="0"/>
                </a:spcBef>
                <a:spcAft>
                  <a:spcPct val="0"/>
                </a:spcAft>
                <a:defRPr/>
              </a:pPr>
              <a:r>
                <a:rPr lang="en-US" sz="804" b="1">
                  <a:solidFill>
                    <a:srgbClr val="000000"/>
                  </a:solidFill>
                  <a:latin typeface="Segoe UI"/>
                  <a:ea typeface="Segoe UI" pitchFamily="34" charset="0"/>
                  <a:cs typeface="Segoe UI" pitchFamily="34" charset="0"/>
                </a:rPr>
                <a:t>Level 1 – Basic Control</a:t>
              </a:r>
              <a:br>
                <a:rPr lang="en-US" sz="804" b="1">
                  <a:solidFill>
                    <a:srgbClr val="000000"/>
                  </a:solidFill>
                  <a:latin typeface="Segoe UI"/>
                  <a:ea typeface="Segoe UI" pitchFamily="34" charset="0"/>
                  <a:cs typeface="Segoe UI" pitchFamily="34" charset="0"/>
                </a:rPr>
              </a:br>
              <a:r>
                <a:rPr lang="en-US" sz="625">
                  <a:solidFill>
                    <a:srgbClr val="000000"/>
                  </a:solidFill>
                  <a:latin typeface="Segoe UI"/>
                  <a:cs typeface="Segoe UI" pitchFamily="34" charset="0"/>
                </a:rPr>
                <a:t>Electronics controlling or monitoring physical systems</a:t>
              </a:r>
            </a:p>
          </p:txBody>
        </p:sp>
        <p:sp>
          <p:nvSpPr>
            <p:cNvPr id="717" name="Speech Bubble: Rectangle 716">
              <a:extLst>
                <a:ext uri="{FF2B5EF4-FFF2-40B4-BE49-F238E27FC236}">
                  <a16:creationId xmlns:a16="http://schemas.microsoft.com/office/drawing/2014/main" id="{3CA0E9AA-1028-4E0C-98F1-F1E6137EF2CB}"/>
                </a:ext>
              </a:extLst>
            </p:cNvPr>
            <p:cNvSpPr/>
            <p:nvPr/>
          </p:nvSpPr>
          <p:spPr bwMode="auto">
            <a:xfrm>
              <a:off x="1677899" y="5998368"/>
              <a:ext cx="1835485" cy="418187"/>
            </a:xfrm>
            <a:prstGeom prst="wedgeRectCallout">
              <a:avLst>
                <a:gd name="adj1" fmla="val 9743"/>
                <a:gd name="adj2" fmla="val 346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1648" tIns="81648" rIns="81648" bIns="0" numCol="1" spcCol="0" rtlCol="0" fromWordArt="0" anchor="ctr" anchorCtr="0" forceAA="0" compatLnSpc="1">
              <a:prstTxWarp prst="textNoShape">
                <a:avLst/>
              </a:prstTxWarp>
              <a:noAutofit/>
            </a:bodyPr>
            <a:lstStyle/>
            <a:p>
              <a:pPr defTabSz="832498" fontAlgn="base">
                <a:spcBef>
                  <a:spcPct val="0"/>
                </a:spcBef>
                <a:spcAft>
                  <a:spcPct val="0"/>
                </a:spcAft>
                <a:defRPr/>
              </a:pPr>
              <a:r>
                <a:rPr lang="en-US" sz="804" b="1">
                  <a:solidFill>
                    <a:srgbClr val="000000"/>
                  </a:solidFill>
                  <a:latin typeface="Segoe UI"/>
                  <a:ea typeface="Segoe UI" pitchFamily="34" charset="0"/>
                  <a:cs typeface="Segoe UI" pitchFamily="34" charset="0"/>
                </a:rPr>
                <a:t>Level 0 – Process</a:t>
              </a:r>
              <a:br>
                <a:rPr lang="en-US" sz="804" b="1">
                  <a:solidFill>
                    <a:srgbClr val="000000"/>
                  </a:solidFill>
                  <a:latin typeface="Segoe UI"/>
                  <a:ea typeface="Segoe UI" pitchFamily="34" charset="0"/>
                  <a:cs typeface="Segoe UI" pitchFamily="34" charset="0"/>
                </a:rPr>
              </a:br>
              <a:r>
                <a:rPr lang="en-US" sz="625">
                  <a:solidFill>
                    <a:srgbClr val="000000"/>
                  </a:solidFill>
                  <a:latin typeface="Segoe UI"/>
                  <a:cs typeface="Segoe UI" pitchFamily="34" charset="0"/>
                </a:rPr>
                <a:t>Physical machinery</a:t>
              </a:r>
            </a:p>
            <a:p>
              <a:pPr defTabSz="832498" fontAlgn="base">
                <a:spcBef>
                  <a:spcPct val="0"/>
                </a:spcBef>
                <a:spcAft>
                  <a:spcPct val="0"/>
                </a:spcAft>
                <a:defRPr/>
              </a:pPr>
              <a:r>
                <a:rPr lang="en-US" sz="625">
                  <a:solidFill>
                    <a:srgbClr val="000000"/>
                  </a:solidFill>
                  <a:latin typeface="Segoe UI"/>
                  <a:cs typeface="Segoe UI" pitchFamily="34" charset="0"/>
                </a:rPr>
                <a:t>   </a:t>
              </a:r>
              <a:br>
                <a:rPr lang="en-US" sz="625">
                  <a:solidFill>
                    <a:srgbClr val="000000"/>
                  </a:solidFill>
                  <a:latin typeface="Segoe UI"/>
                  <a:cs typeface="Segoe UI" pitchFamily="34" charset="0"/>
                </a:rPr>
              </a:br>
              <a:endParaRPr lang="en-US" sz="625">
                <a:solidFill>
                  <a:srgbClr val="000000"/>
                </a:solidFill>
                <a:latin typeface="Segoe UI"/>
                <a:cs typeface="Segoe UI" pitchFamily="34" charset="0"/>
              </a:endParaRPr>
            </a:p>
          </p:txBody>
        </p:sp>
        <p:sp>
          <p:nvSpPr>
            <p:cNvPr id="718" name="Speech Bubble: Rectangle 717">
              <a:extLst>
                <a:ext uri="{FF2B5EF4-FFF2-40B4-BE49-F238E27FC236}">
                  <a16:creationId xmlns:a16="http://schemas.microsoft.com/office/drawing/2014/main" id="{62C7DD2A-D97E-4BFA-81E9-8D7CB98A5878}"/>
                </a:ext>
              </a:extLst>
            </p:cNvPr>
            <p:cNvSpPr/>
            <p:nvPr/>
          </p:nvSpPr>
          <p:spPr bwMode="auto">
            <a:xfrm>
              <a:off x="1675005" y="4760617"/>
              <a:ext cx="1853563" cy="418187"/>
            </a:xfrm>
            <a:prstGeom prst="wedgeRectCallout">
              <a:avLst>
                <a:gd name="adj1" fmla="val -5800"/>
                <a:gd name="adj2" fmla="val -5446"/>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1648" tIns="81648" rIns="81648" bIns="81648" numCol="1" spcCol="0" rtlCol="0" fromWordArt="0" anchor="ctr" anchorCtr="0" forceAA="0" compatLnSpc="1">
              <a:prstTxWarp prst="textNoShape">
                <a:avLst/>
              </a:prstTxWarp>
              <a:noAutofit/>
            </a:bodyPr>
            <a:lstStyle/>
            <a:p>
              <a:pPr defTabSz="832498" fontAlgn="base">
                <a:spcBef>
                  <a:spcPct val="0"/>
                </a:spcBef>
                <a:spcAft>
                  <a:spcPct val="0"/>
                </a:spcAft>
                <a:defRPr/>
              </a:pPr>
              <a:r>
                <a:rPr lang="en-US" sz="804" b="1">
                  <a:solidFill>
                    <a:srgbClr val="000000"/>
                  </a:solidFill>
                  <a:latin typeface="Segoe UI"/>
                  <a:cs typeface="Segoe UI" pitchFamily="34" charset="0"/>
                </a:rPr>
                <a:t>Level 2 – Supervisory Control</a:t>
              </a:r>
              <a:br>
                <a:rPr lang="en-US" sz="804" b="1">
                  <a:solidFill>
                    <a:srgbClr val="000000"/>
                  </a:solidFill>
                  <a:latin typeface="Segoe UI"/>
                  <a:cs typeface="Segoe UI" pitchFamily="34" charset="0"/>
                </a:rPr>
              </a:br>
              <a:r>
                <a:rPr lang="en-US" sz="625">
                  <a:solidFill>
                    <a:srgbClr val="000000"/>
                  </a:solidFill>
                  <a:latin typeface="Segoe UI"/>
                  <a:cs typeface="Segoe UI" pitchFamily="34" charset="0"/>
                </a:rPr>
                <a:t>Monitoring &amp; Control for discrete business functions (e.g. production line) </a:t>
              </a:r>
            </a:p>
          </p:txBody>
        </p:sp>
        <p:sp>
          <p:nvSpPr>
            <p:cNvPr id="719" name="Speech Bubble: Rectangle 718">
              <a:extLst>
                <a:ext uri="{FF2B5EF4-FFF2-40B4-BE49-F238E27FC236}">
                  <a16:creationId xmlns:a16="http://schemas.microsoft.com/office/drawing/2014/main" id="{69099DCF-F0CB-4178-BCF6-3B98C609AD4F}"/>
                </a:ext>
              </a:extLst>
            </p:cNvPr>
            <p:cNvSpPr/>
            <p:nvPr/>
          </p:nvSpPr>
          <p:spPr bwMode="auto">
            <a:xfrm>
              <a:off x="1679156" y="4129462"/>
              <a:ext cx="1849412" cy="421889"/>
            </a:xfrm>
            <a:prstGeom prst="wedgeRectCallout">
              <a:avLst>
                <a:gd name="adj1" fmla="val -30698"/>
                <a:gd name="adj2" fmla="val 17885"/>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1648" tIns="130636" rIns="81648" bIns="130636" numCol="1" spcCol="0" rtlCol="0" fromWordArt="0" anchor="ctr" anchorCtr="0" forceAA="0" compatLnSpc="1">
              <a:prstTxWarp prst="textNoShape">
                <a:avLst/>
              </a:prstTxWarp>
              <a:noAutofit/>
            </a:bodyPr>
            <a:lstStyle/>
            <a:p>
              <a:pPr defTabSz="832498" fontAlgn="base">
                <a:spcBef>
                  <a:spcPct val="0"/>
                </a:spcBef>
                <a:spcAft>
                  <a:spcPct val="0"/>
                </a:spcAft>
                <a:defRPr/>
              </a:pPr>
              <a:r>
                <a:rPr lang="en-US" sz="804" b="1">
                  <a:solidFill>
                    <a:srgbClr val="000000"/>
                  </a:solidFill>
                  <a:latin typeface="Segoe UI"/>
                  <a:ea typeface="Segoe UI" pitchFamily="34" charset="0"/>
                  <a:cs typeface="Segoe UI" pitchFamily="34" charset="0"/>
                </a:rPr>
                <a:t>Level 3 – Site Operations</a:t>
              </a:r>
              <a:br>
                <a:rPr lang="en-US" sz="804" b="1">
                  <a:solidFill>
                    <a:srgbClr val="000000"/>
                  </a:solidFill>
                  <a:latin typeface="Segoe UI"/>
                  <a:ea typeface="Segoe UI" pitchFamily="34" charset="0"/>
                  <a:cs typeface="Segoe UI" pitchFamily="34" charset="0"/>
                </a:rPr>
              </a:br>
              <a:r>
                <a:rPr lang="en-US" sz="625">
                  <a:solidFill>
                    <a:srgbClr val="000000"/>
                  </a:solidFill>
                  <a:latin typeface="Segoe UI"/>
                  <a:cs typeface="Segoe UI" pitchFamily="34" charset="0"/>
                </a:rPr>
                <a:t>Control &amp; monitoring for physical site with multiple functions (e.g. plant)</a:t>
              </a:r>
            </a:p>
          </p:txBody>
        </p:sp>
      </p:grpSp>
      <p:sp>
        <p:nvSpPr>
          <p:cNvPr id="768" name="Google Shape;1889;p149">
            <a:extLst>
              <a:ext uri="{FF2B5EF4-FFF2-40B4-BE49-F238E27FC236}">
                <a16:creationId xmlns:a16="http://schemas.microsoft.com/office/drawing/2014/main" id="{7702ED9A-1755-454D-A47F-FF18F8DEFF98}"/>
              </a:ext>
              <a:ext uri="{C183D7F6-B498-43B3-948B-1728B52AA6E4}">
                <adec:decorative xmlns:adec="http://schemas.microsoft.com/office/drawing/2017/decorative" val="1"/>
              </a:ext>
            </a:extLst>
          </p:cNvPr>
          <p:cNvSpPr/>
          <p:nvPr/>
        </p:nvSpPr>
        <p:spPr>
          <a:xfrm>
            <a:off x="7770016" y="1533526"/>
            <a:ext cx="4071932" cy="759678"/>
          </a:xfrm>
          <a:prstGeom prst="rect">
            <a:avLst/>
          </a:prstGeom>
          <a:solidFill>
            <a:srgbClr val="50E6FF">
              <a:alpha val="25098"/>
            </a:srgbClr>
          </a:solidFill>
          <a:ln w="12700" cap="flat" cmpd="sng">
            <a:noFill/>
            <a:prstDash val="solid"/>
            <a:miter lim="800000"/>
            <a:headEnd type="none" w="sm" len="sm"/>
            <a:tailEnd type="none" w="sm" len="sm"/>
          </a:ln>
        </p:spPr>
        <p:txBody>
          <a:bodyPr spcFirstLastPara="1" wrap="square" lIns="81635" tIns="32660" rIns="81635" bIns="40808" anchor="t" anchorCtr="0">
            <a:noAutofit/>
          </a:bodyPr>
          <a:lstStyle/>
          <a:p>
            <a:pPr algn="ctr" defTabSz="932205">
              <a:buClr>
                <a:srgbClr val="FFFFFF"/>
              </a:buClr>
              <a:buSzPts val="2400"/>
              <a:defRPr/>
            </a:pPr>
            <a:r>
              <a:rPr lang="en-US" sz="1000" b="1">
                <a:solidFill>
                  <a:srgbClr val="000000"/>
                </a:solidFill>
                <a:latin typeface="Segoe UI"/>
                <a:sym typeface="Libre Franklin"/>
              </a:rPr>
              <a:t>Security Analytics</a:t>
            </a:r>
            <a:endParaRPr sz="1000" b="1">
              <a:solidFill>
                <a:srgbClr val="000000"/>
              </a:solidFill>
              <a:latin typeface="Segoe UI"/>
              <a:sym typeface="Libre Franklin"/>
            </a:endParaRPr>
          </a:p>
        </p:txBody>
      </p:sp>
      <p:grpSp>
        <p:nvGrpSpPr>
          <p:cNvPr id="770" name="Group 769">
            <a:extLst>
              <a:ext uri="{FF2B5EF4-FFF2-40B4-BE49-F238E27FC236}">
                <a16:creationId xmlns:a16="http://schemas.microsoft.com/office/drawing/2014/main" id="{5C2483A8-D736-47D8-BF59-40808763F1A2}"/>
              </a:ext>
            </a:extLst>
          </p:cNvPr>
          <p:cNvGrpSpPr/>
          <p:nvPr/>
        </p:nvGrpSpPr>
        <p:grpSpPr>
          <a:xfrm>
            <a:off x="7858318" y="3767749"/>
            <a:ext cx="2585869" cy="2683084"/>
            <a:chOff x="381478" y="1939261"/>
            <a:chExt cx="2390776" cy="387047"/>
          </a:xfrm>
          <a:solidFill>
            <a:srgbClr val="737373"/>
          </a:solidFill>
        </p:grpSpPr>
        <p:sp>
          <p:nvSpPr>
            <p:cNvPr id="772" name="Cube 771">
              <a:extLst>
                <a:ext uri="{FF2B5EF4-FFF2-40B4-BE49-F238E27FC236}">
                  <a16:creationId xmlns:a16="http://schemas.microsoft.com/office/drawing/2014/main" id="{8EA551F0-592A-4DD4-9688-296CBDAD42F3}"/>
                </a:ext>
              </a:extLst>
            </p:cNvPr>
            <p:cNvSpPr/>
            <p:nvPr/>
          </p:nvSpPr>
          <p:spPr bwMode="auto">
            <a:xfrm>
              <a:off x="381478" y="1939261"/>
              <a:ext cx="2390776" cy="387047"/>
            </a:xfrm>
            <a:prstGeom prst="cube">
              <a:avLst>
                <a:gd name="adj" fmla="val 720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algn="ctr" defTabSz="932205">
                <a:defRPr/>
              </a:pPr>
              <a:endParaRPr lang="en-US" sz="960" b="1" kern="0">
                <a:gradFill>
                  <a:gsLst>
                    <a:gs pos="0">
                      <a:srgbClr val="FFFFFF"/>
                    </a:gs>
                    <a:gs pos="100000">
                      <a:srgbClr val="FFFFFF"/>
                    </a:gs>
                  </a:gsLst>
                  <a:lin ang="5400000" scaled="1"/>
                </a:gradFill>
                <a:latin typeface="Segoe"/>
              </a:endParaRPr>
            </a:p>
          </p:txBody>
        </p:sp>
        <p:sp>
          <p:nvSpPr>
            <p:cNvPr id="773" name="TextBox 772">
              <a:extLst>
                <a:ext uri="{FF2B5EF4-FFF2-40B4-BE49-F238E27FC236}">
                  <a16:creationId xmlns:a16="http://schemas.microsoft.com/office/drawing/2014/main" id="{B447D30E-4284-4FCD-834D-DA0E5783885D}"/>
                </a:ext>
              </a:extLst>
            </p:cNvPr>
            <p:cNvSpPr txBox="1"/>
            <p:nvPr/>
          </p:nvSpPr>
          <p:spPr>
            <a:xfrm>
              <a:off x="419948" y="1974730"/>
              <a:ext cx="2099110" cy="35315"/>
            </a:xfrm>
            <a:prstGeom prst="rect">
              <a:avLst/>
            </a:prstGeom>
            <a:grpFill/>
          </p:spPr>
          <p:txBody>
            <a:bodyPr wrap="square">
              <a:spAutoFit/>
            </a:bodyPr>
            <a:lstStyle/>
            <a:p>
              <a:pPr algn="ctr" defTabSz="816364">
                <a:defRPr/>
              </a:pPr>
              <a:r>
                <a:rPr lang="en-US" sz="960" b="1" kern="0">
                  <a:gradFill>
                    <a:gsLst>
                      <a:gs pos="0">
                        <a:srgbClr val="FFFFFF"/>
                      </a:gs>
                      <a:gs pos="100000">
                        <a:srgbClr val="FFFFFF"/>
                      </a:gs>
                    </a:gsLst>
                    <a:lin ang="5400000" scaled="1"/>
                  </a:gradFill>
                  <a:latin typeface="Segoe UI"/>
                </a:rPr>
                <a:t>Purdue Levels 4 + 5 and Zero Trust</a:t>
              </a:r>
            </a:p>
          </p:txBody>
        </p:sp>
      </p:grpSp>
      <p:sp>
        <p:nvSpPr>
          <p:cNvPr id="774" name="Google Shape;1889;p149">
            <a:extLst>
              <a:ext uri="{FF2B5EF4-FFF2-40B4-BE49-F238E27FC236}">
                <a16:creationId xmlns:a16="http://schemas.microsoft.com/office/drawing/2014/main" id="{D3399601-BC70-4C9C-A3AB-D554FED2B4C9}"/>
              </a:ext>
              <a:ext uri="{C183D7F6-B498-43B3-948B-1728B52AA6E4}">
                <adec:decorative xmlns:adec="http://schemas.microsoft.com/office/drawing/2017/decorative" val="1"/>
              </a:ext>
            </a:extLst>
          </p:cNvPr>
          <p:cNvSpPr/>
          <p:nvPr/>
        </p:nvSpPr>
        <p:spPr>
          <a:xfrm>
            <a:off x="3166547" y="1439084"/>
            <a:ext cx="8751567" cy="936674"/>
          </a:xfrm>
          <a:prstGeom prst="rect">
            <a:avLst/>
          </a:prstGeom>
          <a:noFill/>
          <a:ln w="12700" cap="flat" cmpd="sng">
            <a:solidFill>
              <a:schemeClr val="dk1"/>
            </a:solidFill>
            <a:prstDash val="solid"/>
            <a:miter lim="800000"/>
            <a:headEnd type="none" w="sm" len="sm"/>
            <a:tailEnd type="none" w="sm" len="sm"/>
          </a:ln>
        </p:spPr>
        <p:txBody>
          <a:bodyPr spcFirstLastPara="1" wrap="square" lIns="81635" tIns="40808" rIns="81635" bIns="40808" anchor="t" anchorCtr="0">
            <a:noAutofit/>
          </a:bodyPr>
          <a:lstStyle/>
          <a:p>
            <a:pPr marL="2908295" defTabSz="932205">
              <a:buClr>
                <a:srgbClr val="FFFFFF"/>
              </a:buClr>
              <a:buSzPts val="2400"/>
              <a:defRPr/>
            </a:pPr>
            <a:endParaRPr sz="1429" b="1">
              <a:solidFill>
                <a:srgbClr val="000000"/>
              </a:solidFill>
              <a:latin typeface="Segoe UI"/>
              <a:sym typeface="Libre Franklin"/>
            </a:endParaRPr>
          </a:p>
        </p:txBody>
      </p:sp>
      <p:sp>
        <p:nvSpPr>
          <p:cNvPr id="775" name="Google Shape;1889;p149">
            <a:extLst>
              <a:ext uri="{FF2B5EF4-FFF2-40B4-BE49-F238E27FC236}">
                <a16:creationId xmlns:a16="http://schemas.microsoft.com/office/drawing/2014/main" id="{FC6683AA-E5AA-4C27-A981-95B3244DBA17}"/>
              </a:ext>
              <a:ext uri="{C183D7F6-B498-43B3-948B-1728B52AA6E4}">
                <adec:decorative xmlns:adec="http://schemas.microsoft.com/office/drawing/2017/decorative" val="1"/>
              </a:ext>
            </a:extLst>
          </p:cNvPr>
          <p:cNvSpPr/>
          <p:nvPr/>
        </p:nvSpPr>
        <p:spPr>
          <a:xfrm>
            <a:off x="3250415" y="1533526"/>
            <a:ext cx="3049500" cy="759678"/>
          </a:xfrm>
          <a:prstGeom prst="rect">
            <a:avLst/>
          </a:prstGeom>
          <a:solidFill>
            <a:schemeClr val="accent4">
              <a:alpha val="10000"/>
            </a:schemeClr>
          </a:solidFill>
          <a:ln w="12700" cap="flat" cmpd="sng">
            <a:noFill/>
            <a:prstDash val="solid"/>
            <a:miter lim="800000"/>
            <a:headEnd type="none" w="sm" len="sm"/>
            <a:tailEnd type="none" w="sm" len="sm"/>
          </a:ln>
        </p:spPr>
        <p:txBody>
          <a:bodyPr spcFirstLastPara="1" wrap="square" lIns="81635" tIns="32660" rIns="81635" bIns="40808" anchor="t" anchorCtr="0">
            <a:noAutofit/>
          </a:bodyPr>
          <a:lstStyle/>
          <a:p>
            <a:pPr algn="ctr" defTabSz="932205">
              <a:buClr>
                <a:srgbClr val="FFFFFF"/>
              </a:buClr>
              <a:buSzPts val="2400"/>
              <a:defRPr/>
            </a:pPr>
            <a:r>
              <a:rPr lang="en-US" sz="1000" b="1">
                <a:solidFill>
                  <a:srgbClr val="000000"/>
                </a:solidFill>
                <a:latin typeface="Segoe UI"/>
                <a:sym typeface="Libre Franklin"/>
              </a:rPr>
              <a:t>Business Analytics</a:t>
            </a:r>
            <a:endParaRPr sz="1000" b="1">
              <a:solidFill>
                <a:srgbClr val="000000"/>
              </a:solidFill>
              <a:latin typeface="Segoe UI"/>
              <a:sym typeface="Libre Franklin"/>
            </a:endParaRPr>
          </a:p>
        </p:txBody>
      </p:sp>
      <p:sp>
        <p:nvSpPr>
          <p:cNvPr id="778" name="TextBox 777">
            <a:extLst>
              <a:ext uri="{FF2B5EF4-FFF2-40B4-BE49-F238E27FC236}">
                <a16:creationId xmlns:a16="http://schemas.microsoft.com/office/drawing/2014/main" id="{B07AE830-5982-401E-AE42-444BE8104D33}"/>
              </a:ext>
              <a:ext uri="{C183D7F6-B498-43B3-948B-1728B52AA6E4}">
                <adec:decorative xmlns:adec="http://schemas.microsoft.com/office/drawing/2017/decorative" val="1"/>
              </a:ext>
            </a:extLst>
          </p:cNvPr>
          <p:cNvSpPr txBox="1"/>
          <p:nvPr/>
        </p:nvSpPr>
        <p:spPr>
          <a:xfrm>
            <a:off x="5435666" y="3271614"/>
            <a:ext cx="2168716" cy="420631"/>
          </a:xfrm>
          <a:prstGeom prst="rect">
            <a:avLst/>
          </a:prstGeom>
          <a:noFill/>
        </p:spPr>
        <p:txBody>
          <a:bodyPr wrap="square" lIns="0" tIns="0" rIns="0" bIns="0" rtlCol="0">
            <a:spAutoFit/>
          </a:bodyPr>
          <a:lstStyle/>
          <a:p>
            <a:pPr defTabSz="932205">
              <a:defRPr/>
            </a:pPr>
            <a:r>
              <a:rPr lang="en-US" sz="1340" b="1">
                <a:solidFill>
                  <a:srgbClr val="000000"/>
                </a:solidFill>
                <a:latin typeface="Segoe UI"/>
              </a:rPr>
              <a:t>Operational Technology </a:t>
            </a:r>
            <a:br>
              <a:rPr lang="en-US" sz="1340" b="1">
                <a:solidFill>
                  <a:srgbClr val="000000"/>
                </a:solidFill>
                <a:latin typeface="Segoe UI"/>
              </a:rPr>
            </a:br>
            <a:r>
              <a:rPr lang="en-US" sz="1340" b="1">
                <a:solidFill>
                  <a:srgbClr val="000000"/>
                </a:solidFill>
                <a:latin typeface="Segoe UI"/>
              </a:rPr>
              <a:t>(OT) Environments</a:t>
            </a:r>
          </a:p>
        </p:txBody>
      </p:sp>
      <p:sp>
        <p:nvSpPr>
          <p:cNvPr id="779" name="TextBox 778">
            <a:extLst>
              <a:ext uri="{FF2B5EF4-FFF2-40B4-BE49-F238E27FC236}">
                <a16:creationId xmlns:a16="http://schemas.microsoft.com/office/drawing/2014/main" id="{18EB6B49-79D9-437F-B039-6DC7582C3178}"/>
              </a:ext>
              <a:ext uri="{C183D7F6-B498-43B3-948B-1728B52AA6E4}">
                <adec:decorative xmlns:adec="http://schemas.microsoft.com/office/drawing/2017/decorative" val="1"/>
              </a:ext>
            </a:extLst>
          </p:cNvPr>
          <p:cNvSpPr txBox="1"/>
          <p:nvPr/>
        </p:nvSpPr>
        <p:spPr>
          <a:xfrm>
            <a:off x="7922621" y="3262953"/>
            <a:ext cx="2038216" cy="420631"/>
          </a:xfrm>
          <a:prstGeom prst="rect">
            <a:avLst/>
          </a:prstGeom>
          <a:noFill/>
        </p:spPr>
        <p:txBody>
          <a:bodyPr wrap="none" lIns="0" tIns="0" rIns="0" bIns="0" rtlCol="0">
            <a:spAutoFit/>
          </a:bodyPr>
          <a:lstStyle/>
          <a:p>
            <a:pPr defTabSz="932205">
              <a:defRPr/>
            </a:pPr>
            <a:r>
              <a:rPr lang="en-US" sz="1340" b="1">
                <a:solidFill>
                  <a:srgbClr val="000000"/>
                </a:solidFill>
                <a:latin typeface="Segoe UI"/>
              </a:rPr>
              <a:t>Information Technology </a:t>
            </a:r>
            <a:br>
              <a:rPr lang="en-US" sz="1340" b="1">
                <a:solidFill>
                  <a:srgbClr val="000000"/>
                </a:solidFill>
                <a:latin typeface="Segoe UI"/>
              </a:rPr>
            </a:br>
            <a:r>
              <a:rPr lang="en-US" sz="1340" b="1">
                <a:solidFill>
                  <a:srgbClr val="000000"/>
                </a:solidFill>
                <a:latin typeface="Segoe UI"/>
              </a:rPr>
              <a:t>(IT) Environments</a:t>
            </a:r>
          </a:p>
        </p:txBody>
      </p:sp>
      <p:grpSp>
        <p:nvGrpSpPr>
          <p:cNvPr id="780" name="Group 779">
            <a:extLst>
              <a:ext uri="{FF2B5EF4-FFF2-40B4-BE49-F238E27FC236}">
                <a16:creationId xmlns:a16="http://schemas.microsoft.com/office/drawing/2014/main" id="{202495B2-2A81-4423-A024-F9CDE6938DCF}"/>
              </a:ext>
              <a:ext uri="{C183D7F6-B498-43B3-948B-1728B52AA6E4}">
                <adec:decorative xmlns:adec="http://schemas.microsoft.com/office/drawing/2017/decorative" val="1"/>
              </a:ext>
            </a:extLst>
          </p:cNvPr>
          <p:cNvGrpSpPr/>
          <p:nvPr/>
        </p:nvGrpSpPr>
        <p:grpSpPr>
          <a:xfrm flipH="1">
            <a:off x="7523778" y="4307154"/>
            <a:ext cx="246190" cy="844296"/>
            <a:chOff x="2697568" y="3778193"/>
            <a:chExt cx="1184671" cy="677197"/>
          </a:xfrm>
        </p:grpSpPr>
        <p:sp>
          <p:nvSpPr>
            <p:cNvPr id="781" name="Rectangle 780">
              <a:extLst>
                <a:ext uri="{FF2B5EF4-FFF2-40B4-BE49-F238E27FC236}">
                  <a16:creationId xmlns:a16="http://schemas.microsoft.com/office/drawing/2014/main" id="{86F17156-6E15-49D2-B467-B473D9803BF2}"/>
                </a:ext>
              </a:extLst>
            </p:cNvPr>
            <p:cNvSpPr/>
            <p:nvPr/>
          </p:nvSpPr>
          <p:spPr bwMode="auto">
            <a:xfrm>
              <a:off x="2717416" y="3778226"/>
              <a:ext cx="1113167" cy="668542"/>
            </a:xfrm>
            <a:prstGeom prst="rect">
              <a:avLst/>
            </a:prstGeom>
            <a:solidFill>
              <a:srgbClr val="FFFFFF">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130636" rIns="163295" bIns="130636" numCol="1" spcCol="0" rtlCol="0" fromWordArt="0" anchor="t" anchorCtr="0" forceAA="0" compatLnSpc="1">
              <a:prstTxWarp prst="textNoShape">
                <a:avLst/>
              </a:prstTxWarp>
              <a:noAutofit/>
            </a:bodyPr>
            <a:lstStyle/>
            <a:p>
              <a:pPr defTabSz="832498" fontAlgn="base">
                <a:spcBef>
                  <a:spcPct val="0"/>
                </a:spcBef>
                <a:spcAft>
                  <a:spcPct val="0"/>
                </a:spcAft>
                <a:defRPr/>
              </a:pPr>
              <a:endParaRPr lang="en-US" sz="1787">
                <a:solidFill>
                  <a:srgbClr val="FFFFFF"/>
                </a:solidFill>
                <a:latin typeface="Segoe UI"/>
                <a:ea typeface="Segoe UI" pitchFamily="34" charset="0"/>
                <a:cs typeface="Segoe UI" pitchFamily="34" charset="0"/>
              </a:endParaRPr>
            </a:p>
          </p:txBody>
        </p:sp>
        <p:cxnSp>
          <p:nvCxnSpPr>
            <p:cNvPr id="782" name="Straight Connector 781">
              <a:extLst>
                <a:ext uri="{FF2B5EF4-FFF2-40B4-BE49-F238E27FC236}">
                  <a16:creationId xmlns:a16="http://schemas.microsoft.com/office/drawing/2014/main" id="{07C60F15-ACCA-41CE-BBB5-603847B2DB1B}"/>
                </a:ext>
              </a:extLst>
            </p:cNvPr>
            <p:cNvCxnSpPr/>
            <p:nvPr/>
          </p:nvCxnSpPr>
          <p:spPr>
            <a:xfrm>
              <a:off x="2715427" y="3778193"/>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8580AEEA-FDA8-4478-AEEA-86D82ACC9982}"/>
                </a:ext>
              </a:extLst>
            </p:cNvPr>
            <p:cNvCxnSpPr/>
            <p:nvPr/>
          </p:nvCxnSpPr>
          <p:spPr>
            <a:xfrm>
              <a:off x="2697568" y="4455390"/>
              <a:ext cx="1166812" cy="0"/>
            </a:xfrm>
            <a:prstGeom prst="line">
              <a:avLst/>
            </a:prstGeom>
            <a:ln w="28575">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89" name="Google Shape;1889;p149">
            <a:extLst>
              <a:ext uri="{FF2B5EF4-FFF2-40B4-BE49-F238E27FC236}">
                <a16:creationId xmlns:a16="http://schemas.microsoft.com/office/drawing/2014/main" id="{A9C403D3-4072-4E1C-8545-2D7185B06660}"/>
              </a:ext>
              <a:ext uri="{C183D7F6-B498-43B3-948B-1728B52AA6E4}">
                <adec:decorative xmlns:adec="http://schemas.microsoft.com/office/drawing/2017/decorative" val="1"/>
              </a:ext>
            </a:extLst>
          </p:cNvPr>
          <p:cNvSpPr/>
          <p:nvPr/>
        </p:nvSpPr>
        <p:spPr>
          <a:xfrm>
            <a:off x="4604469" y="1788955"/>
            <a:ext cx="1610160" cy="410814"/>
          </a:xfrm>
          <a:prstGeom prst="rect">
            <a:avLst/>
          </a:prstGeom>
          <a:solidFill>
            <a:srgbClr val="0078D4"/>
          </a:solidFill>
          <a:ln w="19050">
            <a:solidFill>
              <a:schemeClr val="accent1"/>
            </a:solidFill>
          </a:ln>
        </p:spPr>
        <p:style>
          <a:lnRef idx="0">
            <a:scrgbClr r="0" g="0" b="0"/>
          </a:lnRef>
          <a:fillRef idx="0">
            <a:scrgbClr r="0" g="0" b="0"/>
          </a:fillRef>
          <a:effectRef idx="0">
            <a:scrgbClr r="0" g="0" b="0"/>
          </a:effectRef>
          <a:fontRef idx="minor">
            <a:schemeClr val="lt1"/>
          </a:fontRef>
        </p:style>
        <p:txBody>
          <a:bodyPr spcFirstLastPara="1" wrap="square" lIns="81635" tIns="40808" rIns="81635" bIns="40808" anchor="ctr" anchorCtr="0">
            <a:noAutofit/>
          </a:bodyPr>
          <a:lstStyle/>
          <a:p>
            <a:pPr algn="ctr" defTabSz="932205">
              <a:buClr>
                <a:srgbClr val="FFFFFF"/>
              </a:buClr>
              <a:buSzPts val="2400"/>
              <a:defRPr/>
            </a:pPr>
            <a:r>
              <a:rPr lang="en-US" sz="938" b="1">
                <a:solidFill>
                  <a:srgbClr val="FFFFFF"/>
                </a:solidFill>
                <a:latin typeface="Segoe UI Semibold"/>
                <a:sym typeface="Libre Franklin"/>
              </a:rPr>
              <a:t>Azure Analytics</a:t>
            </a:r>
          </a:p>
          <a:p>
            <a:pPr algn="ctr" defTabSz="932205">
              <a:buClr>
                <a:srgbClr val="FFFFFF"/>
              </a:buClr>
              <a:buSzPts val="2400"/>
              <a:defRPr/>
            </a:pPr>
            <a:r>
              <a:rPr lang="en-US" sz="625">
                <a:solidFill>
                  <a:srgbClr val="FFFFFF"/>
                </a:solidFill>
                <a:latin typeface="Segoe UI"/>
                <a:cs typeface="Segoe UI Semilight" panose="020B0402040204020203" pitchFamily="34" charset="0"/>
                <a:sym typeface="Libre Franklin"/>
              </a:rPr>
              <a:t>IoT Hub, </a:t>
            </a:r>
            <a:r>
              <a:rPr lang="en-US" sz="625" err="1">
                <a:solidFill>
                  <a:srgbClr val="FFFFFF"/>
                </a:solidFill>
                <a:latin typeface="Segoe UI"/>
                <a:cs typeface="Segoe UI Semilight" panose="020B0402040204020203" pitchFamily="34" charset="0"/>
                <a:sym typeface="Libre Franklin"/>
              </a:rPr>
              <a:t>PowerBI</a:t>
            </a:r>
            <a:r>
              <a:rPr lang="en-US" sz="625">
                <a:solidFill>
                  <a:srgbClr val="FFFFFF"/>
                </a:solidFill>
                <a:latin typeface="Segoe UI"/>
                <a:cs typeface="Segoe UI Semilight" panose="020B0402040204020203" pitchFamily="34" charset="0"/>
                <a:sym typeface="Libre Franklin"/>
              </a:rPr>
              <a:t>, Azure Edge, </a:t>
            </a:r>
            <a:br>
              <a:rPr lang="en-US" sz="625">
                <a:solidFill>
                  <a:srgbClr val="FFFFFF"/>
                </a:solidFill>
                <a:latin typeface="Segoe UI"/>
                <a:cs typeface="Segoe UI Semilight" panose="020B0402040204020203" pitchFamily="34" charset="0"/>
                <a:sym typeface="Libre Franklin"/>
              </a:rPr>
            </a:br>
            <a:r>
              <a:rPr lang="en-US" sz="625">
                <a:solidFill>
                  <a:srgbClr val="FFFFFF"/>
                </a:solidFill>
                <a:latin typeface="Segoe UI"/>
                <a:cs typeface="Segoe UI Semilight" panose="020B0402040204020203" pitchFamily="34" charset="0"/>
                <a:sym typeface="Libre Franklin"/>
              </a:rPr>
              <a:t>Digital Twins, and more</a:t>
            </a:r>
            <a:endParaRPr sz="625">
              <a:solidFill>
                <a:srgbClr val="FFFFFF"/>
              </a:solidFill>
              <a:latin typeface="Segoe UI"/>
              <a:cs typeface="Segoe UI Semilight" panose="020B0402040204020203" pitchFamily="34" charset="0"/>
              <a:sym typeface="Libre Franklin"/>
            </a:endParaRPr>
          </a:p>
        </p:txBody>
      </p:sp>
      <p:pic>
        <p:nvPicPr>
          <p:cNvPr id="792" name="Graphic 791">
            <a:extLst>
              <a:ext uri="{FF2B5EF4-FFF2-40B4-BE49-F238E27FC236}">
                <a16:creationId xmlns:a16="http://schemas.microsoft.com/office/drawing/2014/main" id="{103D5D90-55B4-45F2-98BE-A959EBC8DC1E}"/>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76562" y="1583485"/>
            <a:ext cx="385337" cy="385337"/>
          </a:xfrm>
          <a:prstGeom prst="rect">
            <a:avLst/>
          </a:prstGeom>
        </p:spPr>
      </p:pic>
      <p:cxnSp>
        <p:nvCxnSpPr>
          <p:cNvPr id="794" name="Connector: Elbow 793">
            <a:extLst>
              <a:ext uri="{FF2B5EF4-FFF2-40B4-BE49-F238E27FC236}">
                <a16:creationId xmlns:a16="http://schemas.microsoft.com/office/drawing/2014/main" id="{0F3E08E8-C04A-4BC2-BCF1-5E2727AE65B8}"/>
              </a:ext>
              <a:ext uri="{C183D7F6-B498-43B3-948B-1728B52AA6E4}">
                <adec:decorative xmlns:adec="http://schemas.microsoft.com/office/drawing/2017/decorative" val="1"/>
              </a:ext>
            </a:extLst>
          </p:cNvPr>
          <p:cNvCxnSpPr>
            <a:cxnSpLocks/>
            <a:stCxn id="832" idx="0"/>
            <a:endCxn id="1049" idx="2"/>
          </p:cNvCxnSpPr>
          <p:nvPr/>
        </p:nvCxnSpPr>
        <p:spPr>
          <a:xfrm rot="16200000" flipV="1">
            <a:off x="9629933" y="1832873"/>
            <a:ext cx="1336997" cy="2138104"/>
          </a:xfrm>
          <a:prstGeom prst="bentConnector3">
            <a:avLst>
              <a:gd name="adj1" fmla="val 50000"/>
            </a:avLst>
          </a:prstGeom>
          <a:ln w="28575">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5" name="TextBox 794">
            <a:extLst>
              <a:ext uri="{FF2B5EF4-FFF2-40B4-BE49-F238E27FC236}">
                <a16:creationId xmlns:a16="http://schemas.microsoft.com/office/drawing/2014/main" id="{B4312E93-5FE2-40CE-AE16-4B053C4A2592}"/>
              </a:ext>
              <a:ext uri="{C183D7F6-B498-43B3-948B-1728B52AA6E4}">
                <adec:decorative xmlns:adec="http://schemas.microsoft.com/office/drawing/2017/decorative" val="1"/>
              </a:ext>
            </a:extLst>
          </p:cNvPr>
          <p:cNvSpPr txBox="1"/>
          <p:nvPr/>
        </p:nvSpPr>
        <p:spPr>
          <a:xfrm>
            <a:off x="373485" y="1825540"/>
            <a:ext cx="2682174" cy="548227"/>
          </a:xfrm>
          <a:prstGeom prst="rect">
            <a:avLst/>
          </a:prstGeom>
          <a:noFill/>
        </p:spPr>
        <p:txBody>
          <a:bodyPr wrap="square">
            <a:spAutoFit/>
          </a:bodyPr>
          <a:lstStyle/>
          <a:p>
            <a:pPr defTabSz="932205">
              <a:lnSpc>
                <a:spcPct val="90000"/>
              </a:lnSpc>
              <a:defRPr/>
            </a:pPr>
            <a:r>
              <a:rPr lang="en-US" sz="1097" kern="0">
                <a:solidFill>
                  <a:srgbClr val="000000"/>
                </a:solidFill>
                <a:latin typeface="Segoe UI"/>
              </a:rPr>
              <a:t>Blended cybersecurity attacks are driving </a:t>
            </a:r>
            <a:r>
              <a:rPr lang="en-US" sz="1097" b="1" kern="0">
                <a:solidFill>
                  <a:srgbClr val="000000"/>
                </a:solidFill>
                <a:latin typeface="Segoe UI"/>
              </a:rPr>
              <a:t>convergence of IT, OT, and IoT </a:t>
            </a:r>
            <a:r>
              <a:rPr lang="en-US" sz="1097" kern="0">
                <a:solidFill>
                  <a:srgbClr val="000000"/>
                </a:solidFill>
                <a:latin typeface="Segoe UI"/>
              </a:rPr>
              <a:t>security architectures and capabilities</a:t>
            </a:r>
          </a:p>
        </p:txBody>
      </p:sp>
      <p:sp>
        <p:nvSpPr>
          <p:cNvPr id="798" name="Google Shape;1889;p149">
            <a:extLst>
              <a:ext uri="{FF2B5EF4-FFF2-40B4-BE49-F238E27FC236}">
                <a16:creationId xmlns:a16="http://schemas.microsoft.com/office/drawing/2014/main" id="{07392312-F735-4CC4-A469-C3232FDB8112}"/>
              </a:ext>
            </a:extLst>
          </p:cNvPr>
          <p:cNvSpPr/>
          <p:nvPr/>
        </p:nvSpPr>
        <p:spPr>
          <a:xfrm>
            <a:off x="5540011" y="4919869"/>
            <a:ext cx="1231437" cy="274553"/>
          </a:xfrm>
          <a:prstGeom prst="rect">
            <a:avLst/>
          </a:prstGeom>
          <a:solidFill>
            <a:srgbClr val="525252"/>
          </a:solidFill>
          <a:ln w="19050">
            <a:solidFill>
              <a:srgbClr val="525252"/>
            </a:solidFill>
          </a:ln>
        </p:spPr>
        <p:style>
          <a:lnRef idx="0">
            <a:scrgbClr r="0" g="0" b="0"/>
          </a:lnRef>
          <a:fillRef idx="0">
            <a:scrgbClr r="0" g="0" b="0"/>
          </a:fillRef>
          <a:effectRef idx="0">
            <a:scrgbClr r="0" g="0" b="0"/>
          </a:effectRef>
          <a:fontRef idx="minor">
            <a:schemeClr val="lt1"/>
          </a:fontRef>
        </p:style>
        <p:txBody>
          <a:bodyPr spcFirstLastPara="1" wrap="square" lIns="81635" tIns="40808" rIns="81635" bIns="40808" anchor="ctr" anchorCtr="0">
            <a:noAutofit/>
          </a:bodyPr>
          <a:lstStyle/>
          <a:p>
            <a:pPr algn="ctr" defTabSz="932205">
              <a:buClr>
                <a:srgbClr val="FFFFFF"/>
              </a:buClr>
              <a:buSzPts val="2400"/>
              <a:defRPr/>
            </a:pPr>
            <a:r>
              <a:rPr lang="en-US" sz="804" b="1">
                <a:solidFill>
                  <a:srgbClr val="FFFFFF"/>
                </a:solidFill>
                <a:latin typeface="Segoe UI Semibold"/>
                <a:sym typeface="Libre Franklin"/>
              </a:rPr>
              <a:t>Operator Consoles / Local Servers</a:t>
            </a:r>
            <a:endParaRPr sz="533" b="1">
              <a:solidFill>
                <a:srgbClr val="FFFFFF"/>
              </a:solidFill>
              <a:latin typeface="Segoe UI Semibold"/>
              <a:sym typeface="Libre Franklin"/>
            </a:endParaRPr>
          </a:p>
        </p:txBody>
      </p:sp>
      <p:sp>
        <p:nvSpPr>
          <p:cNvPr id="799" name="Google Shape;1889;p149">
            <a:extLst>
              <a:ext uri="{FF2B5EF4-FFF2-40B4-BE49-F238E27FC236}">
                <a16:creationId xmlns:a16="http://schemas.microsoft.com/office/drawing/2014/main" id="{BF46AFA5-1C99-4E95-896B-760C8CE0D522}"/>
              </a:ext>
            </a:extLst>
          </p:cNvPr>
          <p:cNvSpPr/>
          <p:nvPr/>
        </p:nvSpPr>
        <p:spPr>
          <a:xfrm>
            <a:off x="5645497" y="4468897"/>
            <a:ext cx="1206389" cy="345093"/>
          </a:xfrm>
          <a:prstGeom prst="rect">
            <a:avLst/>
          </a:prstGeom>
          <a:solidFill>
            <a:srgbClr val="50E6FF"/>
          </a:solidFill>
          <a:ln w="19050">
            <a:solidFill>
              <a:schemeClr val="accent6"/>
            </a:solidFill>
          </a:ln>
        </p:spPr>
        <p:style>
          <a:lnRef idx="0">
            <a:scrgbClr r="0" g="0" b="0"/>
          </a:lnRef>
          <a:fillRef idx="0">
            <a:scrgbClr r="0" g="0" b="0"/>
          </a:fillRef>
          <a:effectRef idx="0">
            <a:scrgbClr r="0" g="0" b="0"/>
          </a:effectRef>
          <a:fontRef idx="minor">
            <a:schemeClr val="lt1"/>
          </a:fontRef>
        </p:style>
        <p:txBody>
          <a:bodyPr spcFirstLastPara="1" wrap="square" lIns="81635" tIns="40808" rIns="81635" bIns="40808" anchor="ctr" anchorCtr="0">
            <a:noAutofit/>
          </a:bodyPr>
          <a:lstStyle/>
          <a:p>
            <a:pPr algn="ctr" defTabSz="932205">
              <a:buClr>
                <a:srgbClr val="FFFFFF"/>
              </a:buClr>
              <a:buSzPts val="2400"/>
              <a:defRPr/>
            </a:pPr>
            <a:r>
              <a:rPr lang="en-US" sz="938" b="1">
                <a:solidFill>
                  <a:srgbClr val="000000"/>
                </a:solidFill>
                <a:latin typeface="Segoe UI Semibold"/>
                <a:sym typeface="Libre Franklin"/>
              </a:rPr>
              <a:t>OT Network</a:t>
            </a:r>
            <a:br>
              <a:rPr lang="en-US" sz="938" b="1">
                <a:solidFill>
                  <a:srgbClr val="000000"/>
                </a:solidFill>
                <a:latin typeface="Segoe UI Semibold"/>
                <a:sym typeface="Libre Franklin"/>
              </a:rPr>
            </a:br>
            <a:r>
              <a:rPr lang="en-US" sz="938" b="1">
                <a:solidFill>
                  <a:srgbClr val="000000"/>
                </a:solidFill>
                <a:latin typeface="Segoe UI Semibold"/>
                <a:sym typeface="Libre Franklin"/>
              </a:rPr>
              <a:t>Sensor + Analytics</a:t>
            </a:r>
          </a:p>
        </p:txBody>
      </p:sp>
      <p:cxnSp>
        <p:nvCxnSpPr>
          <p:cNvPr id="804" name="Connector: Elbow 239">
            <a:extLst>
              <a:ext uri="{FF2B5EF4-FFF2-40B4-BE49-F238E27FC236}">
                <a16:creationId xmlns:a16="http://schemas.microsoft.com/office/drawing/2014/main" id="{75824934-FE36-4A6C-B391-A03AF29D0472}"/>
              </a:ext>
              <a:ext uri="{C183D7F6-B498-43B3-948B-1728B52AA6E4}">
                <adec:decorative xmlns:adec="http://schemas.microsoft.com/office/drawing/2017/decorative" val="1"/>
              </a:ext>
            </a:extLst>
          </p:cNvPr>
          <p:cNvCxnSpPr>
            <a:cxnSpLocks/>
            <a:stCxn id="805" idx="3"/>
            <a:endCxn id="192" idx="1"/>
          </p:cNvCxnSpPr>
          <p:nvPr/>
        </p:nvCxnSpPr>
        <p:spPr>
          <a:xfrm flipV="1">
            <a:off x="4964644" y="4642281"/>
            <a:ext cx="357660" cy="4117"/>
          </a:xfrm>
          <a:prstGeom prst="straightConnector1">
            <a:avLst/>
          </a:prstGeom>
          <a:ln w="3810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5" name="Rectangle 804">
            <a:extLst>
              <a:ext uri="{FF2B5EF4-FFF2-40B4-BE49-F238E27FC236}">
                <a16:creationId xmlns:a16="http://schemas.microsoft.com/office/drawing/2014/main" id="{6BBC1DAB-8582-4818-863A-7A826A63892C}"/>
              </a:ext>
              <a:ext uri="{C183D7F6-B498-43B3-948B-1728B52AA6E4}">
                <adec:decorative xmlns:adec="http://schemas.microsoft.com/office/drawing/2017/decorative" val="1"/>
              </a:ext>
            </a:extLst>
          </p:cNvPr>
          <p:cNvSpPr/>
          <p:nvPr/>
        </p:nvSpPr>
        <p:spPr bwMode="auto">
          <a:xfrm>
            <a:off x="4100217" y="4485911"/>
            <a:ext cx="864427" cy="320976"/>
          </a:xfrm>
          <a:prstGeom prst="rect">
            <a:avLst/>
          </a:prstGeom>
          <a:solidFill>
            <a:srgbClr val="50E6FF"/>
          </a:solidFill>
          <a:ln w="19050">
            <a:solidFill>
              <a:schemeClr val="accent6"/>
            </a:solidFill>
          </a:ln>
        </p:spPr>
        <p:style>
          <a:lnRef idx="0">
            <a:scrgbClr r="0" g="0" b="0"/>
          </a:lnRef>
          <a:fillRef idx="0">
            <a:scrgbClr r="0" g="0" b="0"/>
          </a:fillRef>
          <a:effectRef idx="0">
            <a:scrgbClr r="0" g="0" b="0"/>
          </a:effectRef>
          <a:fontRef idx="minor">
            <a:schemeClr val="lt1"/>
          </a:fontRef>
        </p:style>
        <p:txBody>
          <a:bodyPr spcFirstLastPara="1" wrap="square" lIns="81635" tIns="40808" rIns="81635" bIns="40808" anchor="ctr" anchorCtr="0">
            <a:noAutofit/>
          </a:bodyPr>
          <a:lstStyle/>
          <a:p>
            <a:pPr algn="ctr" defTabSz="932205">
              <a:buClr>
                <a:srgbClr val="FFFFFF"/>
              </a:buClr>
              <a:buSzPts val="2400"/>
              <a:defRPr/>
            </a:pPr>
            <a:r>
              <a:rPr lang="en-US" sz="612" b="1" spc="250">
                <a:solidFill>
                  <a:srgbClr val="000000"/>
                </a:solidFill>
                <a:latin typeface="Segoe UI"/>
              </a:rPr>
              <a:t>NETWORK TAP/SPAN</a:t>
            </a:r>
          </a:p>
        </p:txBody>
      </p:sp>
      <p:sp>
        <p:nvSpPr>
          <p:cNvPr id="807" name="Speech Bubble: Rectangle 806">
            <a:extLst>
              <a:ext uri="{FF2B5EF4-FFF2-40B4-BE49-F238E27FC236}">
                <a16:creationId xmlns:a16="http://schemas.microsoft.com/office/drawing/2014/main" id="{307FC382-EB0F-42D5-B83A-287902CC723B}"/>
              </a:ext>
              <a:ext uri="{C183D7F6-B498-43B3-948B-1728B52AA6E4}">
                <adec:decorative xmlns:adec="http://schemas.microsoft.com/office/drawing/2017/decorative" val="1"/>
              </a:ext>
            </a:extLst>
          </p:cNvPr>
          <p:cNvSpPr/>
          <p:nvPr/>
        </p:nvSpPr>
        <p:spPr bwMode="auto">
          <a:xfrm>
            <a:off x="8338700" y="4770176"/>
            <a:ext cx="1286512" cy="458126"/>
          </a:xfrm>
          <a:prstGeom prst="wedgeRectCallout">
            <a:avLst>
              <a:gd name="adj1" fmla="val -366"/>
              <a:gd name="adj2" fmla="val 3735"/>
            </a:avLst>
          </a:prstGeom>
          <a:solidFill>
            <a:srgbClr val="50E6FF"/>
          </a:solidFill>
          <a:ln w="19050">
            <a:solidFill>
              <a:schemeClr val="accent6"/>
            </a:solidFill>
          </a:ln>
        </p:spPr>
        <p:style>
          <a:lnRef idx="0">
            <a:scrgbClr r="0" g="0" b="0"/>
          </a:lnRef>
          <a:fillRef idx="0">
            <a:scrgbClr r="0" g="0" b="0"/>
          </a:fillRef>
          <a:effectRef idx="0">
            <a:scrgbClr r="0" g="0" b="0"/>
          </a:effectRef>
          <a:fontRef idx="minor">
            <a:schemeClr val="lt1"/>
          </a:fontRef>
        </p:style>
        <p:txBody>
          <a:bodyPr spcFirstLastPara="1" wrap="square" lIns="81635" tIns="40808" rIns="81635" bIns="40808" anchor="ctr" anchorCtr="0">
            <a:noAutofit/>
          </a:bodyPr>
          <a:lstStyle/>
          <a:p>
            <a:pPr algn="ctr" defTabSz="932205">
              <a:buClr>
                <a:srgbClr val="FFFFFF"/>
              </a:buClr>
              <a:buSzPts val="2400"/>
              <a:defRPr/>
            </a:pPr>
            <a:r>
              <a:rPr lang="en-US" sz="938" b="1">
                <a:solidFill>
                  <a:srgbClr val="000000"/>
                </a:solidFill>
                <a:latin typeface="Segoe UI Semibold"/>
                <a:sym typeface="Libre Franklin"/>
              </a:rPr>
              <a:t>Defender Manager</a:t>
            </a:r>
          </a:p>
          <a:p>
            <a:pPr marL="204091" indent="-102045" defTabSz="832498" fontAlgn="base">
              <a:spcBef>
                <a:spcPct val="0"/>
              </a:spcBef>
              <a:spcAft>
                <a:spcPct val="0"/>
              </a:spcAft>
              <a:buSzPct val="100000"/>
              <a:buFont typeface="Wingdings" panose="05000000000000000000" pitchFamily="2" charset="2"/>
              <a:buChar char="§"/>
              <a:defRPr/>
            </a:pPr>
            <a:r>
              <a:rPr lang="en-US" sz="625">
                <a:solidFill>
                  <a:srgbClr val="000000"/>
                </a:solidFill>
                <a:latin typeface="Segoe UI"/>
                <a:cs typeface="Segoe UI Semilight" panose="020B0402040204020203" pitchFamily="34" charset="0"/>
              </a:rPr>
              <a:t>Central Console</a:t>
            </a:r>
          </a:p>
          <a:p>
            <a:pPr marL="204091" indent="-102045" defTabSz="832498" fontAlgn="base">
              <a:spcBef>
                <a:spcPct val="0"/>
              </a:spcBef>
              <a:spcAft>
                <a:spcPct val="0"/>
              </a:spcAft>
              <a:buSzPct val="100000"/>
              <a:buFont typeface="Wingdings" panose="05000000000000000000" pitchFamily="2" charset="2"/>
              <a:buChar char="§"/>
              <a:defRPr/>
            </a:pPr>
            <a:r>
              <a:rPr lang="en-US" sz="625">
                <a:solidFill>
                  <a:srgbClr val="000000"/>
                </a:solidFill>
                <a:latin typeface="Segoe UI"/>
                <a:cs typeface="Segoe UI Semilight" panose="020B0402040204020203" pitchFamily="34" charset="0"/>
              </a:rPr>
              <a:t>Configuration Backups</a:t>
            </a:r>
          </a:p>
        </p:txBody>
      </p:sp>
      <p:cxnSp>
        <p:nvCxnSpPr>
          <p:cNvPr id="808" name="Connector: Elbow 807">
            <a:extLst>
              <a:ext uri="{FF2B5EF4-FFF2-40B4-BE49-F238E27FC236}">
                <a16:creationId xmlns:a16="http://schemas.microsoft.com/office/drawing/2014/main" id="{9E5846FD-5F9F-449B-8980-D17DBF9AA9C6}"/>
              </a:ext>
              <a:ext uri="{C183D7F6-B498-43B3-948B-1728B52AA6E4}">
                <adec:decorative xmlns:adec="http://schemas.microsoft.com/office/drawing/2017/decorative" val="1"/>
              </a:ext>
            </a:extLst>
          </p:cNvPr>
          <p:cNvCxnSpPr>
            <a:cxnSpLocks/>
            <a:endCxn id="807" idx="1"/>
          </p:cNvCxnSpPr>
          <p:nvPr/>
        </p:nvCxnSpPr>
        <p:spPr>
          <a:xfrm>
            <a:off x="7002577" y="4762053"/>
            <a:ext cx="1336123" cy="237186"/>
          </a:xfrm>
          <a:prstGeom prst="bentConnector3">
            <a:avLst>
              <a:gd name="adj1" fmla="val 89885"/>
            </a:avLst>
          </a:prstGeom>
          <a:ln w="190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7" name="Google Shape;1889;p149">
            <a:extLst>
              <a:ext uri="{FF2B5EF4-FFF2-40B4-BE49-F238E27FC236}">
                <a16:creationId xmlns:a16="http://schemas.microsoft.com/office/drawing/2014/main" id="{C88FBF6A-A40B-4EF1-8B30-3DDF454B719E}"/>
              </a:ext>
              <a:ext uri="{C183D7F6-B498-43B3-948B-1728B52AA6E4}">
                <adec:decorative xmlns:adec="http://schemas.microsoft.com/office/drawing/2017/decorative" val="1"/>
              </a:ext>
            </a:extLst>
          </p:cNvPr>
          <p:cNvSpPr/>
          <p:nvPr/>
        </p:nvSpPr>
        <p:spPr>
          <a:xfrm>
            <a:off x="3323857" y="1790094"/>
            <a:ext cx="735973" cy="414606"/>
          </a:xfrm>
          <a:prstGeom prst="rect">
            <a:avLst/>
          </a:prstGeom>
          <a:solidFill>
            <a:schemeClr val="bg1"/>
          </a:solidFill>
          <a:ln w="12700" cap="flat" cmpd="sng">
            <a:solidFill>
              <a:srgbClr val="525252"/>
            </a:solidFill>
            <a:prstDash val="solid"/>
            <a:miter lim="800000"/>
            <a:headEnd type="none" w="sm" len="sm"/>
            <a:tailEnd type="none" w="sm" len="sm"/>
          </a:ln>
        </p:spPr>
        <p:txBody>
          <a:bodyPr spcFirstLastPara="1" wrap="square" lIns="81635" tIns="40808" rIns="81635" bIns="40808" anchor="ctr" anchorCtr="0">
            <a:noAutofit/>
          </a:bodyPr>
          <a:lstStyle/>
          <a:p>
            <a:pPr algn="ctr" defTabSz="932205">
              <a:buClr>
                <a:srgbClr val="FFFFFF"/>
              </a:buClr>
              <a:buSzPts val="2400"/>
              <a:defRPr/>
            </a:pPr>
            <a:r>
              <a:rPr lang="en-US" sz="804" b="1">
                <a:solidFill>
                  <a:srgbClr val="000000"/>
                </a:solidFill>
                <a:latin typeface="Segoe UI Semibold"/>
                <a:sym typeface="Libre Franklin"/>
              </a:rPr>
              <a:t>3</a:t>
            </a:r>
            <a:r>
              <a:rPr lang="en-US" sz="804" b="1" baseline="30000">
                <a:solidFill>
                  <a:srgbClr val="000000"/>
                </a:solidFill>
                <a:latin typeface="Segoe UI Semibold"/>
                <a:sym typeface="Libre Franklin"/>
              </a:rPr>
              <a:t>rd</a:t>
            </a:r>
            <a:r>
              <a:rPr lang="en-US" sz="804" b="1">
                <a:solidFill>
                  <a:srgbClr val="000000"/>
                </a:solidFill>
                <a:latin typeface="Segoe UI Semibold"/>
                <a:sym typeface="Libre Franklin"/>
              </a:rPr>
              <a:t> party</a:t>
            </a:r>
          </a:p>
          <a:p>
            <a:pPr algn="ctr" defTabSz="932205">
              <a:buClr>
                <a:srgbClr val="FFFFFF"/>
              </a:buClr>
              <a:buSzPts val="2400"/>
              <a:defRPr/>
            </a:pPr>
            <a:r>
              <a:rPr lang="en-US" sz="804" b="1">
                <a:solidFill>
                  <a:srgbClr val="000000"/>
                </a:solidFill>
                <a:latin typeface="Segoe UI Semibold"/>
                <a:sym typeface="Libre Franklin"/>
              </a:rPr>
              <a:t>Analytics</a:t>
            </a:r>
            <a:endParaRPr sz="804" b="1">
              <a:solidFill>
                <a:srgbClr val="000000"/>
              </a:solidFill>
              <a:latin typeface="Segoe UI Semibold"/>
              <a:sym typeface="Libre Franklin"/>
            </a:endParaRPr>
          </a:p>
        </p:txBody>
      </p:sp>
      <p:sp>
        <p:nvSpPr>
          <p:cNvPr id="819" name="TextBox 818">
            <a:extLst>
              <a:ext uri="{FF2B5EF4-FFF2-40B4-BE49-F238E27FC236}">
                <a16:creationId xmlns:a16="http://schemas.microsoft.com/office/drawing/2014/main" id="{05E638DF-A69C-4782-8904-9AA9B1AE4A0C}"/>
              </a:ext>
              <a:ext uri="{C183D7F6-B498-43B3-948B-1728B52AA6E4}">
                <adec:decorative xmlns:adec="http://schemas.microsoft.com/office/drawing/2017/decorative" val="1"/>
              </a:ext>
            </a:extLst>
          </p:cNvPr>
          <p:cNvSpPr txBox="1"/>
          <p:nvPr/>
        </p:nvSpPr>
        <p:spPr>
          <a:xfrm>
            <a:off x="6394615" y="1643906"/>
            <a:ext cx="1506044" cy="533223"/>
          </a:xfrm>
          <a:prstGeom prst="rect">
            <a:avLst/>
          </a:prstGeom>
          <a:noFill/>
        </p:spPr>
        <p:txBody>
          <a:bodyPr wrap="square">
            <a:spAutoFit/>
          </a:bodyPr>
          <a:lstStyle/>
          <a:p>
            <a:pPr defTabSz="932205">
              <a:buClr>
                <a:srgbClr val="FFFFFF"/>
              </a:buClr>
              <a:buSzPts val="2400"/>
              <a:defRPr/>
            </a:pPr>
            <a:r>
              <a:rPr lang="en-US" sz="1397">
                <a:solidFill>
                  <a:srgbClr val="000000"/>
                </a:solidFill>
                <a:latin typeface="Segoe UI Semibold"/>
                <a:sym typeface="Libre Franklin"/>
              </a:rPr>
              <a:t>Cloud </a:t>
            </a:r>
            <a:br>
              <a:rPr lang="en-US" sz="1397">
                <a:solidFill>
                  <a:srgbClr val="000000"/>
                </a:solidFill>
                <a:latin typeface="Segoe UI Semibold"/>
                <a:sym typeface="Libre Franklin"/>
              </a:rPr>
            </a:br>
            <a:r>
              <a:rPr lang="en-US" sz="1397">
                <a:solidFill>
                  <a:srgbClr val="000000"/>
                </a:solidFill>
                <a:latin typeface="Segoe UI Semibold"/>
                <a:sym typeface="Libre Franklin"/>
              </a:rPr>
              <a:t>Environments </a:t>
            </a:r>
          </a:p>
        </p:txBody>
      </p:sp>
      <p:sp>
        <p:nvSpPr>
          <p:cNvPr id="821" name="Google Shape;1889;p149">
            <a:extLst>
              <a:ext uri="{FF2B5EF4-FFF2-40B4-BE49-F238E27FC236}">
                <a16:creationId xmlns:a16="http://schemas.microsoft.com/office/drawing/2014/main" id="{2B5DE08E-9AC3-492F-B598-D21D1376A256}"/>
              </a:ext>
            </a:extLst>
          </p:cNvPr>
          <p:cNvSpPr/>
          <p:nvPr/>
        </p:nvSpPr>
        <p:spPr>
          <a:xfrm>
            <a:off x="8210562" y="4317649"/>
            <a:ext cx="1345566" cy="229604"/>
          </a:xfrm>
          <a:prstGeom prst="rect">
            <a:avLst/>
          </a:prstGeom>
          <a:solidFill>
            <a:srgbClr val="0078D4"/>
          </a:solidFill>
          <a:ln w="12700" cap="flat" cmpd="sng">
            <a:solidFill>
              <a:schemeClr val="accent1"/>
            </a:solidFill>
            <a:prstDash val="solid"/>
            <a:miter lim="800000"/>
            <a:headEnd type="none" w="sm" len="sm"/>
            <a:tailEnd type="none" w="sm" len="sm"/>
          </a:ln>
        </p:spPr>
        <p:txBody>
          <a:bodyPr spcFirstLastPara="1" wrap="square" lIns="81635" tIns="32660" rIns="81635" bIns="40808" anchor="t" anchorCtr="0">
            <a:noAutofit/>
          </a:bodyPr>
          <a:lstStyle/>
          <a:p>
            <a:pPr algn="ctr" defTabSz="932205">
              <a:buClr>
                <a:srgbClr val="FFFFFF"/>
              </a:buClr>
              <a:buSzPts val="2400"/>
              <a:defRPr/>
            </a:pPr>
            <a:r>
              <a:rPr lang="en-US" sz="938" b="1">
                <a:solidFill>
                  <a:srgbClr val="FFFFFF"/>
                </a:solidFill>
                <a:latin typeface="Segoe UI Semibold"/>
                <a:sym typeface="Libre Franklin"/>
              </a:rPr>
              <a:t>Business Analytics</a:t>
            </a:r>
            <a:endParaRPr sz="938" b="1">
              <a:solidFill>
                <a:srgbClr val="FFFFFF"/>
              </a:solidFill>
              <a:latin typeface="Segoe UI Semibold"/>
              <a:sym typeface="Libre Franklin"/>
            </a:endParaRPr>
          </a:p>
        </p:txBody>
      </p:sp>
      <p:cxnSp>
        <p:nvCxnSpPr>
          <p:cNvPr id="822" name="Connector: Elbow 821">
            <a:extLst>
              <a:ext uri="{FF2B5EF4-FFF2-40B4-BE49-F238E27FC236}">
                <a16:creationId xmlns:a16="http://schemas.microsoft.com/office/drawing/2014/main" id="{3AC55F3C-788A-4863-A55C-17609EA0746C}"/>
              </a:ext>
            </a:extLst>
          </p:cNvPr>
          <p:cNvCxnSpPr>
            <a:cxnSpLocks/>
            <a:stCxn id="821" idx="3"/>
            <a:endCxn id="789" idx="1"/>
          </p:cNvCxnSpPr>
          <p:nvPr/>
        </p:nvCxnSpPr>
        <p:spPr>
          <a:xfrm flipH="1" flipV="1">
            <a:off x="4604469" y="1994362"/>
            <a:ext cx="4951659" cy="2438089"/>
          </a:xfrm>
          <a:prstGeom prst="bentConnector5">
            <a:avLst>
              <a:gd name="adj1" fmla="val -24799"/>
              <a:gd name="adj2" fmla="val 62714"/>
              <a:gd name="adj3" fmla="val 104709"/>
            </a:avLst>
          </a:prstGeom>
          <a:ln w="1905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4" name="Connector: Elbow 823">
            <a:extLst>
              <a:ext uri="{FF2B5EF4-FFF2-40B4-BE49-F238E27FC236}">
                <a16:creationId xmlns:a16="http://schemas.microsoft.com/office/drawing/2014/main" id="{9EC4D471-C94B-4026-8ED4-0B1EAA861F56}"/>
              </a:ext>
              <a:ext uri="{C183D7F6-B498-43B3-948B-1728B52AA6E4}">
                <adec:decorative xmlns:adec="http://schemas.microsoft.com/office/drawing/2017/decorative" val="1"/>
              </a:ext>
            </a:extLst>
          </p:cNvPr>
          <p:cNvCxnSpPr>
            <a:cxnSpLocks/>
            <a:stCxn id="789" idx="1"/>
            <a:endCxn id="817" idx="3"/>
          </p:cNvCxnSpPr>
          <p:nvPr/>
        </p:nvCxnSpPr>
        <p:spPr>
          <a:xfrm rot="10800000" flipV="1">
            <a:off x="4059831" y="1994363"/>
            <a:ext cx="544639" cy="3034"/>
          </a:xfrm>
          <a:prstGeom prst="bentConnector3">
            <a:avLst>
              <a:gd name="adj1" fmla="val 50000"/>
            </a:avLst>
          </a:prstGeom>
          <a:ln w="19050">
            <a:solidFill>
              <a:schemeClr val="accent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0" name="Connector: Elbow 829">
            <a:extLst>
              <a:ext uri="{FF2B5EF4-FFF2-40B4-BE49-F238E27FC236}">
                <a16:creationId xmlns:a16="http://schemas.microsoft.com/office/drawing/2014/main" id="{9260402B-0655-4BED-8DF0-D2C56F6F772B}"/>
              </a:ext>
              <a:ext uri="{C183D7F6-B498-43B3-948B-1728B52AA6E4}">
                <adec:decorative xmlns:adec="http://schemas.microsoft.com/office/drawing/2017/decorative" val="1"/>
              </a:ext>
            </a:extLst>
          </p:cNvPr>
          <p:cNvCxnSpPr>
            <a:cxnSpLocks/>
            <a:stCxn id="805" idx="1"/>
            <a:endCxn id="719" idx="3"/>
          </p:cNvCxnSpPr>
          <p:nvPr/>
        </p:nvCxnSpPr>
        <p:spPr>
          <a:xfrm rot="10800000">
            <a:off x="3498944" y="4281934"/>
            <a:ext cx="601274" cy="364466"/>
          </a:xfrm>
          <a:prstGeom prst="bentConnector3">
            <a:avLst>
              <a:gd name="adj1" fmla="val 50000"/>
            </a:avLst>
          </a:prstGeom>
          <a:ln w="25400">
            <a:solidFill>
              <a:schemeClr val="accent6"/>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cxnSp>
        <p:nvCxnSpPr>
          <p:cNvPr id="831" name="Connector: Elbow 830">
            <a:extLst>
              <a:ext uri="{FF2B5EF4-FFF2-40B4-BE49-F238E27FC236}">
                <a16:creationId xmlns:a16="http://schemas.microsoft.com/office/drawing/2014/main" id="{CF60830C-F306-461E-B100-26BDBB8A4A05}"/>
              </a:ext>
              <a:ext uri="{C183D7F6-B498-43B3-948B-1728B52AA6E4}">
                <adec:decorative xmlns:adec="http://schemas.microsoft.com/office/drawing/2017/decorative" val="1"/>
              </a:ext>
            </a:extLst>
          </p:cNvPr>
          <p:cNvCxnSpPr>
            <a:cxnSpLocks/>
            <a:stCxn id="805" idx="1"/>
            <a:endCxn id="718" idx="3"/>
          </p:cNvCxnSpPr>
          <p:nvPr/>
        </p:nvCxnSpPr>
        <p:spPr>
          <a:xfrm rot="10800000" flipV="1">
            <a:off x="3498944" y="4646398"/>
            <a:ext cx="601274" cy="197442"/>
          </a:xfrm>
          <a:prstGeom prst="bentConnector3">
            <a:avLst>
              <a:gd name="adj1" fmla="val 50000"/>
            </a:avLst>
          </a:prstGeom>
          <a:ln w="25400">
            <a:solidFill>
              <a:schemeClr val="accent6"/>
            </a:solidFill>
            <a:prstDash val="sysDot"/>
            <a:headEnd type="triangle" w="sm" len="sm"/>
            <a:tailEnd type="oval" w="sm" len="sm"/>
          </a:ln>
        </p:spPr>
        <p:style>
          <a:lnRef idx="1">
            <a:schemeClr val="accent1"/>
          </a:lnRef>
          <a:fillRef idx="0">
            <a:schemeClr val="accent1"/>
          </a:fillRef>
          <a:effectRef idx="0">
            <a:schemeClr val="accent1"/>
          </a:effectRef>
          <a:fontRef idx="minor">
            <a:schemeClr val="tx1"/>
          </a:fontRef>
        </p:style>
      </p:cxnSp>
      <p:sp>
        <p:nvSpPr>
          <p:cNvPr id="837" name="TextBox 836">
            <a:extLst>
              <a:ext uri="{FF2B5EF4-FFF2-40B4-BE49-F238E27FC236}">
                <a16:creationId xmlns:a16="http://schemas.microsoft.com/office/drawing/2014/main" id="{E5B08C4A-BF3E-40FE-A19D-8317BC13BB81}"/>
              </a:ext>
              <a:ext uri="{C183D7F6-B498-43B3-948B-1728B52AA6E4}">
                <adec:decorative xmlns:adec="http://schemas.microsoft.com/office/drawing/2017/decorative" val="1"/>
              </a:ext>
            </a:extLst>
          </p:cNvPr>
          <p:cNvSpPr txBox="1"/>
          <p:nvPr/>
        </p:nvSpPr>
        <p:spPr>
          <a:xfrm>
            <a:off x="2647" y="6649464"/>
            <a:ext cx="12431184" cy="345293"/>
          </a:xfrm>
          <a:prstGeom prst="rect">
            <a:avLst/>
          </a:prstGeom>
          <a:solidFill>
            <a:schemeClr val="tx1"/>
          </a:solidFill>
        </p:spPr>
        <p:txBody>
          <a:bodyPr wrap="square" tIns="91401">
            <a:noAutofit/>
          </a:bodyPr>
          <a:lstStyle/>
          <a:p>
            <a:pPr algn="ctr" defTabSz="832498" fontAlgn="base">
              <a:spcBef>
                <a:spcPct val="0"/>
              </a:spcBef>
              <a:spcAft>
                <a:spcPct val="0"/>
              </a:spcAft>
              <a:defRPr/>
            </a:pPr>
            <a:r>
              <a:rPr lang="en-US" sz="1047">
                <a:solidFill>
                  <a:srgbClr val="FFFFFF"/>
                </a:solidFill>
                <a:latin typeface="Segoe UI Semibold"/>
                <a:cs typeface="Segoe UI" pitchFamily="34" charset="0"/>
              </a:rPr>
              <a:t>Zero Trust Principles </a:t>
            </a:r>
            <a:r>
              <a:rPr lang="en-US" sz="1047">
                <a:solidFill>
                  <a:srgbClr val="FFFFFF"/>
                </a:solidFill>
                <a:latin typeface="Segoe UI"/>
                <a:cs typeface="Segoe UI" pitchFamily="34" charset="0"/>
              </a:rPr>
              <a:t>- Assume breach, verify explicitly, Use least privilege access (identity and network)</a:t>
            </a:r>
          </a:p>
        </p:txBody>
      </p:sp>
      <p:sp>
        <p:nvSpPr>
          <p:cNvPr id="841" name="Speech Bubble: Rectangle 80">
            <a:extLst>
              <a:ext uri="{FF2B5EF4-FFF2-40B4-BE49-F238E27FC236}">
                <a16:creationId xmlns:a16="http://schemas.microsoft.com/office/drawing/2014/main" id="{548F5CA8-D5C1-42F4-B6F2-B29796981AF6}"/>
              </a:ext>
            </a:extLst>
          </p:cNvPr>
          <p:cNvSpPr/>
          <p:nvPr/>
        </p:nvSpPr>
        <p:spPr bwMode="auto">
          <a:xfrm>
            <a:off x="4059481" y="5143374"/>
            <a:ext cx="3472922" cy="1298758"/>
          </a:xfrm>
          <a:custGeom>
            <a:avLst/>
            <a:gdLst>
              <a:gd name="connsiteX0" fmla="*/ 0 w 3877939"/>
              <a:gd name="connsiteY0" fmla="*/ 0 h 1187990"/>
              <a:gd name="connsiteX1" fmla="*/ 2262131 w 3877939"/>
              <a:gd name="connsiteY1" fmla="*/ 0 h 1187990"/>
              <a:gd name="connsiteX2" fmla="*/ 3952279 w 3877939"/>
              <a:gd name="connsiteY2" fmla="*/ -709955 h 1187990"/>
              <a:gd name="connsiteX3" fmla="*/ 3231616 w 3877939"/>
              <a:gd name="connsiteY3" fmla="*/ 0 h 1187990"/>
              <a:gd name="connsiteX4" fmla="*/ 3877939 w 3877939"/>
              <a:gd name="connsiteY4" fmla="*/ 0 h 1187990"/>
              <a:gd name="connsiteX5" fmla="*/ 3877939 w 3877939"/>
              <a:gd name="connsiteY5" fmla="*/ 197998 h 1187990"/>
              <a:gd name="connsiteX6" fmla="*/ 3877939 w 3877939"/>
              <a:gd name="connsiteY6" fmla="*/ 197998 h 1187990"/>
              <a:gd name="connsiteX7" fmla="*/ 3877939 w 3877939"/>
              <a:gd name="connsiteY7" fmla="*/ 494996 h 1187990"/>
              <a:gd name="connsiteX8" fmla="*/ 3877939 w 3877939"/>
              <a:gd name="connsiteY8" fmla="*/ 1187990 h 1187990"/>
              <a:gd name="connsiteX9" fmla="*/ 3231616 w 3877939"/>
              <a:gd name="connsiteY9" fmla="*/ 1187990 h 1187990"/>
              <a:gd name="connsiteX10" fmla="*/ 2262131 w 3877939"/>
              <a:gd name="connsiteY10" fmla="*/ 1187990 h 1187990"/>
              <a:gd name="connsiteX11" fmla="*/ 2262131 w 3877939"/>
              <a:gd name="connsiteY11" fmla="*/ 1187990 h 1187990"/>
              <a:gd name="connsiteX12" fmla="*/ 0 w 3877939"/>
              <a:gd name="connsiteY12" fmla="*/ 1187990 h 1187990"/>
              <a:gd name="connsiteX13" fmla="*/ 0 w 3877939"/>
              <a:gd name="connsiteY13" fmla="*/ 494996 h 1187990"/>
              <a:gd name="connsiteX14" fmla="*/ 0 w 3877939"/>
              <a:gd name="connsiteY14" fmla="*/ 197998 h 1187990"/>
              <a:gd name="connsiteX15" fmla="*/ 0 w 3877939"/>
              <a:gd name="connsiteY15" fmla="*/ 197998 h 1187990"/>
              <a:gd name="connsiteX16" fmla="*/ 0 w 3877939"/>
              <a:gd name="connsiteY16" fmla="*/ 0 h 1187990"/>
              <a:gd name="connsiteX0" fmla="*/ 0 w 3877939"/>
              <a:gd name="connsiteY0" fmla="*/ 640899 h 1828889"/>
              <a:gd name="connsiteX1" fmla="*/ 2262131 w 3877939"/>
              <a:gd name="connsiteY1" fmla="*/ 640899 h 1828889"/>
              <a:gd name="connsiteX2" fmla="*/ 3864173 w 3877939"/>
              <a:gd name="connsiteY2" fmla="*/ 0 h 1828889"/>
              <a:gd name="connsiteX3" fmla="*/ 3231616 w 3877939"/>
              <a:gd name="connsiteY3" fmla="*/ 640899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262131 w 3877939"/>
              <a:gd name="connsiteY1" fmla="*/ 640899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971743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833631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350449 h 1538439"/>
              <a:gd name="connsiteX1" fmla="*/ 2833631 w 3877939"/>
              <a:gd name="connsiteY1" fmla="*/ 352830 h 1538439"/>
              <a:gd name="connsiteX2" fmla="*/ 3869489 w 3877939"/>
              <a:gd name="connsiteY2" fmla="*/ 0 h 1538439"/>
              <a:gd name="connsiteX3" fmla="*/ 3476884 w 3877939"/>
              <a:gd name="connsiteY3" fmla="*/ 352831 h 1538439"/>
              <a:gd name="connsiteX4" fmla="*/ 3877939 w 3877939"/>
              <a:gd name="connsiteY4" fmla="*/ 350449 h 1538439"/>
              <a:gd name="connsiteX5" fmla="*/ 3877939 w 3877939"/>
              <a:gd name="connsiteY5" fmla="*/ 548447 h 1538439"/>
              <a:gd name="connsiteX6" fmla="*/ 3877939 w 3877939"/>
              <a:gd name="connsiteY6" fmla="*/ 548447 h 1538439"/>
              <a:gd name="connsiteX7" fmla="*/ 3877939 w 3877939"/>
              <a:gd name="connsiteY7" fmla="*/ 845445 h 1538439"/>
              <a:gd name="connsiteX8" fmla="*/ 3877939 w 3877939"/>
              <a:gd name="connsiteY8" fmla="*/ 1538439 h 1538439"/>
              <a:gd name="connsiteX9" fmla="*/ 3231616 w 3877939"/>
              <a:gd name="connsiteY9" fmla="*/ 1538439 h 1538439"/>
              <a:gd name="connsiteX10" fmla="*/ 2262131 w 3877939"/>
              <a:gd name="connsiteY10" fmla="*/ 1538439 h 1538439"/>
              <a:gd name="connsiteX11" fmla="*/ 2262131 w 3877939"/>
              <a:gd name="connsiteY11" fmla="*/ 1538439 h 1538439"/>
              <a:gd name="connsiteX12" fmla="*/ 0 w 3877939"/>
              <a:gd name="connsiteY12" fmla="*/ 1538439 h 1538439"/>
              <a:gd name="connsiteX13" fmla="*/ 0 w 3877939"/>
              <a:gd name="connsiteY13" fmla="*/ 845445 h 1538439"/>
              <a:gd name="connsiteX14" fmla="*/ 0 w 3877939"/>
              <a:gd name="connsiteY14" fmla="*/ 548447 h 1538439"/>
              <a:gd name="connsiteX15" fmla="*/ 0 w 3877939"/>
              <a:gd name="connsiteY15" fmla="*/ 548447 h 1538439"/>
              <a:gd name="connsiteX16" fmla="*/ 0 w 3877939"/>
              <a:gd name="connsiteY16" fmla="*/ 350449 h 1538439"/>
              <a:gd name="connsiteX0" fmla="*/ 0 w 3877939"/>
              <a:gd name="connsiteY0" fmla="*/ 350449 h 1538439"/>
              <a:gd name="connsiteX1" fmla="*/ 2833631 w 3877939"/>
              <a:gd name="connsiteY1" fmla="*/ 352830 h 1538439"/>
              <a:gd name="connsiteX2" fmla="*/ 3869489 w 3877939"/>
              <a:gd name="connsiteY2" fmla="*/ 0 h 1538439"/>
              <a:gd name="connsiteX3" fmla="*/ 3599161 w 3877939"/>
              <a:gd name="connsiteY3" fmla="*/ 350011 h 1538439"/>
              <a:gd name="connsiteX4" fmla="*/ 3877939 w 3877939"/>
              <a:gd name="connsiteY4" fmla="*/ 350449 h 1538439"/>
              <a:gd name="connsiteX5" fmla="*/ 3877939 w 3877939"/>
              <a:gd name="connsiteY5" fmla="*/ 548447 h 1538439"/>
              <a:gd name="connsiteX6" fmla="*/ 3877939 w 3877939"/>
              <a:gd name="connsiteY6" fmla="*/ 548447 h 1538439"/>
              <a:gd name="connsiteX7" fmla="*/ 3877939 w 3877939"/>
              <a:gd name="connsiteY7" fmla="*/ 845445 h 1538439"/>
              <a:gd name="connsiteX8" fmla="*/ 3877939 w 3877939"/>
              <a:gd name="connsiteY8" fmla="*/ 1538439 h 1538439"/>
              <a:gd name="connsiteX9" fmla="*/ 3231616 w 3877939"/>
              <a:gd name="connsiteY9" fmla="*/ 1538439 h 1538439"/>
              <a:gd name="connsiteX10" fmla="*/ 2262131 w 3877939"/>
              <a:gd name="connsiteY10" fmla="*/ 1538439 h 1538439"/>
              <a:gd name="connsiteX11" fmla="*/ 2262131 w 3877939"/>
              <a:gd name="connsiteY11" fmla="*/ 1538439 h 1538439"/>
              <a:gd name="connsiteX12" fmla="*/ 0 w 3877939"/>
              <a:gd name="connsiteY12" fmla="*/ 1538439 h 1538439"/>
              <a:gd name="connsiteX13" fmla="*/ 0 w 3877939"/>
              <a:gd name="connsiteY13" fmla="*/ 845445 h 1538439"/>
              <a:gd name="connsiteX14" fmla="*/ 0 w 3877939"/>
              <a:gd name="connsiteY14" fmla="*/ 548447 h 1538439"/>
              <a:gd name="connsiteX15" fmla="*/ 0 w 3877939"/>
              <a:gd name="connsiteY15" fmla="*/ 548447 h 1538439"/>
              <a:gd name="connsiteX16" fmla="*/ 0 w 3877939"/>
              <a:gd name="connsiteY16" fmla="*/ 350449 h 1538439"/>
              <a:gd name="connsiteX0" fmla="*/ 0 w 3877939"/>
              <a:gd name="connsiteY0" fmla="*/ 350449 h 1538439"/>
              <a:gd name="connsiteX1" fmla="*/ 3179197 w 3877939"/>
              <a:gd name="connsiteY1" fmla="*/ 350010 h 1538439"/>
              <a:gd name="connsiteX2" fmla="*/ 3869489 w 3877939"/>
              <a:gd name="connsiteY2" fmla="*/ 0 h 1538439"/>
              <a:gd name="connsiteX3" fmla="*/ 3599161 w 3877939"/>
              <a:gd name="connsiteY3" fmla="*/ 350011 h 1538439"/>
              <a:gd name="connsiteX4" fmla="*/ 3877939 w 3877939"/>
              <a:gd name="connsiteY4" fmla="*/ 350449 h 1538439"/>
              <a:gd name="connsiteX5" fmla="*/ 3877939 w 3877939"/>
              <a:gd name="connsiteY5" fmla="*/ 548447 h 1538439"/>
              <a:gd name="connsiteX6" fmla="*/ 3877939 w 3877939"/>
              <a:gd name="connsiteY6" fmla="*/ 548447 h 1538439"/>
              <a:gd name="connsiteX7" fmla="*/ 3877939 w 3877939"/>
              <a:gd name="connsiteY7" fmla="*/ 845445 h 1538439"/>
              <a:gd name="connsiteX8" fmla="*/ 3877939 w 3877939"/>
              <a:gd name="connsiteY8" fmla="*/ 1538439 h 1538439"/>
              <a:gd name="connsiteX9" fmla="*/ 3231616 w 3877939"/>
              <a:gd name="connsiteY9" fmla="*/ 1538439 h 1538439"/>
              <a:gd name="connsiteX10" fmla="*/ 2262131 w 3877939"/>
              <a:gd name="connsiteY10" fmla="*/ 1538439 h 1538439"/>
              <a:gd name="connsiteX11" fmla="*/ 2262131 w 3877939"/>
              <a:gd name="connsiteY11" fmla="*/ 1538439 h 1538439"/>
              <a:gd name="connsiteX12" fmla="*/ 0 w 3877939"/>
              <a:gd name="connsiteY12" fmla="*/ 1538439 h 1538439"/>
              <a:gd name="connsiteX13" fmla="*/ 0 w 3877939"/>
              <a:gd name="connsiteY13" fmla="*/ 845445 h 1538439"/>
              <a:gd name="connsiteX14" fmla="*/ 0 w 3877939"/>
              <a:gd name="connsiteY14" fmla="*/ 548447 h 1538439"/>
              <a:gd name="connsiteX15" fmla="*/ 0 w 3877939"/>
              <a:gd name="connsiteY15" fmla="*/ 548447 h 1538439"/>
              <a:gd name="connsiteX16" fmla="*/ 0 w 3877939"/>
              <a:gd name="connsiteY16" fmla="*/ 350449 h 153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7939" h="1538439">
                <a:moveTo>
                  <a:pt x="0" y="350449"/>
                </a:moveTo>
                <a:lnTo>
                  <a:pt x="3179197" y="350010"/>
                </a:lnTo>
                <a:lnTo>
                  <a:pt x="3869489" y="0"/>
                </a:lnTo>
                <a:lnTo>
                  <a:pt x="3599161" y="350011"/>
                </a:lnTo>
                <a:lnTo>
                  <a:pt x="3877939" y="350449"/>
                </a:lnTo>
                <a:lnTo>
                  <a:pt x="3877939" y="548447"/>
                </a:lnTo>
                <a:lnTo>
                  <a:pt x="3877939" y="548447"/>
                </a:lnTo>
                <a:lnTo>
                  <a:pt x="3877939" y="845445"/>
                </a:lnTo>
                <a:lnTo>
                  <a:pt x="3877939" y="1538439"/>
                </a:lnTo>
                <a:lnTo>
                  <a:pt x="3231616" y="1538439"/>
                </a:lnTo>
                <a:lnTo>
                  <a:pt x="2262131" y="1538439"/>
                </a:lnTo>
                <a:lnTo>
                  <a:pt x="2262131" y="1538439"/>
                </a:lnTo>
                <a:lnTo>
                  <a:pt x="0" y="1538439"/>
                </a:lnTo>
                <a:lnTo>
                  <a:pt x="0" y="845445"/>
                </a:lnTo>
                <a:lnTo>
                  <a:pt x="0" y="548447"/>
                </a:lnTo>
                <a:lnTo>
                  <a:pt x="0" y="548447"/>
                </a:lnTo>
                <a:lnTo>
                  <a:pt x="0" y="350449"/>
                </a:lnTo>
                <a:close/>
              </a:path>
            </a:pathLst>
          </a:custGeom>
          <a:solidFill>
            <a:srgbClr val="D2D2D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3295" tIns="40823" rIns="163295" bIns="81648" numCol="1" spcCol="0" rtlCol="0" fromWordArt="0" anchor="t" anchorCtr="0" forceAA="0" compatLnSpc="1">
            <a:prstTxWarp prst="textNoShape">
              <a:avLst/>
            </a:prstTxWarp>
            <a:noAutofit/>
          </a:bodyPr>
          <a:lstStyle/>
          <a:p>
            <a:pPr marL="153068" algn="ctr" defTabSz="832498" fontAlgn="base">
              <a:spcBef>
                <a:spcPct val="0"/>
              </a:spcBef>
              <a:spcAft>
                <a:spcPct val="0"/>
              </a:spcAft>
              <a:defRPr/>
            </a:pPr>
            <a:endParaRPr lang="en-US" sz="1248" b="1">
              <a:solidFill>
                <a:srgbClr val="000000"/>
              </a:solidFill>
              <a:latin typeface="Segoe UI"/>
              <a:cs typeface="Segoe UI" pitchFamily="34" charset="0"/>
            </a:endParaRPr>
          </a:p>
        </p:txBody>
      </p:sp>
      <p:sp>
        <p:nvSpPr>
          <p:cNvPr id="842" name="Rectangle 841">
            <a:extLst>
              <a:ext uri="{FF2B5EF4-FFF2-40B4-BE49-F238E27FC236}">
                <a16:creationId xmlns:a16="http://schemas.microsoft.com/office/drawing/2014/main" id="{CBBE4AD7-1EB0-4DBD-A2CC-947993017645}"/>
              </a:ext>
            </a:extLst>
          </p:cNvPr>
          <p:cNvSpPr/>
          <p:nvPr/>
        </p:nvSpPr>
        <p:spPr bwMode="auto">
          <a:xfrm>
            <a:off x="4945237" y="5760479"/>
            <a:ext cx="962324" cy="619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 tIns="40823" rIns="0" bIns="81648" numCol="1" spcCol="0" rtlCol="0" fromWordArt="0" anchor="t" anchorCtr="0" forceAA="0" compatLnSpc="1">
            <a:prstTxWarp prst="textNoShape">
              <a:avLst/>
            </a:prstTxWarp>
            <a:noAutofit/>
          </a:bodyPr>
          <a:lstStyle/>
          <a:p>
            <a:pPr defTabSz="832498" fontAlgn="base">
              <a:spcBef>
                <a:spcPct val="0"/>
              </a:spcBef>
              <a:spcAft>
                <a:spcPts val="533"/>
              </a:spcAft>
              <a:defRPr/>
            </a:pPr>
            <a:r>
              <a:rPr lang="en-US" sz="700" b="1">
                <a:solidFill>
                  <a:sysClr val="windowText" lastClr="000000"/>
                </a:solidFill>
                <a:latin typeface="Segoe UI"/>
                <a:ea typeface="Segoe UI" pitchFamily="34" charset="0"/>
                <a:cs typeface="Segoe UI" pitchFamily="34" charset="0"/>
              </a:rPr>
              <a:t>Hard Boundary</a:t>
            </a:r>
          </a:p>
          <a:p>
            <a:pPr defTabSz="832498" fontAlgn="base">
              <a:spcBef>
                <a:spcPct val="0"/>
              </a:spcBef>
              <a:spcAft>
                <a:spcPct val="0"/>
              </a:spcAft>
              <a:defRPr/>
            </a:pPr>
            <a:r>
              <a:rPr lang="en-US" sz="700">
                <a:solidFill>
                  <a:sysClr val="windowText" lastClr="000000"/>
                </a:solidFill>
                <a:latin typeface="Segoe UI"/>
                <a:ea typeface="Segoe UI" pitchFamily="34" charset="0"/>
                <a:cs typeface="Segoe UI" pitchFamily="34" charset="0"/>
              </a:rPr>
              <a:t>Physically disconnect from IT network(s)</a:t>
            </a:r>
            <a:br>
              <a:rPr lang="en-US" sz="700">
                <a:solidFill>
                  <a:sysClr val="windowText" lastClr="000000"/>
                </a:solidFill>
                <a:latin typeface="Segoe UI"/>
                <a:ea typeface="Segoe UI" pitchFamily="34" charset="0"/>
                <a:cs typeface="Segoe UI" pitchFamily="34" charset="0"/>
              </a:rPr>
            </a:br>
            <a:endParaRPr lang="en-US" sz="300">
              <a:solidFill>
                <a:sysClr val="windowText" lastClr="000000"/>
              </a:solidFill>
              <a:latin typeface="Segoe UI"/>
              <a:ea typeface="Segoe UI" pitchFamily="34" charset="0"/>
              <a:cs typeface="Segoe UI" pitchFamily="34" charset="0"/>
            </a:endParaRPr>
          </a:p>
          <a:p>
            <a:pPr defTabSz="832498" fontAlgn="base">
              <a:spcBef>
                <a:spcPct val="0"/>
              </a:spcBef>
              <a:spcAft>
                <a:spcPct val="0"/>
              </a:spcAft>
              <a:defRPr/>
            </a:pPr>
            <a:r>
              <a:rPr lang="en-US" sz="700">
                <a:solidFill>
                  <a:sysClr val="windowText" lastClr="000000"/>
                </a:solidFill>
                <a:latin typeface="Segoe UI"/>
                <a:ea typeface="Segoe UI" pitchFamily="34" charset="0"/>
                <a:cs typeface="Segoe UI" pitchFamily="34" charset="0"/>
              </a:rPr>
              <a:t>Data-Diode (1-way)</a:t>
            </a:r>
          </a:p>
        </p:txBody>
      </p:sp>
      <p:sp>
        <p:nvSpPr>
          <p:cNvPr id="843" name="Rectangle 842">
            <a:extLst>
              <a:ext uri="{FF2B5EF4-FFF2-40B4-BE49-F238E27FC236}">
                <a16:creationId xmlns:a16="http://schemas.microsoft.com/office/drawing/2014/main" id="{2C964067-103D-4C40-A761-FAD97111F62D}"/>
              </a:ext>
            </a:extLst>
          </p:cNvPr>
          <p:cNvSpPr/>
          <p:nvPr/>
        </p:nvSpPr>
        <p:spPr bwMode="auto">
          <a:xfrm>
            <a:off x="5936068" y="5759587"/>
            <a:ext cx="1512456" cy="619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1648" tIns="40823" rIns="0" bIns="81648" numCol="1" spcCol="0" rtlCol="0" fromWordArt="0" anchor="t" anchorCtr="0" forceAA="0" compatLnSpc="1">
            <a:prstTxWarp prst="textNoShape">
              <a:avLst/>
            </a:prstTxWarp>
            <a:noAutofit/>
          </a:bodyPr>
          <a:lstStyle/>
          <a:p>
            <a:pPr defTabSz="832498" fontAlgn="base">
              <a:spcBef>
                <a:spcPct val="0"/>
              </a:spcBef>
              <a:spcAft>
                <a:spcPts val="533"/>
              </a:spcAft>
              <a:defRPr/>
            </a:pPr>
            <a:r>
              <a:rPr lang="en-US" sz="700" b="1">
                <a:solidFill>
                  <a:sysClr val="windowText" lastClr="000000"/>
                </a:solidFill>
                <a:latin typeface="Segoe UI"/>
                <a:ea typeface="Segoe UI" pitchFamily="34" charset="0"/>
                <a:cs typeface="Segoe UI" pitchFamily="34" charset="0"/>
              </a:rPr>
              <a:t>Soft(ware) Boundary</a:t>
            </a:r>
          </a:p>
          <a:p>
            <a:pPr defTabSz="832498" fontAlgn="base">
              <a:spcBef>
                <a:spcPct val="0"/>
              </a:spcBef>
              <a:spcAft>
                <a:spcPct val="0"/>
              </a:spcAft>
              <a:defRPr/>
            </a:pPr>
            <a:r>
              <a:rPr lang="en-US" sz="700">
                <a:solidFill>
                  <a:sysClr val="windowText" lastClr="000000"/>
                </a:solidFill>
                <a:latin typeface="Segoe UI"/>
                <a:cs typeface="Segoe UI" pitchFamily="34" charset="0"/>
              </a:rPr>
              <a:t>People, Process, and Tech (network + identity access control, boundary patching and security hygiene)</a:t>
            </a:r>
          </a:p>
        </p:txBody>
      </p:sp>
      <p:sp>
        <p:nvSpPr>
          <p:cNvPr id="846" name="Rectangle 845">
            <a:extLst>
              <a:ext uri="{FF2B5EF4-FFF2-40B4-BE49-F238E27FC236}">
                <a16:creationId xmlns:a16="http://schemas.microsoft.com/office/drawing/2014/main" id="{6FDACA37-13C0-4028-AF95-18A0D55B09D4}"/>
              </a:ext>
            </a:extLst>
          </p:cNvPr>
          <p:cNvSpPr/>
          <p:nvPr/>
        </p:nvSpPr>
        <p:spPr bwMode="auto">
          <a:xfrm>
            <a:off x="4114941" y="5755861"/>
            <a:ext cx="801786" cy="6250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1648" tIns="40823" rIns="0" bIns="81648" numCol="1" spcCol="0" rtlCol="0" fromWordArt="0" anchor="t" anchorCtr="0" forceAA="0" compatLnSpc="1">
            <a:prstTxWarp prst="textNoShape">
              <a:avLst/>
            </a:prstTxWarp>
            <a:noAutofit/>
          </a:bodyPr>
          <a:lstStyle/>
          <a:p>
            <a:pPr defTabSz="832498" fontAlgn="base">
              <a:spcBef>
                <a:spcPct val="0"/>
              </a:spcBef>
              <a:spcAft>
                <a:spcPts val="533"/>
              </a:spcAft>
              <a:defRPr/>
            </a:pPr>
            <a:r>
              <a:rPr lang="en-US" sz="700" b="1">
                <a:solidFill>
                  <a:sysClr val="windowText" lastClr="000000"/>
                </a:solidFill>
                <a:latin typeface="Segoe UI"/>
                <a:ea typeface="Segoe UI" pitchFamily="34" charset="0"/>
                <a:cs typeface="Segoe UI" pitchFamily="34" charset="0"/>
              </a:rPr>
              <a:t>Internal </a:t>
            </a:r>
            <a:br>
              <a:rPr lang="en-US" sz="700" b="1">
                <a:solidFill>
                  <a:sysClr val="windowText" lastClr="000000"/>
                </a:solidFill>
                <a:latin typeface="Segoe UI"/>
                <a:ea typeface="Segoe UI" pitchFamily="34" charset="0"/>
                <a:cs typeface="Segoe UI" pitchFamily="34" charset="0"/>
              </a:rPr>
            </a:br>
            <a:r>
              <a:rPr lang="en-US" sz="700" b="1">
                <a:solidFill>
                  <a:sysClr val="windowText" lastClr="000000"/>
                </a:solidFill>
                <a:latin typeface="Segoe UI"/>
                <a:ea typeface="Segoe UI" pitchFamily="34" charset="0"/>
                <a:cs typeface="Segoe UI" pitchFamily="34" charset="0"/>
              </a:rPr>
              <a:t>isolation</a:t>
            </a:r>
          </a:p>
          <a:p>
            <a:pPr defTabSz="832498" fontAlgn="base">
              <a:spcBef>
                <a:spcPct val="0"/>
              </a:spcBef>
              <a:spcAft>
                <a:spcPct val="0"/>
              </a:spcAft>
              <a:defRPr/>
            </a:pPr>
            <a:r>
              <a:rPr lang="en-US" sz="700">
                <a:solidFill>
                  <a:sysClr val="windowText" lastClr="000000"/>
                </a:solidFill>
                <a:latin typeface="Segoe UI"/>
                <a:ea typeface="Segoe UI" pitchFamily="34" charset="0"/>
                <a:cs typeface="Segoe UI" pitchFamily="34" charset="0"/>
              </a:rPr>
              <a:t>As business processes allow</a:t>
            </a:r>
          </a:p>
        </p:txBody>
      </p:sp>
      <p:sp>
        <p:nvSpPr>
          <p:cNvPr id="840" name="TextBox 839">
            <a:extLst>
              <a:ext uri="{FF2B5EF4-FFF2-40B4-BE49-F238E27FC236}">
                <a16:creationId xmlns:a16="http://schemas.microsoft.com/office/drawing/2014/main" id="{61B04A7A-4E09-4642-8BFD-2906DFE7FEE7}"/>
              </a:ext>
            </a:extLst>
          </p:cNvPr>
          <p:cNvSpPr txBox="1"/>
          <p:nvPr/>
        </p:nvSpPr>
        <p:spPr>
          <a:xfrm>
            <a:off x="4063571" y="5477692"/>
            <a:ext cx="3458547" cy="251087"/>
          </a:xfrm>
          <a:prstGeom prst="rect">
            <a:avLst/>
          </a:prstGeom>
          <a:noFill/>
          <a:ln>
            <a:noFill/>
          </a:ln>
        </p:spPr>
        <p:txBody>
          <a:bodyPr wrap="square">
            <a:spAutoFit/>
          </a:bodyPr>
          <a:lstStyle/>
          <a:p>
            <a:pPr marL="153068" algn="ctr" defTabSz="832498" fontAlgn="base">
              <a:spcBef>
                <a:spcPct val="0"/>
              </a:spcBef>
              <a:spcAft>
                <a:spcPct val="0"/>
              </a:spcAft>
              <a:defRPr/>
            </a:pPr>
            <a:r>
              <a:rPr lang="en-US" sz="1000" b="1">
                <a:solidFill>
                  <a:srgbClr val="000000"/>
                </a:solidFill>
                <a:latin typeface="Segoe UI"/>
                <a:cs typeface="Segoe UI" pitchFamily="34" charset="0"/>
              </a:rPr>
              <a:t>Isolation and Segmentation </a:t>
            </a:r>
          </a:p>
        </p:txBody>
      </p:sp>
      <p:sp>
        <p:nvSpPr>
          <p:cNvPr id="1038" name="Google Shape;1889;p149">
            <a:extLst>
              <a:ext uri="{FF2B5EF4-FFF2-40B4-BE49-F238E27FC236}">
                <a16:creationId xmlns:a16="http://schemas.microsoft.com/office/drawing/2014/main" id="{C1A053DA-F8A4-4646-B23E-4136D7D97FD2}"/>
              </a:ext>
              <a:ext uri="{C183D7F6-B498-43B3-948B-1728B52AA6E4}">
                <adec:decorative xmlns:adec="http://schemas.microsoft.com/office/drawing/2017/decorative" val="1"/>
              </a:ext>
            </a:extLst>
          </p:cNvPr>
          <p:cNvSpPr/>
          <p:nvPr/>
        </p:nvSpPr>
        <p:spPr>
          <a:xfrm>
            <a:off x="7856786" y="1809715"/>
            <a:ext cx="735973" cy="414606"/>
          </a:xfrm>
          <a:prstGeom prst="rect">
            <a:avLst/>
          </a:prstGeom>
          <a:solidFill>
            <a:schemeClr val="bg1"/>
          </a:solidFill>
          <a:ln w="12700" cap="flat" cmpd="sng">
            <a:solidFill>
              <a:srgbClr val="525252"/>
            </a:solidFill>
            <a:prstDash val="solid"/>
            <a:miter lim="800000"/>
            <a:headEnd type="none" w="sm" len="sm"/>
            <a:tailEnd type="none" w="sm" len="sm"/>
          </a:ln>
        </p:spPr>
        <p:txBody>
          <a:bodyPr spcFirstLastPara="1" wrap="square" lIns="81635" tIns="40808" rIns="81635" bIns="40808" anchor="ctr" anchorCtr="0">
            <a:noAutofit/>
          </a:bodyPr>
          <a:lstStyle/>
          <a:p>
            <a:pPr algn="ctr" defTabSz="932205">
              <a:buClr>
                <a:srgbClr val="FFFFFF"/>
              </a:buClr>
              <a:buSzPts val="2400"/>
              <a:defRPr/>
            </a:pPr>
            <a:r>
              <a:rPr lang="en-US" sz="804" b="1">
                <a:solidFill>
                  <a:srgbClr val="000000"/>
                </a:solidFill>
                <a:latin typeface="Segoe UI Semibold"/>
                <a:sym typeface="Libre Franklin"/>
              </a:rPr>
              <a:t>3</a:t>
            </a:r>
            <a:r>
              <a:rPr lang="en-US" sz="804" b="1" baseline="30000">
                <a:solidFill>
                  <a:srgbClr val="000000"/>
                </a:solidFill>
                <a:latin typeface="Segoe UI Semibold"/>
                <a:sym typeface="Libre Franklin"/>
              </a:rPr>
              <a:t>rd</a:t>
            </a:r>
            <a:r>
              <a:rPr lang="en-US" sz="804" b="1">
                <a:solidFill>
                  <a:srgbClr val="000000"/>
                </a:solidFill>
                <a:latin typeface="Segoe UI Semibold"/>
                <a:sym typeface="Libre Franklin"/>
              </a:rPr>
              <a:t> party</a:t>
            </a:r>
          </a:p>
          <a:p>
            <a:pPr algn="ctr" defTabSz="932205">
              <a:buClr>
                <a:srgbClr val="FFFFFF"/>
              </a:buClr>
              <a:buSzPts val="2400"/>
              <a:defRPr/>
            </a:pPr>
            <a:r>
              <a:rPr lang="en-US" sz="804" b="1">
                <a:solidFill>
                  <a:srgbClr val="000000"/>
                </a:solidFill>
                <a:latin typeface="Segoe UI Semibold"/>
                <a:sym typeface="Libre Franklin"/>
              </a:rPr>
              <a:t>Analytics</a:t>
            </a:r>
            <a:endParaRPr sz="804" b="1">
              <a:solidFill>
                <a:srgbClr val="000000"/>
              </a:solidFill>
              <a:latin typeface="Segoe UI Semibold"/>
              <a:sym typeface="Libre Franklin"/>
            </a:endParaRPr>
          </a:p>
        </p:txBody>
      </p:sp>
      <p:grpSp>
        <p:nvGrpSpPr>
          <p:cNvPr id="1024" name="Group 1023">
            <a:extLst>
              <a:ext uri="{FF2B5EF4-FFF2-40B4-BE49-F238E27FC236}">
                <a16:creationId xmlns:a16="http://schemas.microsoft.com/office/drawing/2014/main" id="{232B5E8E-CE77-491B-844F-0C924BDE1356}"/>
              </a:ext>
            </a:extLst>
          </p:cNvPr>
          <p:cNvGrpSpPr/>
          <p:nvPr/>
        </p:nvGrpSpPr>
        <p:grpSpPr>
          <a:xfrm>
            <a:off x="8704454" y="1809716"/>
            <a:ext cx="1049850" cy="423710"/>
            <a:chOff x="8622611" y="1984797"/>
            <a:chExt cx="1050147" cy="423830"/>
          </a:xfrm>
        </p:grpSpPr>
        <p:sp>
          <p:nvSpPr>
            <p:cNvPr id="834" name="Google Shape;1889;p149">
              <a:extLst>
                <a:ext uri="{FF2B5EF4-FFF2-40B4-BE49-F238E27FC236}">
                  <a16:creationId xmlns:a16="http://schemas.microsoft.com/office/drawing/2014/main" id="{AA642B0D-8A8C-47C3-885D-42C070801676}"/>
                </a:ext>
                <a:ext uri="{C183D7F6-B498-43B3-948B-1728B52AA6E4}">
                  <adec:decorative xmlns:adec="http://schemas.microsoft.com/office/drawing/2017/decorative" val="1"/>
                </a:ext>
              </a:extLst>
            </p:cNvPr>
            <p:cNvSpPr/>
            <p:nvPr/>
          </p:nvSpPr>
          <p:spPr>
            <a:xfrm>
              <a:off x="8686367" y="1984797"/>
              <a:ext cx="934911" cy="417297"/>
            </a:xfrm>
            <a:prstGeom prst="rect">
              <a:avLst/>
            </a:prstGeom>
            <a:noFill/>
            <a:ln w="19050">
              <a:solidFill>
                <a:schemeClr val="accent6"/>
              </a:solidFill>
            </a:ln>
          </p:spPr>
          <p:style>
            <a:lnRef idx="0">
              <a:scrgbClr r="0" g="0" b="0"/>
            </a:lnRef>
            <a:fillRef idx="0">
              <a:scrgbClr r="0" g="0" b="0"/>
            </a:fillRef>
            <a:effectRef idx="0">
              <a:scrgbClr r="0" g="0" b="0"/>
            </a:effectRef>
            <a:fontRef idx="minor">
              <a:schemeClr val="lt1"/>
            </a:fontRef>
          </p:style>
          <p:txBody>
            <a:bodyPr spcFirstLastPara="1" wrap="square" lIns="914010" tIns="40808" rIns="81635" bIns="40808" anchor="ctr" anchorCtr="0">
              <a:noAutofit/>
            </a:bodyPr>
            <a:lstStyle/>
            <a:p>
              <a:pPr defTabSz="832498" fontAlgn="base">
                <a:lnSpc>
                  <a:spcPct val="90000"/>
                </a:lnSpc>
                <a:spcBef>
                  <a:spcPct val="0"/>
                </a:spcBef>
                <a:spcAft>
                  <a:spcPct val="0"/>
                </a:spcAft>
                <a:buSzPct val="100000"/>
                <a:defRPr/>
              </a:pPr>
              <a:endParaRPr lang="en-US" sz="600">
                <a:solidFill>
                  <a:srgbClr val="000000"/>
                </a:solidFill>
                <a:latin typeface="Segoe UI"/>
                <a:cs typeface="Segoe UI Semilight" panose="020B0402040204020203" pitchFamily="34" charset="0"/>
                <a:sym typeface="Libre Franklin"/>
              </a:endParaRPr>
            </a:p>
          </p:txBody>
        </p:sp>
        <p:pic>
          <p:nvPicPr>
            <p:cNvPr id="10" name="Graphic 9">
              <a:extLst>
                <a:ext uri="{FF2B5EF4-FFF2-40B4-BE49-F238E27FC236}">
                  <a16:creationId xmlns:a16="http://schemas.microsoft.com/office/drawing/2014/main" id="{513481C8-C3E8-422D-AF34-9004C5AEACB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1747" y="2028356"/>
              <a:ext cx="185402" cy="185400"/>
            </a:xfrm>
            <a:prstGeom prst="rect">
              <a:avLst/>
            </a:prstGeom>
          </p:spPr>
        </p:pic>
        <p:sp>
          <p:nvSpPr>
            <p:cNvPr id="1049" name="TextBox 1048">
              <a:extLst>
                <a:ext uri="{FF2B5EF4-FFF2-40B4-BE49-F238E27FC236}">
                  <a16:creationId xmlns:a16="http://schemas.microsoft.com/office/drawing/2014/main" id="{782CECA7-7930-4947-BD0C-715972C4342C}"/>
                </a:ext>
                <a:ext uri="{C183D7F6-B498-43B3-948B-1728B52AA6E4}">
                  <adec:decorative xmlns:adec="http://schemas.microsoft.com/office/drawing/2017/decorative" val="1"/>
                </a:ext>
              </a:extLst>
            </p:cNvPr>
            <p:cNvSpPr txBox="1"/>
            <p:nvPr/>
          </p:nvSpPr>
          <p:spPr>
            <a:xfrm>
              <a:off x="8622611" y="2193122"/>
              <a:ext cx="1050147" cy="215505"/>
            </a:xfrm>
            <a:prstGeom prst="rect">
              <a:avLst/>
            </a:prstGeom>
            <a:noFill/>
            <a:ln>
              <a:noFill/>
            </a:ln>
          </p:spPr>
          <p:txBody>
            <a:bodyPr wrap="square">
              <a:spAutoFit/>
            </a:bodyPr>
            <a:lstStyle/>
            <a:p>
              <a:pPr algn="ctr" defTabSz="932205">
                <a:buClr>
                  <a:srgbClr val="FFFFFF"/>
                </a:buClr>
                <a:buSzPts val="2400"/>
                <a:defRPr/>
              </a:pPr>
              <a:r>
                <a:rPr lang="en-US" sz="800" b="1">
                  <a:solidFill>
                    <a:srgbClr val="000000"/>
                  </a:solidFill>
                  <a:latin typeface="Segoe UI Semibold"/>
                  <a:sym typeface="Libre Franklin"/>
                </a:rPr>
                <a:t>Microsoft Sentinel</a:t>
              </a:r>
            </a:p>
          </p:txBody>
        </p:sp>
      </p:grpSp>
      <p:sp>
        <p:nvSpPr>
          <p:cNvPr id="185" name="Rectangle 184">
            <a:extLst>
              <a:ext uri="{FF2B5EF4-FFF2-40B4-BE49-F238E27FC236}">
                <a16:creationId xmlns:a16="http://schemas.microsoft.com/office/drawing/2014/main" id="{EC62E4B6-6E51-4651-96E4-0A3234AE8AC0}"/>
              </a:ext>
              <a:ext uri="{C183D7F6-B498-43B3-948B-1728B52AA6E4}">
                <adec:decorative xmlns:adec="http://schemas.microsoft.com/office/drawing/2017/decorative" val="1"/>
              </a:ext>
            </a:extLst>
          </p:cNvPr>
          <p:cNvSpPr/>
          <p:nvPr/>
        </p:nvSpPr>
        <p:spPr bwMode="auto">
          <a:xfrm>
            <a:off x="10905663" y="5958533"/>
            <a:ext cx="923640" cy="506523"/>
          </a:xfrm>
          <a:prstGeom prst="rect">
            <a:avLst/>
          </a:prstGeom>
          <a:ln w="15875">
            <a:solidFill>
              <a:schemeClr val="tx1">
                <a:lumMod val="75000"/>
                <a:lumOff val="2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30636" rIns="0" bIns="130636" numCol="1" spcCol="0" rtlCol="0" fromWordArt="0" anchor="ctr" anchorCtr="0" forceAA="0" compatLnSpc="1">
            <a:prstTxWarp prst="textNoShape">
              <a:avLst/>
            </a:prstTxWarp>
            <a:noAutofit/>
          </a:bodyPr>
          <a:lstStyle/>
          <a:p>
            <a:pPr algn="ctr" defTabSz="832498" fontAlgn="base">
              <a:spcBef>
                <a:spcPct val="0"/>
              </a:spcBef>
              <a:spcAft>
                <a:spcPct val="0"/>
              </a:spcAft>
              <a:defRPr/>
            </a:pPr>
            <a:r>
              <a:rPr lang="en-US" sz="804" b="1">
                <a:solidFill>
                  <a:srgbClr val="000000"/>
                </a:solidFill>
                <a:latin typeface="Segoe UI"/>
                <a:ea typeface="Segoe UI" pitchFamily="34" charset="0"/>
                <a:cs typeface="Segoe UI" pitchFamily="34" charset="0"/>
              </a:rPr>
              <a:t>Stage 3</a:t>
            </a:r>
          </a:p>
          <a:p>
            <a:pPr algn="ctr" defTabSz="832498" fontAlgn="base">
              <a:spcBef>
                <a:spcPct val="0"/>
              </a:spcBef>
              <a:spcAft>
                <a:spcPct val="0"/>
              </a:spcAft>
              <a:defRPr/>
            </a:pPr>
            <a:r>
              <a:rPr lang="en-US" sz="804" i="1">
                <a:solidFill>
                  <a:srgbClr val="000000"/>
                </a:solidFill>
                <a:latin typeface="Segoe UI"/>
                <a:ea typeface="Segoe UI" pitchFamily="34" charset="0"/>
                <a:cs typeface="Segoe UI" pitchFamily="34" charset="0"/>
              </a:rPr>
              <a:t>Response Actions (SOAR)</a:t>
            </a:r>
          </a:p>
        </p:txBody>
      </p:sp>
      <p:cxnSp>
        <p:nvCxnSpPr>
          <p:cNvPr id="186" name="Connector: Elbow 185">
            <a:extLst>
              <a:ext uri="{FF2B5EF4-FFF2-40B4-BE49-F238E27FC236}">
                <a16:creationId xmlns:a16="http://schemas.microsoft.com/office/drawing/2014/main" id="{FE4535FD-5DA0-4091-995E-CFFDBA244879}"/>
              </a:ext>
              <a:ext uri="{C183D7F6-B498-43B3-948B-1728B52AA6E4}">
                <adec:decorative xmlns:adec="http://schemas.microsoft.com/office/drawing/2017/decorative" val="1"/>
              </a:ext>
            </a:extLst>
          </p:cNvPr>
          <p:cNvCxnSpPr>
            <a:cxnSpLocks/>
            <a:stCxn id="774" idx="3"/>
            <a:endCxn id="185" idx="3"/>
          </p:cNvCxnSpPr>
          <p:nvPr/>
        </p:nvCxnSpPr>
        <p:spPr>
          <a:xfrm flipH="1">
            <a:off x="11829304" y="1907421"/>
            <a:ext cx="88810" cy="4304373"/>
          </a:xfrm>
          <a:prstGeom prst="bentConnector3">
            <a:avLst>
              <a:gd name="adj1" fmla="val -262490"/>
            </a:avLst>
          </a:prstGeom>
          <a:ln w="28575">
            <a:solidFill>
              <a:schemeClr val="accent1">
                <a:lumMod val="2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Google Shape;1889;p149">
            <a:extLst>
              <a:ext uri="{FF2B5EF4-FFF2-40B4-BE49-F238E27FC236}">
                <a16:creationId xmlns:a16="http://schemas.microsoft.com/office/drawing/2014/main" id="{735FC459-F164-4B9D-9011-E4536D6B1578}"/>
              </a:ext>
            </a:extLst>
          </p:cNvPr>
          <p:cNvSpPr/>
          <p:nvPr/>
        </p:nvSpPr>
        <p:spPr>
          <a:xfrm>
            <a:off x="8661831" y="5643849"/>
            <a:ext cx="1109196" cy="393293"/>
          </a:xfrm>
          <a:prstGeom prst="rect">
            <a:avLst/>
          </a:prstGeom>
          <a:solidFill>
            <a:schemeClr val="bg1">
              <a:lumMod val="85000"/>
            </a:schemeClr>
          </a:solidFill>
          <a:ln w="19050">
            <a:noFill/>
          </a:ln>
        </p:spPr>
        <p:style>
          <a:lnRef idx="0">
            <a:scrgbClr r="0" g="0" b="0"/>
          </a:lnRef>
          <a:fillRef idx="0">
            <a:scrgbClr r="0" g="0" b="0"/>
          </a:fillRef>
          <a:effectRef idx="0">
            <a:scrgbClr r="0" g="0" b="0"/>
          </a:effectRef>
          <a:fontRef idx="minor">
            <a:schemeClr val="lt1"/>
          </a:fontRef>
        </p:style>
        <p:txBody>
          <a:bodyPr spcFirstLastPara="1" wrap="square" lIns="81635" tIns="40808" rIns="81635" bIns="40808" anchor="ctr" anchorCtr="0">
            <a:noAutofit/>
          </a:bodyPr>
          <a:lstStyle/>
          <a:p>
            <a:pPr algn="ctr" defTabSz="932205">
              <a:buClr>
                <a:srgbClr val="FFFFFF"/>
              </a:buClr>
              <a:buSzPts val="2400"/>
              <a:defRPr/>
            </a:pPr>
            <a:r>
              <a:rPr lang="en-US" sz="804" b="1">
                <a:solidFill>
                  <a:srgbClr val="000000"/>
                </a:solidFill>
                <a:latin typeface="Segoe UI Semibold"/>
                <a:sym typeface="Libre Franklin"/>
              </a:rPr>
              <a:t>Microsoft Defender for Endpoint</a:t>
            </a:r>
            <a:endParaRPr sz="533" b="1">
              <a:solidFill>
                <a:srgbClr val="000000"/>
              </a:solidFill>
              <a:latin typeface="Segoe UI Semibold"/>
              <a:sym typeface="Libre Franklin"/>
            </a:endParaRPr>
          </a:p>
        </p:txBody>
      </p:sp>
      <p:cxnSp>
        <p:nvCxnSpPr>
          <p:cNvPr id="233" name="Connector: Elbow 232">
            <a:extLst>
              <a:ext uri="{FF2B5EF4-FFF2-40B4-BE49-F238E27FC236}">
                <a16:creationId xmlns:a16="http://schemas.microsoft.com/office/drawing/2014/main" id="{1AA6B264-5D12-4FBC-99B0-5C8C86C5A328}"/>
              </a:ext>
              <a:ext uri="{C183D7F6-B498-43B3-948B-1728B52AA6E4}">
                <adec:decorative xmlns:adec="http://schemas.microsoft.com/office/drawing/2017/decorative" val="1"/>
              </a:ext>
            </a:extLst>
          </p:cNvPr>
          <p:cNvCxnSpPr>
            <a:cxnSpLocks/>
            <a:stCxn id="798" idx="3"/>
            <a:endCxn id="47" idx="1"/>
          </p:cNvCxnSpPr>
          <p:nvPr/>
        </p:nvCxnSpPr>
        <p:spPr>
          <a:xfrm>
            <a:off x="6771448" y="5057146"/>
            <a:ext cx="1890382" cy="783350"/>
          </a:xfrm>
          <a:prstGeom prst="bentConnector3">
            <a:avLst>
              <a:gd name="adj1" fmla="val 67213"/>
            </a:avLst>
          </a:prstGeom>
          <a:ln w="19050">
            <a:solidFill>
              <a:schemeClr val="accent1">
                <a:lumMod val="25000"/>
              </a:schemeClr>
            </a:solidFill>
            <a:prstDash val="solid"/>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41" name="Connector: Elbow 240">
            <a:extLst>
              <a:ext uri="{FF2B5EF4-FFF2-40B4-BE49-F238E27FC236}">
                <a16:creationId xmlns:a16="http://schemas.microsoft.com/office/drawing/2014/main" id="{0EB1C522-B189-446B-BC09-63F313E9F994}"/>
              </a:ext>
              <a:ext uri="{C183D7F6-B498-43B3-948B-1728B52AA6E4}">
                <adec:decorative xmlns:adec="http://schemas.microsoft.com/office/drawing/2017/decorative" val="1"/>
              </a:ext>
            </a:extLst>
          </p:cNvPr>
          <p:cNvCxnSpPr>
            <a:cxnSpLocks/>
          </p:cNvCxnSpPr>
          <p:nvPr/>
        </p:nvCxnSpPr>
        <p:spPr>
          <a:xfrm flipV="1">
            <a:off x="11612855" y="2236678"/>
            <a:ext cx="8335" cy="1324891"/>
          </a:xfrm>
          <a:prstGeom prst="straightConnector1">
            <a:avLst/>
          </a:prstGeom>
          <a:ln w="19050">
            <a:solidFill>
              <a:schemeClr val="accent1">
                <a:lumMod val="25000"/>
              </a:schemeClr>
            </a:solidFill>
            <a:prstDash val="solid"/>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45" name="Google Shape;1889;p149">
            <a:extLst>
              <a:ext uri="{FF2B5EF4-FFF2-40B4-BE49-F238E27FC236}">
                <a16:creationId xmlns:a16="http://schemas.microsoft.com/office/drawing/2014/main" id="{D662043A-656E-44B4-935B-6E654B991BCA}"/>
              </a:ext>
              <a:ext uri="{C183D7F6-B498-43B3-948B-1728B52AA6E4}">
                <adec:decorative xmlns:adec="http://schemas.microsoft.com/office/drawing/2017/decorative" val="1"/>
              </a:ext>
            </a:extLst>
          </p:cNvPr>
          <p:cNvSpPr/>
          <p:nvPr/>
        </p:nvSpPr>
        <p:spPr>
          <a:xfrm>
            <a:off x="10828725" y="1644663"/>
            <a:ext cx="934646" cy="579658"/>
          </a:xfrm>
          <a:prstGeom prst="rect">
            <a:avLst/>
          </a:prstGeom>
          <a:noFill/>
          <a:ln w="19050">
            <a:solidFill>
              <a:schemeClr val="accent6"/>
            </a:solidFill>
          </a:ln>
        </p:spPr>
        <p:style>
          <a:lnRef idx="0">
            <a:scrgbClr r="0" g="0" b="0"/>
          </a:lnRef>
          <a:fillRef idx="0">
            <a:scrgbClr r="0" g="0" b="0"/>
          </a:fillRef>
          <a:effectRef idx="0">
            <a:scrgbClr r="0" g="0" b="0"/>
          </a:effectRef>
          <a:fontRef idx="minor">
            <a:schemeClr val="lt1"/>
          </a:fontRef>
        </p:style>
        <p:txBody>
          <a:bodyPr spcFirstLastPara="1" wrap="square" lIns="914010" tIns="40808" rIns="81635" bIns="40808" anchor="ctr" anchorCtr="0">
            <a:noAutofit/>
          </a:bodyPr>
          <a:lstStyle/>
          <a:p>
            <a:pPr defTabSz="832498" fontAlgn="base">
              <a:lnSpc>
                <a:spcPct val="90000"/>
              </a:lnSpc>
              <a:spcBef>
                <a:spcPct val="0"/>
              </a:spcBef>
              <a:spcAft>
                <a:spcPct val="0"/>
              </a:spcAft>
              <a:buSzPct val="100000"/>
              <a:defRPr/>
            </a:pPr>
            <a:endParaRPr lang="en-US" sz="600">
              <a:solidFill>
                <a:srgbClr val="000000"/>
              </a:solidFill>
              <a:latin typeface="Segoe UI"/>
              <a:cs typeface="Segoe UI Semilight" panose="020B0402040204020203" pitchFamily="34" charset="0"/>
              <a:sym typeface="Libre Franklin"/>
            </a:endParaRPr>
          </a:p>
        </p:txBody>
      </p:sp>
      <p:pic>
        <p:nvPicPr>
          <p:cNvPr id="246" name="Graphic 245">
            <a:extLst>
              <a:ext uri="{FF2B5EF4-FFF2-40B4-BE49-F238E27FC236}">
                <a16:creationId xmlns:a16="http://schemas.microsoft.com/office/drawing/2014/main" id="{B5926A01-16A4-4393-8124-33E551660144}"/>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184003" y="1738996"/>
            <a:ext cx="185349" cy="185347"/>
          </a:xfrm>
          <a:prstGeom prst="rect">
            <a:avLst/>
          </a:prstGeom>
        </p:spPr>
      </p:pic>
      <p:sp>
        <p:nvSpPr>
          <p:cNvPr id="247" name="TextBox 246">
            <a:extLst>
              <a:ext uri="{FF2B5EF4-FFF2-40B4-BE49-F238E27FC236}">
                <a16:creationId xmlns:a16="http://schemas.microsoft.com/office/drawing/2014/main" id="{2F1D0910-9C81-4EB3-BC51-576514AA8B42}"/>
              </a:ext>
              <a:ext uri="{C183D7F6-B498-43B3-948B-1728B52AA6E4}">
                <adec:decorative xmlns:adec="http://schemas.microsoft.com/office/drawing/2017/decorative" val="1"/>
              </a:ext>
            </a:extLst>
          </p:cNvPr>
          <p:cNvSpPr txBox="1"/>
          <p:nvPr/>
        </p:nvSpPr>
        <p:spPr>
          <a:xfrm>
            <a:off x="10822587" y="1898217"/>
            <a:ext cx="934646" cy="345245"/>
          </a:xfrm>
          <a:prstGeom prst="rect">
            <a:avLst/>
          </a:prstGeom>
          <a:noFill/>
        </p:spPr>
        <p:txBody>
          <a:bodyPr wrap="square">
            <a:spAutoFit/>
          </a:bodyPr>
          <a:lstStyle/>
          <a:p>
            <a:pPr algn="ctr" defTabSz="932205">
              <a:buClr>
                <a:srgbClr val="FFFFFF"/>
              </a:buClr>
              <a:buSzPts val="2400"/>
              <a:defRPr/>
            </a:pPr>
            <a:r>
              <a:rPr lang="en-US" sz="800" b="1">
                <a:solidFill>
                  <a:srgbClr val="000000"/>
                </a:solidFill>
                <a:latin typeface="Segoe UI Semibold"/>
                <a:sym typeface="Libre Franklin"/>
              </a:rPr>
              <a:t>Microsoft 365 Defender</a:t>
            </a:r>
          </a:p>
        </p:txBody>
      </p:sp>
      <p:grpSp>
        <p:nvGrpSpPr>
          <p:cNvPr id="252" name="Group 251">
            <a:extLst>
              <a:ext uri="{FF2B5EF4-FFF2-40B4-BE49-F238E27FC236}">
                <a16:creationId xmlns:a16="http://schemas.microsoft.com/office/drawing/2014/main" id="{A293DF28-DCE2-456D-98F7-36104801E4C1}"/>
              </a:ext>
            </a:extLst>
          </p:cNvPr>
          <p:cNvGrpSpPr/>
          <p:nvPr/>
        </p:nvGrpSpPr>
        <p:grpSpPr>
          <a:xfrm>
            <a:off x="9734395" y="1810396"/>
            <a:ext cx="1095342" cy="430910"/>
            <a:chOff x="8608207" y="1984797"/>
            <a:chExt cx="1095652" cy="431032"/>
          </a:xfrm>
        </p:grpSpPr>
        <p:sp>
          <p:nvSpPr>
            <p:cNvPr id="253" name="Google Shape;1889;p149">
              <a:extLst>
                <a:ext uri="{FF2B5EF4-FFF2-40B4-BE49-F238E27FC236}">
                  <a16:creationId xmlns:a16="http://schemas.microsoft.com/office/drawing/2014/main" id="{0B803A00-E01C-4036-A59C-EBF5F12AA571}"/>
                </a:ext>
                <a:ext uri="{C183D7F6-B498-43B3-948B-1728B52AA6E4}">
                  <adec:decorative xmlns:adec="http://schemas.microsoft.com/office/drawing/2017/decorative" val="1"/>
                </a:ext>
              </a:extLst>
            </p:cNvPr>
            <p:cNvSpPr/>
            <p:nvPr/>
          </p:nvSpPr>
          <p:spPr>
            <a:xfrm>
              <a:off x="8656998" y="1984797"/>
              <a:ext cx="978684" cy="417297"/>
            </a:xfrm>
            <a:prstGeom prst="rect">
              <a:avLst/>
            </a:prstGeom>
            <a:noFill/>
            <a:ln w="19050">
              <a:solidFill>
                <a:schemeClr val="accent6"/>
              </a:solidFill>
            </a:ln>
          </p:spPr>
          <p:style>
            <a:lnRef idx="0">
              <a:scrgbClr r="0" g="0" b="0"/>
            </a:lnRef>
            <a:fillRef idx="0">
              <a:scrgbClr r="0" g="0" b="0"/>
            </a:fillRef>
            <a:effectRef idx="0">
              <a:scrgbClr r="0" g="0" b="0"/>
            </a:effectRef>
            <a:fontRef idx="minor">
              <a:schemeClr val="lt1"/>
            </a:fontRef>
          </p:style>
          <p:txBody>
            <a:bodyPr spcFirstLastPara="1" wrap="square" lIns="914010" tIns="40808" rIns="81635" bIns="40808" anchor="ctr" anchorCtr="0">
              <a:noAutofit/>
            </a:bodyPr>
            <a:lstStyle/>
            <a:p>
              <a:pPr defTabSz="832498" fontAlgn="base">
                <a:lnSpc>
                  <a:spcPct val="90000"/>
                </a:lnSpc>
                <a:spcBef>
                  <a:spcPct val="0"/>
                </a:spcBef>
                <a:spcAft>
                  <a:spcPct val="0"/>
                </a:spcAft>
                <a:buSzPct val="100000"/>
                <a:defRPr/>
              </a:pPr>
              <a:endParaRPr lang="en-US" sz="600">
                <a:solidFill>
                  <a:srgbClr val="000000"/>
                </a:solidFill>
                <a:latin typeface="Segoe UI"/>
                <a:cs typeface="Segoe UI Semilight" panose="020B0402040204020203" pitchFamily="34" charset="0"/>
                <a:sym typeface="Libre Franklin"/>
              </a:endParaRPr>
            </a:p>
          </p:txBody>
        </p:sp>
        <p:pic>
          <p:nvPicPr>
            <p:cNvPr id="254" name="Graphic 253">
              <a:extLst>
                <a:ext uri="{FF2B5EF4-FFF2-40B4-BE49-F238E27FC236}">
                  <a16:creationId xmlns:a16="http://schemas.microsoft.com/office/drawing/2014/main" id="{5B447CCC-C55C-4E80-A228-DD49259C623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1747" y="2028356"/>
              <a:ext cx="185402" cy="185400"/>
            </a:xfrm>
            <a:prstGeom prst="rect">
              <a:avLst/>
            </a:prstGeom>
          </p:spPr>
        </p:pic>
        <p:sp>
          <p:nvSpPr>
            <p:cNvPr id="255" name="TextBox 254">
              <a:extLst>
                <a:ext uri="{FF2B5EF4-FFF2-40B4-BE49-F238E27FC236}">
                  <a16:creationId xmlns:a16="http://schemas.microsoft.com/office/drawing/2014/main" id="{26521054-AC7E-46C9-8525-19101545C4E8}"/>
                </a:ext>
                <a:ext uri="{C183D7F6-B498-43B3-948B-1728B52AA6E4}">
                  <adec:decorative xmlns:adec="http://schemas.microsoft.com/office/drawing/2017/decorative" val="1"/>
                </a:ext>
              </a:extLst>
            </p:cNvPr>
            <p:cNvSpPr txBox="1"/>
            <p:nvPr/>
          </p:nvSpPr>
          <p:spPr>
            <a:xfrm>
              <a:off x="8608207" y="2200324"/>
              <a:ext cx="1095652" cy="215505"/>
            </a:xfrm>
            <a:prstGeom prst="rect">
              <a:avLst/>
            </a:prstGeom>
            <a:noFill/>
            <a:ln>
              <a:noFill/>
            </a:ln>
          </p:spPr>
          <p:txBody>
            <a:bodyPr wrap="square">
              <a:spAutoFit/>
            </a:bodyPr>
            <a:lstStyle/>
            <a:p>
              <a:pPr algn="ctr" defTabSz="932205">
                <a:buClr>
                  <a:srgbClr val="FFFFFF"/>
                </a:buClr>
                <a:buSzPts val="2400"/>
                <a:defRPr/>
              </a:pPr>
              <a:r>
                <a:rPr lang="en-US" sz="800" b="1">
                  <a:solidFill>
                    <a:srgbClr val="000000"/>
                  </a:solidFill>
                  <a:latin typeface="Segoe UI Semibold"/>
                  <a:sym typeface="Libre Franklin"/>
                </a:rPr>
                <a:t>Microsoft Defender</a:t>
              </a:r>
            </a:p>
          </p:txBody>
        </p:sp>
      </p:grpSp>
      <p:cxnSp>
        <p:nvCxnSpPr>
          <p:cNvPr id="260" name="Connector: Elbow 259">
            <a:extLst>
              <a:ext uri="{FF2B5EF4-FFF2-40B4-BE49-F238E27FC236}">
                <a16:creationId xmlns:a16="http://schemas.microsoft.com/office/drawing/2014/main" id="{5DDBDEAD-B290-4277-A038-9ED5B67B66F5}"/>
              </a:ext>
              <a:ext uri="{C183D7F6-B498-43B3-948B-1728B52AA6E4}">
                <adec:decorative xmlns:adec="http://schemas.microsoft.com/office/drawing/2017/decorative" val="1"/>
              </a:ext>
            </a:extLst>
          </p:cNvPr>
          <p:cNvCxnSpPr>
            <a:cxnSpLocks/>
            <a:stCxn id="823" idx="3"/>
            <a:endCxn id="821" idx="1"/>
          </p:cNvCxnSpPr>
          <p:nvPr/>
        </p:nvCxnSpPr>
        <p:spPr>
          <a:xfrm>
            <a:off x="7003987" y="3910332"/>
            <a:ext cx="1206575" cy="522119"/>
          </a:xfrm>
          <a:prstGeom prst="bentConnector3">
            <a:avLst>
              <a:gd name="adj1" fmla="val 30125"/>
            </a:avLst>
          </a:prstGeom>
          <a:ln w="19050">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23" name="Google Shape;1889;p149">
            <a:extLst>
              <a:ext uri="{FF2B5EF4-FFF2-40B4-BE49-F238E27FC236}">
                <a16:creationId xmlns:a16="http://schemas.microsoft.com/office/drawing/2014/main" id="{D1B5810B-7A10-4CF1-B9BC-775CEDF274F4}"/>
              </a:ext>
            </a:extLst>
          </p:cNvPr>
          <p:cNvSpPr/>
          <p:nvPr/>
        </p:nvSpPr>
        <p:spPr>
          <a:xfrm>
            <a:off x="5314206" y="3764949"/>
            <a:ext cx="1689782" cy="290765"/>
          </a:xfrm>
          <a:prstGeom prst="rect">
            <a:avLst/>
          </a:prstGeom>
          <a:solidFill>
            <a:srgbClr val="0078D4"/>
          </a:solidFill>
          <a:ln>
            <a:solidFill>
              <a:schemeClr val="accent1"/>
            </a:solidFill>
          </a:ln>
        </p:spPr>
        <p:style>
          <a:lnRef idx="0">
            <a:scrgbClr r="0" g="0" b="0"/>
          </a:lnRef>
          <a:fillRef idx="0">
            <a:scrgbClr r="0" g="0" b="0"/>
          </a:fillRef>
          <a:effectRef idx="0">
            <a:scrgbClr r="0" g="0" b="0"/>
          </a:effectRef>
          <a:fontRef idx="minor">
            <a:schemeClr val="lt1"/>
          </a:fontRef>
        </p:style>
        <p:txBody>
          <a:bodyPr spcFirstLastPara="1" wrap="square" lIns="81635" tIns="40808" rIns="81635" bIns="40808" anchor="ctr" anchorCtr="0">
            <a:noAutofit/>
          </a:bodyPr>
          <a:lstStyle/>
          <a:p>
            <a:pPr algn="ctr" defTabSz="816364">
              <a:buClr>
                <a:srgbClr val="FFFFFF"/>
              </a:buClr>
              <a:buSzPts val="2400"/>
              <a:defRPr/>
            </a:pPr>
            <a:r>
              <a:rPr lang="en-US" sz="938" b="1">
                <a:solidFill>
                  <a:srgbClr val="FFFFFF"/>
                </a:solidFill>
                <a:latin typeface="Segoe UI Semibold"/>
                <a:ea typeface="Libre Franklin"/>
                <a:cs typeface="Libre Franklin"/>
                <a:sym typeface="Libre Franklin"/>
              </a:rPr>
              <a:t>Business Analytic Sensor(s)</a:t>
            </a:r>
          </a:p>
        </p:txBody>
      </p:sp>
      <p:cxnSp>
        <p:nvCxnSpPr>
          <p:cNvPr id="274" name="Connector: Elbow 273">
            <a:extLst>
              <a:ext uri="{FF2B5EF4-FFF2-40B4-BE49-F238E27FC236}">
                <a16:creationId xmlns:a16="http://schemas.microsoft.com/office/drawing/2014/main" id="{15FF8AFB-56C7-4E75-9E64-49838BEE54E5}"/>
              </a:ext>
              <a:ext uri="{C183D7F6-B498-43B3-948B-1728B52AA6E4}">
                <adec:decorative xmlns:adec="http://schemas.microsoft.com/office/drawing/2017/decorative" val="1"/>
              </a:ext>
            </a:extLst>
          </p:cNvPr>
          <p:cNvCxnSpPr>
            <a:cxnSpLocks/>
            <a:stCxn id="832" idx="0"/>
            <a:endCxn id="255" idx="2"/>
          </p:cNvCxnSpPr>
          <p:nvPr/>
        </p:nvCxnSpPr>
        <p:spPr>
          <a:xfrm rot="16200000" flipV="1">
            <a:off x="10160217" y="2363156"/>
            <a:ext cx="1329117" cy="1085417"/>
          </a:xfrm>
          <a:prstGeom prst="bentConnector3">
            <a:avLst>
              <a:gd name="adj1" fmla="val 50000"/>
            </a:avLst>
          </a:prstGeom>
          <a:ln w="28575">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7" name="Connector: Elbow 296">
            <a:extLst>
              <a:ext uri="{FF2B5EF4-FFF2-40B4-BE49-F238E27FC236}">
                <a16:creationId xmlns:a16="http://schemas.microsoft.com/office/drawing/2014/main" id="{A5E682F1-FA7E-400F-BD69-49F657D26D71}"/>
              </a:ext>
              <a:ext uri="{C183D7F6-B498-43B3-948B-1728B52AA6E4}">
                <adec:decorative xmlns:adec="http://schemas.microsoft.com/office/drawing/2017/decorative" val="1"/>
              </a:ext>
            </a:extLst>
          </p:cNvPr>
          <p:cNvCxnSpPr>
            <a:cxnSpLocks/>
            <a:stCxn id="197" idx="3"/>
            <a:endCxn id="832" idx="2"/>
          </p:cNvCxnSpPr>
          <p:nvPr/>
        </p:nvCxnSpPr>
        <p:spPr>
          <a:xfrm flipV="1">
            <a:off x="7179266" y="4070919"/>
            <a:ext cx="4188217" cy="571099"/>
          </a:xfrm>
          <a:prstGeom prst="bentConnector2">
            <a:avLst/>
          </a:prstGeom>
          <a:ln w="28575">
            <a:solidFill>
              <a:schemeClr val="accent6"/>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0" name="Rectangle 299">
            <a:extLst>
              <a:ext uri="{FF2B5EF4-FFF2-40B4-BE49-F238E27FC236}">
                <a16:creationId xmlns:a16="http://schemas.microsoft.com/office/drawing/2014/main" id="{D1D7F683-E354-4CA6-9EE0-76EEA390C221}"/>
              </a:ext>
              <a:ext uri="{C183D7F6-B498-43B3-948B-1728B52AA6E4}">
                <adec:decorative xmlns:adec="http://schemas.microsoft.com/office/drawing/2017/decorative" val="1"/>
              </a:ext>
            </a:extLst>
          </p:cNvPr>
          <p:cNvSpPr/>
          <p:nvPr/>
        </p:nvSpPr>
        <p:spPr bwMode="auto">
          <a:xfrm>
            <a:off x="4132339" y="3416508"/>
            <a:ext cx="923640" cy="500496"/>
          </a:xfrm>
          <a:prstGeom prst="rect">
            <a:avLst/>
          </a:prstGeom>
          <a:ln w="15875">
            <a:solidFill>
              <a:schemeClr val="accent1">
                <a:lumMod val="2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30636" rIns="0" bIns="130636" numCol="1" spcCol="0" rtlCol="0" fromWordArt="0" anchor="ctr" anchorCtr="0" forceAA="0" compatLnSpc="1">
            <a:prstTxWarp prst="textNoShape">
              <a:avLst/>
            </a:prstTxWarp>
            <a:noAutofit/>
          </a:bodyPr>
          <a:lstStyle/>
          <a:p>
            <a:pPr algn="ctr" defTabSz="832498" fontAlgn="base">
              <a:spcBef>
                <a:spcPct val="0"/>
              </a:spcBef>
              <a:spcAft>
                <a:spcPct val="0"/>
              </a:spcAft>
              <a:defRPr/>
            </a:pPr>
            <a:r>
              <a:rPr lang="en-US" sz="804" b="1">
                <a:solidFill>
                  <a:srgbClr val="000000"/>
                </a:solidFill>
                <a:latin typeface="Segoe UI"/>
                <a:ea typeface="Segoe UI" pitchFamily="34" charset="0"/>
                <a:cs typeface="Segoe UI" pitchFamily="34" charset="0"/>
              </a:rPr>
              <a:t>Stage 1</a:t>
            </a:r>
          </a:p>
          <a:p>
            <a:pPr algn="ctr" defTabSz="832498" fontAlgn="base">
              <a:spcBef>
                <a:spcPct val="0"/>
              </a:spcBef>
              <a:spcAft>
                <a:spcPct val="0"/>
              </a:spcAft>
              <a:defRPr/>
            </a:pPr>
            <a:r>
              <a:rPr lang="en-US" sz="804" i="1">
                <a:solidFill>
                  <a:srgbClr val="000000"/>
                </a:solidFill>
                <a:latin typeface="Segoe UI"/>
                <a:ea typeface="Segoe UI" pitchFamily="34" charset="0"/>
                <a:cs typeface="Segoe UI" pitchFamily="34" charset="0"/>
              </a:rPr>
              <a:t>Deploy to </a:t>
            </a:r>
            <a:br>
              <a:rPr lang="en-US" sz="804" i="1">
                <a:solidFill>
                  <a:srgbClr val="000000"/>
                </a:solidFill>
                <a:latin typeface="Segoe UI"/>
                <a:ea typeface="Segoe UI" pitchFamily="34" charset="0"/>
                <a:cs typeface="Segoe UI" pitchFamily="34" charset="0"/>
              </a:rPr>
            </a:br>
            <a:r>
              <a:rPr lang="en-US" sz="804" i="1">
                <a:solidFill>
                  <a:srgbClr val="000000"/>
                </a:solidFill>
                <a:latin typeface="Segoe UI"/>
                <a:ea typeface="Segoe UI" pitchFamily="34" charset="0"/>
                <a:cs typeface="Segoe UI" pitchFamily="34" charset="0"/>
              </a:rPr>
              <a:t>local site only</a:t>
            </a:r>
          </a:p>
        </p:txBody>
      </p:sp>
      <p:cxnSp>
        <p:nvCxnSpPr>
          <p:cNvPr id="305" name="Connector: Elbow 304">
            <a:extLst>
              <a:ext uri="{FF2B5EF4-FFF2-40B4-BE49-F238E27FC236}">
                <a16:creationId xmlns:a16="http://schemas.microsoft.com/office/drawing/2014/main" id="{84A5CE68-5868-4D49-A785-2FAD8D94D32B}"/>
              </a:ext>
              <a:ext uri="{C183D7F6-B498-43B3-948B-1728B52AA6E4}">
                <adec:decorative xmlns:adec="http://schemas.microsoft.com/office/drawing/2017/decorative" val="1"/>
              </a:ext>
            </a:extLst>
          </p:cNvPr>
          <p:cNvCxnSpPr>
            <a:cxnSpLocks/>
            <a:stCxn id="47" idx="3"/>
          </p:cNvCxnSpPr>
          <p:nvPr/>
        </p:nvCxnSpPr>
        <p:spPr>
          <a:xfrm flipV="1">
            <a:off x="9771027" y="3684077"/>
            <a:ext cx="1850162" cy="2156419"/>
          </a:xfrm>
          <a:prstGeom prst="bentConnector2">
            <a:avLst/>
          </a:prstGeom>
          <a:ln w="19050">
            <a:solidFill>
              <a:schemeClr val="accent1">
                <a:lumMod val="25000"/>
              </a:schemeClr>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32" name="Rectangle 831">
            <a:extLst>
              <a:ext uri="{FF2B5EF4-FFF2-40B4-BE49-F238E27FC236}">
                <a16:creationId xmlns:a16="http://schemas.microsoft.com/office/drawing/2014/main" id="{B539C485-18DB-4F33-B58F-0CCDE5E79C08}"/>
              </a:ext>
              <a:ext uri="{C183D7F6-B498-43B3-948B-1728B52AA6E4}">
                <adec:decorative xmlns:adec="http://schemas.microsoft.com/office/drawing/2017/decorative" val="1"/>
              </a:ext>
            </a:extLst>
          </p:cNvPr>
          <p:cNvSpPr/>
          <p:nvPr/>
        </p:nvSpPr>
        <p:spPr bwMode="auto">
          <a:xfrm>
            <a:off x="10905663" y="3570423"/>
            <a:ext cx="923640" cy="500496"/>
          </a:xfrm>
          <a:prstGeom prst="rect">
            <a:avLst/>
          </a:prstGeom>
          <a:ln w="15875">
            <a:solidFill>
              <a:schemeClr val="accent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130636" rIns="0" bIns="130636" numCol="1" spcCol="0" rtlCol="0" fromWordArt="0" anchor="ctr" anchorCtr="0" forceAA="0" compatLnSpc="1">
            <a:prstTxWarp prst="textNoShape">
              <a:avLst/>
            </a:prstTxWarp>
            <a:noAutofit/>
          </a:bodyPr>
          <a:lstStyle/>
          <a:p>
            <a:pPr algn="ctr" defTabSz="832498" fontAlgn="base">
              <a:spcBef>
                <a:spcPct val="0"/>
              </a:spcBef>
              <a:spcAft>
                <a:spcPct val="0"/>
              </a:spcAft>
              <a:defRPr/>
            </a:pPr>
            <a:r>
              <a:rPr lang="en-US" sz="804" b="1">
                <a:solidFill>
                  <a:srgbClr val="000000"/>
                </a:solidFill>
                <a:latin typeface="Segoe UI"/>
                <a:ea typeface="Segoe UI" pitchFamily="34" charset="0"/>
                <a:cs typeface="Segoe UI" pitchFamily="34" charset="0"/>
              </a:rPr>
              <a:t>Stage 2</a:t>
            </a:r>
          </a:p>
          <a:p>
            <a:pPr algn="ctr" defTabSz="832498" fontAlgn="base">
              <a:spcBef>
                <a:spcPct val="0"/>
              </a:spcBef>
              <a:spcAft>
                <a:spcPct val="0"/>
              </a:spcAft>
              <a:defRPr/>
            </a:pPr>
            <a:r>
              <a:rPr lang="en-US" sz="804" i="1">
                <a:solidFill>
                  <a:srgbClr val="000000"/>
                </a:solidFill>
                <a:latin typeface="Segoe UI"/>
                <a:ea typeface="Segoe UI" pitchFamily="34" charset="0"/>
                <a:cs typeface="Segoe UI" pitchFamily="34" charset="0"/>
              </a:rPr>
              <a:t>Connect to Cloud</a:t>
            </a:r>
          </a:p>
        </p:txBody>
      </p:sp>
      <p:sp>
        <p:nvSpPr>
          <p:cNvPr id="3" name="Google Shape;1889;p149">
            <a:extLst>
              <a:ext uri="{FF2B5EF4-FFF2-40B4-BE49-F238E27FC236}">
                <a16:creationId xmlns:a16="http://schemas.microsoft.com/office/drawing/2014/main" id="{A75617AE-61E9-4099-896F-C529A99A2FAB}"/>
              </a:ext>
            </a:extLst>
          </p:cNvPr>
          <p:cNvSpPr/>
          <p:nvPr/>
        </p:nvSpPr>
        <p:spPr>
          <a:xfrm>
            <a:off x="8945675" y="6064228"/>
            <a:ext cx="1109196" cy="295143"/>
          </a:xfrm>
          <a:prstGeom prst="rect">
            <a:avLst/>
          </a:prstGeom>
          <a:solidFill>
            <a:srgbClr val="3C3B41"/>
          </a:solidFill>
          <a:ln w="19050">
            <a:noFill/>
          </a:ln>
        </p:spPr>
        <p:style>
          <a:lnRef idx="0">
            <a:scrgbClr r="0" g="0" b="0"/>
          </a:lnRef>
          <a:fillRef idx="0">
            <a:scrgbClr r="0" g="0" b="0"/>
          </a:fillRef>
          <a:effectRef idx="0">
            <a:scrgbClr r="0" g="0" b="0"/>
          </a:effectRef>
          <a:fontRef idx="minor">
            <a:schemeClr val="lt1"/>
          </a:fontRef>
        </p:style>
        <p:txBody>
          <a:bodyPr spcFirstLastPara="1" wrap="square" lIns="81635" tIns="40808" rIns="81635" bIns="40808" anchor="ctr" anchorCtr="0">
            <a:noAutofit/>
          </a:bodyPr>
          <a:lstStyle/>
          <a:p>
            <a:pPr algn="ctr" defTabSz="932205">
              <a:buClr>
                <a:srgbClr val="FFFFFF"/>
              </a:buClr>
              <a:buSzPts val="2400"/>
              <a:defRPr/>
            </a:pPr>
            <a:r>
              <a:rPr lang="en-US" sz="804" b="1">
                <a:solidFill>
                  <a:srgbClr val="FFFFFF"/>
                </a:solidFill>
                <a:latin typeface="Segoe UI Semibold"/>
                <a:sym typeface="Libre Franklin"/>
              </a:rPr>
              <a:t>NGFW Management</a:t>
            </a:r>
            <a:endParaRPr sz="533" b="1">
              <a:solidFill>
                <a:srgbClr val="FFFFFF"/>
              </a:solidFill>
              <a:latin typeface="Segoe UI Semibold"/>
              <a:sym typeface="Libre Franklin"/>
            </a:endParaRPr>
          </a:p>
        </p:txBody>
      </p:sp>
      <p:cxnSp>
        <p:nvCxnSpPr>
          <p:cNvPr id="168" name="Connector: Elbow 167">
            <a:extLst>
              <a:ext uri="{FF2B5EF4-FFF2-40B4-BE49-F238E27FC236}">
                <a16:creationId xmlns:a16="http://schemas.microsoft.com/office/drawing/2014/main" id="{233411AC-2BBB-4672-BA19-AD38F3C7E4FB}"/>
              </a:ext>
              <a:ext uri="{C183D7F6-B498-43B3-948B-1728B52AA6E4}">
                <adec:decorative xmlns:adec="http://schemas.microsoft.com/office/drawing/2017/decorative" val="1"/>
              </a:ext>
            </a:extLst>
          </p:cNvPr>
          <p:cNvCxnSpPr>
            <a:cxnSpLocks/>
            <a:stCxn id="185" idx="1"/>
            <a:endCxn id="3" idx="3"/>
          </p:cNvCxnSpPr>
          <p:nvPr/>
        </p:nvCxnSpPr>
        <p:spPr>
          <a:xfrm flipH="1">
            <a:off x="10054871" y="6211796"/>
            <a:ext cx="850794" cy="5"/>
          </a:xfrm>
          <a:prstGeom prst="straightConnector1">
            <a:avLst/>
          </a:prstGeom>
          <a:ln w="28575">
            <a:solidFill>
              <a:schemeClr val="accent1">
                <a:lumMod val="25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7" name="Google Shape;1889;p149">
            <a:extLst>
              <a:ext uri="{FF2B5EF4-FFF2-40B4-BE49-F238E27FC236}">
                <a16:creationId xmlns:a16="http://schemas.microsoft.com/office/drawing/2014/main" id="{4DB3123F-E685-4319-98E4-022432A7C5DF}"/>
              </a:ext>
              <a:ext uri="{C183D7F6-B498-43B3-948B-1728B52AA6E4}">
                <adec:decorative xmlns:adec="http://schemas.microsoft.com/office/drawing/2017/decorative" val="1"/>
              </a:ext>
            </a:extLst>
          </p:cNvPr>
          <p:cNvSpPr/>
          <p:nvPr/>
        </p:nvSpPr>
        <p:spPr>
          <a:xfrm>
            <a:off x="9192948" y="5258679"/>
            <a:ext cx="735973" cy="336302"/>
          </a:xfrm>
          <a:prstGeom prst="rect">
            <a:avLst/>
          </a:prstGeom>
          <a:solidFill>
            <a:schemeClr val="bg1"/>
          </a:solidFill>
          <a:ln w="12700" cap="flat" cmpd="sng">
            <a:solidFill>
              <a:schemeClr val="tx1"/>
            </a:solidFill>
            <a:prstDash val="solid"/>
            <a:miter lim="800000"/>
            <a:headEnd type="none" w="sm" len="sm"/>
            <a:tailEnd type="none" w="sm" len="sm"/>
          </a:ln>
        </p:spPr>
        <p:txBody>
          <a:bodyPr spcFirstLastPara="1" wrap="square" lIns="81635" tIns="40808" rIns="81635" bIns="40808" anchor="ctr" anchorCtr="0">
            <a:noAutofit/>
          </a:bodyPr>
          <a:lstStyle/>
          <a:p>
            <a:pPr algn="ctr" defTabSz="932205">
              <a:buClr>
                <a:srgbClr val="FFFFFF"/>
              </a:buClr>
              <a:buSzPts val="2400"/>
              <a:defRPr/>
            </a:pPr>
            <a:r>
              <a:rPr lang="en-US" sz="804" b="1">
                <a:solidFill>
                  <a:srgbClr val="000000"/>
                </a:solidFill>
                <a:latin typeface="Segoe UI Semibold"/>
                <a:sym typeface="Libre Franklin"/>
              </a:rPr>
              <a:t>Local SIEM</a:t>
            </a:r>
          </a:p>
          <a:p>
            <a:pPr algn="ctr" defTabSz="932205">
              <a:buClr>
                <a:srgbClr val="FFFFFF"/>
              </a:buClr>
              <a:buSzPts val="2400"/>
              <a:defRPr/>
            </a:pPr>
            <a:r>
              <a:rPr lang="en-US" sz="714" b="1">
                <a:solidFill>
                  <a:srgbClr val="000000"/>
                </a:solidFill>
                <a:latin typeface="Segoe UI Semibold"/>
                <a:sym typeface="Libre Franklin"/>
              </a:rPr>
              <a:t>(Optional)</a:t>
            </a:r>
            <a:endParaRPr sz="714" b="1">
              <a:solidFill>
                <a:srgbClr val="000000"/>
              </a:solidFill>
              <a:latin typeface="Segoe UI Semibold"/>
              <a:sym typeface="Libre Franklin"/>
            </a:endParaRPr>
          </a:p>
        </p:txBody>
      </p:sp>
      <p:cxnSp>
        <p:nvCxnSpPr>
          <p:cNvPr id="169" name="Connector: Elbow 168">
            <a:extLst>
              <a:ext uri="{FF2B5EF4-FFF2-40B4-BE49-F238E27FC236}">
                <a16:creationId xmlns:a16="http://schemas.microsoft.com/office/drawing/2014/main" id="{A5D7124E-90C0-413A-99A4-D79A080E9CC4}"/>
              </a:ext>
              <a:ext uri="{C183D7F6-B498-43B3-948B-1728B52AA6E4}">
                <adec:decorative xmlns:adec="http://schemas.microsoft.com/office/drawing/2017/decorative" val="1"/>
              </a:ext>
            </a:extLst>
          </p:cNvPr>
          <p:cNvCxnSpPr>
            <a:cxnSpLocks/>
            <a:stCxn id="807" idx="2"/>
            <a:endCxn id="167" idx="1"/>
          </p:cNvCxnSpPr>
          <p:nvPr/>
        </p:nvCxnSpPr>
        <p:spPr>
          <a:xfrm rot="16200000" flipH="1">
            <a:off x="8988189" y="5222069"/>
            <a:ext cx="198528" cy="210992"/>
          </a:xfrm>
          <a:prstGeom prst="bentConnector2">
            <a:avLst/>
          </a:prstGeom>
          <a:ln w="19050">
            <a:solidFill>
              <a:schemeClr val="bg1"/>
            </a:solidFill>
            <a:prstDash val="dashDot"/>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92" name="Google Shape;1889;p149">
            <a:extLst>
              <a:ext uri="{FF2B5EF4-FFF2-40B4-BE49-F238E27FC236}">
                <a16:creationId xmlns:a16="http://schemas.microsoft.com/office/drawing/2014/main" id="{C9FF46FD-4888-48BD-8677-FE7B9105B510}"/>
              </a:ext>
            </a:extLst>
          </p:cNvPr>
          <p:cNvSpPr/>
          <p:nvPr/>
        </p:nvSpPr>
        <p:spPr>
          <a:xfrm>
            <a:off x="5322303" y="4469735"/>
            <a:ext cx="316239" cy="345093"/>
          </a:xfrm>
          <a:prstGeom prst="rect">
            <a:avLst/>
          </a:prstGeom>
          <a:solidFill>
            <a:srgbClr val="50E6FF"/>
          </a:solidFill>
          <a:ln w="19050">
            <a:solidFill>
              <a:schemeClr val="accent6"/>
            </a:solidFill>
          </a:ln>
        </p:spPr>
        <p:style>
          <a:lnRef idx="0">
            <a:scrgbClr r="0" g="0" b="0"/>
          </a:lnRef>
          <a:fillRef idx="0">
            <a:scrgbClr r="0" g="0" b="0"/>
          </a:fillRef>
          <a:effectRef idx="0">
            <a:scrgbClr r="0" g="0" b="0"/>
          </a:effectRef>
          <a:fontRef idx="minor">
            <a:schemeClr val="lt1"/>
          </a:fontRef>
        </p:style>
        <p:txBody>
          <a:bodyPr spcFirstLastPara="1" wrap="square" lIns="81635" tIns="40808" rIns="81635" bIns="40808" anchor="ctr" anchorCtr="0">
            <a:noAutofit/>
          </a:bodyPr>
          <a:lstStyle/>
          <a:p>
            <a:pPr algn="ctr" defTabSz="932205">
              <a:buClr>
                <a:srgbClr val="FFFFFF"/>
              </a:buClr>
              <a:buSzPts val="2400"/>
              <a:defRPr/>
            </a:pPr>
            <a:r>
              <a:rPr lang="en-US" sz="714" b="1">
                <a:solidFill>
                  <a:srgbClr val="000000"/>
                </a:solidFill>
                <a:latin typeface="Segoe UI Semibold"/>
                <a:sym typeface="Libre Franklin"/>
              </a:rPr>
              <a:t>NIC1</a:t>
            </a:r>
          </a:p>
        </p:txBody>
      </p:sp>
      <p:sp>
        <p:nvSpPr>
          <p:cNvPr id="197" name="Google Shape;1889;p149">
            <a:extLst>
              <a:ext uri="{FF2B5EF4-FFF2-40B4-BE49-F238E27FC236}">
                <a16:creationId xmlns:a16="http://schemas.microsoft.com/office/drawing/2014/main" id="{192E7E8D-EE7D-42F1-900A-72CF0EA7B4A8}"/>
              </a:ext>
            </a:extLst>
          </p:cNvPr>
          <p:cNvSpPr/>
          <p:nvPr/>
        </p:nvSpPr>
        <p:spPr>
          <a:xfrm>
            <a:off x="6863027" y="4469471"/>
            <a:ext cx="316239" cy="345093"/>
          </a:xfrm>
          <a:prstGeom prst="rect">
            <a:avLst/>
          </a:prstGeom>
          <a:solidFill>
            <a:srgbClr val="50E6FF"/>
          </a:solidFill>
          <a:ln w="19050">
            <a:solidFill>
              <a:schemeClr val="accent6"/>
            </a:solidFill>
          </a:ln>
        </p:spPr>
        <p:style>
          <a:lnRef idx="0">
            <a:scrgbClr r="0" g="0" b="0"/>
          </a:lnRef>
          <a:fillRef idx="0">
            <a:scrgbClr r="0" g="0" b="0"/>
          </a:fillRef>
          <a:effectRef idx="0">
            <a:scrgbClr r="0" g="0" b="0"/>
          </a:effectRef>
          <a:fontRef idx="minor">
            <a:schemeClr val="lt1"/>
          </a:fontRef>
        </p:style>
        <p:txBody>
          <a:bodyPr spcFirstLastPara="1" wrap="square" lIns="81635" tIns="40808" rIns="81635" bIns="40808" anchor="ctr" anchorCtr="0">
            <a:noAutofit/>
          </a:bodyPr>
          <a:lstStyle/>
          <a:p>
            <a:pPr algn="ctr" defTabSz="932205">
              <a:buClr>
                <a:srgbClr val="FFFFFF"/>
              </a:buClr>
              <a:buSzPts val="2400"/>
              <a:defRPr/>
            </a:pPr>
            <a:r>
              <a:rPr lang="en-US" sz="714" b="1">
                <a:solidFill>
                  <a:srgbClr val="000000"/>
                </a:solidFill>
                <a:latin typeface="Segoe UI Semibold"/>
                <a:sym typeface="Libre Franklin"/>
              </a:rPr>
              <a:t>NIC2</a:t>
            </a:r>
          </a:p>
        </p:txBody>
      </p:sp>
      <p:sp>
        <p:nvSpPr>
          <p:cNvPr id="212" name="Google Shape;1889;p149">
            <a:extLst>
              <a:ext uri="{FF2B5EF4-FFF2-40B4-BE49-F238E27FC236}">
                <a16:creationId xmlns:a16="http://schemas.microsoft.com/office/drawing/2014/main" id="{01648FB2-E199-48D7-BDC2-E2B811F2ED4B}"/>
              </a:ext>
            </a:extLst>
          </p:cNvPr>
          <p:cNvSpPr/>
          <p:nvPr/>
        </p:nvSpPr>
        <p:spPr>
          <a:xfrm>
            <a:off x="4224534" y="4101649"/>
            <a:ext cx="621706" cy="324389"/>
          </a:xfrm>
          <a:prstGeom prst="rect">
            <a:avLst/>
          </a:prstGeom>
          <a:solidFill>
            <a:srgbClr val="50E6FF"/>
          </a:solidFill>
          <a:ln w="19050">
            <a:solidFill>
              <a:schemeClr val="accent6"/>
            </a:solidFill>
          </a:ln>
        </p:spPr>
        <p:style>
          <a:lnRef idx="0">
            <a:scrgbClr r="0" g="0" b="0"/>
          </a:lnRef>
          <a:fillRef idx="0">
            <a:scrgbClr r="0" g="0" b="0"/>
          </a:fillRef>
          <a:effectRef idx="0">
            <a:scrgbClr r="0" g="0" b="0"/>
          </a:effectRef>
          <a:fontRef idx="minor">
            <a:schemeClr val="lt1"/>
          </a:fontRef>
        </p:style>
        <p:txBody>
          <a:bodyPr spcFirstLastPara="1" wrap="square" lIns="81635" tIns="40808" rIns="81635" bIns="40808" anchor="ctr" anchorCtr="0">
            <a:noAutofit/>
          </a:bodyPr>
          <a:lstStyle/>
          <a:p>
            <a:pPr algn="ctr" defTabSz="932205">
              <a:buClr>
                <a:srgbClr val="FFFFFF"/>
              </a:buClr>
              <a:buSzPts val="2400"/>
              <a:defRPr/>
            </a:pPr>
            <a:r>
              <a:rPr lang="en-US" sz="816">
                <a:solidFill>
                  <a:srgbClr val="000000"/>
                </a:solidFill>
                <a:latin typeface="Segoe UI Semibold"/>
                <a:sym typeface="Libre Franklin"/>
              </a:rPr>
              <a:t>PCAP</a:t>
            </a:r>
          </a:p>
          <a:p>
            <a:pPr algn="ctr" defTabSz="932205">
              <a:buClr>
                <a:srgbClr val="FFFFFF"/>
              </a:buClr>
              <a:buSzPts val="2400"/>
              <a:defRPr/>
            </a:pPr>
            <a:r>
              <a:rPr lang="en-US" sz="714">
                <a:solidFill>
                  <a:srgbClr val="000000"/>
                </a:solidFill>
                <a:latin typeface="Segoe UI Semibold"/>
                <a:sym typeface="Libre Franklin"/>
              </a:rPr>
              <a:t>(manual)</a:t>
            </a:r>
          </a:p>
        </p:txBody>
      </p:sp>
      <p:cxnSp>
        <p:nvCxnSpPr>
          <p:cNvPr id="217" name="Connector: Elbow 239">
            <a:extLst>
              <a:ext uri="{FF2B5EF4-FFF2-40B4-BE49-F238E27FC236}">
                <a16:creationId xmlns:a16="http://schemas.microsoft.com/office/drawing/2014/main" id="{B2E12351-7358-4513-9E1E-5FFA6ECC211F}"/>
              </a:ext>
              <a:ext uri="{C183D7F6-B498-43B3-948B-1728B52AA6E4}">
                <adec:decorative xmlns:adec="http://schemas.microsoft.com/office/drawing/2017/decorative" val="1"/>
              </a:ext>
            </a:extLst>
          </p:cNvPr>
          <p:cNvCxnSpPr>
            <a:cxnSpLocks/>
            <a:stCxn id="212" idx="3"/>
          </p:cNvCxnSpPr>
          <p:nvPr/>
        </p:nvCxnSpPr>
        <p:spPr>
          <a:xfrm>
            <a:off x="4846240" y="4263843"/>
            <a:ext cx="1309491" cy="185112"/>
          </a:xfrm>
          <a:prstGeom prst="bentConnector3">
            <a:avLst>
              <a:gd name="adj1" fmla="val 99944"/>
            </a:avLst>
          </a:prstGeom>
          <a:ln w="3810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C4E16223-BF18-4F90-AF51-42E111C7EC47}"/>
              </a:ext>
              <a:ext uri="{C183D7F6-B498-43B3-948B-1728B52AA6E4}">
                <adec:decorative xmlns:adec="http://schemas.microsoft.com/office/drawing/2017/decorative" val="1"/>
              </a:ext>
            </a:extLst>
          </p:cNvPr>
          <p:cNvSpPr txBox="1"/>
          <p:nvPr/>
        </p:nvSpPr>
        <p:spPr>
          <a:xfrm>
            <a:off x="5232077" y="4313084"/>
            <a:ext cx="554121" cy="172622"/>
          </a:xfrm>
          <a:prstGeom prst="rect">
            <a:avLst/>
          </a:prstGeom>
          <a:noFill/>
        </p:spPr>
        <p:txBody>
          <a:bodyPr wrap="square">
            <a:spAutoFit/>
          </a:bodyPr>
          <a:lstStyle/>
          <a:p>
            <a:pPr defTabSz="932205">
              <a:buClr>
                <a:srgbClr val="FFFFFF"/>
              </a:buClr>
              <a:buSzPts val="2400"/>
              <a:defRPr/>
            </a:pPr>
            <a:r>
              <a:rPr lang="en-US" sz="510">
                <a:solidFill>
                  <a:srgbClr val="000000"/>
                </a:solidFill>
                <a:latin typeface="Segoe UI Semibold"/>
                <a:sym typeface="Libre Franklin"/>
              </a:rPr>
              <a:t>MONITOR</a:t>
            </a:r>
          </a:p>
        </p:txBody>
      </p:sp>
      <p:sp>
        <p:nvSpPr>
          <p:cNvPr id="174" name="TextBox 173">
            <a:extLst>
              <a:ext uri="{FF2B5EF4-FFF2-40B4-BE49-F238E27FC236}">
                <a16:creationId xmlns:a16="http://schemas.microsoft.com/office/drawing/2014/main" id="{4E14CE8A-A7D3-435E-8DA0-A3A2BEF541C8}"/>
              </a:ext>
              <a:ext uri="{C183D7F6-B498-43B3-948B-1728B52AA6E4}">
                <adec:decorative xmlns:adec="http://schemas.microsoft.com/office/drawing/2017/decorative" val="1"/>
              </a:ext>
            </a:extLst>
          </p:cNvPr>
          <p:cNvSpPr txBox="1"/>
          <p:nvPr/>
        </p:nvSpPr>
        <p:spPr>
          <a:xfrm>
            <a:off x="6798154" y="4313084"/>
            <a:ext cx="554121" cy="172622"/>
          </a:xfrm>
          <a:prstGeom prst="rect">
            <a:avLst/>
          </a:prstGeom>
          <a:noFill/>
        </p:spPr>
        <p:txBody>
          <a:bodyPr wrap="square">
            <a:spAutoFit/>
          </a:bodyPr>
          <a:lstStyle/>
          <a:p>
            <a:pPr defTabSz="932205">
              <a:buClr>
                <a:srgbClr val="FFFFFF"/>
              </a:buClr>
              <a:buSzPts val="2400"/>
              <a:defRPr/>
            </a:pPr>
            <a:r>
              <a:rPr lang="en-US" sz="510">
                <a:solidFill>
                  <a:srgbClr val="000000"/>
                </a:solidFill>
                <a:latin typeface="Segoe UI Semibold"/>
                <a:sym typeface="Libre Franklin"/>
              </a:rPr>
              <a:t>MANAGE</a:t>
            </a:r>
          </a:p>
        </p:txBody>
      </p:sp>
      <p:grpSp>
        <p:nvGrpSpPr>
          <p:cNvPr id="175" name="Group 174">
            <a:extLst>
              <a:ext uri="{FF2B5EF4-FFF2-40B4-BE49-F238E27FC236}">
                <a16:creationId xmlns:a16="http://schemas.microsoft.com/office/drawing/2014/main" id="{0F8E96FB-419E-4599-9935-4C31D3DE8B59}"/>
              </a:ext>
              <a:ext uri="{C183D7F6-B498-43B3-948B-1728B52AA6E4}">
                <adec:decorative xmlns:adec="http://schemas.microsoft.com/office/drawing/2017/decorative" val="1"/>
              </a:ext>
            </a:extLst>
          </p:cNvPr>
          <p:cNvGrpSpPr/>
          <p:nvPr/>
        </p:nvGrpSpPr>
        <p:grpSpPr>
          <a:xfrm>
            <a:off x="522752" y="1517075"/>
            <a:ext cx="2255734" cy="273078"/>
            <a:chOff x="2521760" y="3018167"/>
            <a:chExt cx="3008030" cy="923879"/>
          </a:xfrm>
        </p:grpSpPr>
        <p:cxnSp>
          <p:nvCxnSpPr>
            <p:cNvPr id="176" name="Straight Arrow Connector 175">
              <a:extLst>
                <a:ext uri="{FF2B5EF4-FFF2-40B4-BE49-F238E27FC236}">
                  <a16:creationId xmlns:a16="http://schemas.microsoft.com/office/drawing/2014/main" id="{2B96033A-E1C0-43A2-BAE5-763F3FB9A6B3}"/>
                </a:ext>
              </a:extLst>
            </p:cNvPr>
            <p:cNvCxnSpPr>
              <a:cxnSpLocks/>
            </p:cNvCxnSpPr>
            <p:nvPr/>
          </p:nvCxnSpPr>
          <p:spPr>
            <a:xfrm>
              <a:off x="4237616" y="3556443"/>
              <a:ext cx="1292174" cy="0"/>
            </a:xfrm>
            <a:prstGeom prst="straightConnector1">
              <a:avLst/>
            </a:prstGeom>
            <a:noFill/>
            <a:ln w="38100" cap="flat" cmpd="sng" algn="ctr">
              <a:solidFill>
                <a:srgbClr val="0078D4"/>
              </a:solidFill>
              <a:prstDash val="solid"/>
              <a:headEnd type="none" w="lg" len="med"/>
              <a:tailEnd type="triangle"/>
            </a:ln>
            <a:effectLst/>
          </p:spPr>
        </p:cxnSp>
        <p:grpSp>
          <p:nvGrpSpPr>
            <p:cNvPr id="177" name="Group 176">
              <a:extLst>
                <a:ext uri="{FF2B5EF4-FFF2-40B4-BE49-F238E27FC236}">
                  <a16:creationId xmlns:a16="http://schemas.microsoft.com/office/drawing/2014/main" id="{E853E1A4-AA8D-4EB9-8F91-A01AE89E0F5A}"/>
                </a:ext>
              </a:extLst>
            </p:cNvPr>
            <p:cNvGrpSpPr/>
            <p:nvPr/>
          </p:nvGrpSpPr>
          <p:grpSpPr>
            <a:xfrm>
              <a:off x="2521760" y="3018167"/>
              <a:ext cx="2065832" cy="923879"/>
              <a:chOff x="1525395" y="2140411"/>
              <a:chExt cx="4075938" cy="2306669"/>
            </a:xfrm>
          </p:grpSpPr>
          <p:sp>
            <p:nvSpPr>
              <p:cNvPr id="178" name="Freeform: Shape 177">
                <a:extLst>
                  <a:ext uri="{FF2B5EF4-FFF2-40B4-BE49-F238E27FC236}">
                    <a16:creationId xmlns:a16="http://schemas.microsoft.com/office/drawing/2014/main" id="{72672B81-335C-4435-962E-879052C5540F}"/>
                  </a:ext>
                </a:extLst>
              </p:cNvPr>
              <p:cNvSpPr/>
              <p:nvPr/>
            </p:nvSpPr>
            <p:spPr bwMode="auto">
              <a:xfrm>
                <a:off x="1525395" y="3485881"/>
                <a:ext cx="4069795" cy="96119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3092 w 125730"/>
                  <a:gd name="connsiteY2" fmla="*/ 69352 h 186690"/>
                  <a:gd name="connsiteX3" fmla="*/ 105935 w 125730"/>
                  <a:gd name="connsiteY3" fmla="*/ 10475 h 186690"/>
                  <a:gd name="connsiteX4" fmla="*/ 125730 w 125730"/>
                  <a:gd name="connsiteY4" fmla="*/ 0 h 186690"/>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6164 w 126754"/>
                  <a:gd name="connsiteY1" fmla="*/ 95708 h 122359"/>
                  <a:gd name="connsiteX2" fmla="*/ 74116 w 126754"/>
                  <a:gd name="connsiteY2" fmla="*/ 69352 h 122359"/>
                  <a:gd name="connsiteX3" fmla="*/ 106959 w 126754"/>
                  <a:gd name="connsiteY3" fmla="*/ 10475 h 122359"/>
                  <a:gd name="connsiteX4" fmla="*/ 126754 w 126754"/>
                  <a:gd name="connsiteY4" fmla="*/ 0 h 12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4" h="122359">
                    <a:moveTo>
                      <a:pt x="0" y="122359"/>
                    </a:moveTo>
                    <a:cubicBezTo>
                      <a:pt x="13715" y="117527"/>
                      <a:pt x="16410" y="119186"/>
                      <a:pt x="36164" y="95708"/>
                    </a:cubicBezTo>
                    <a:cubicBezTo>
                      <a:pt x="64686" y="77602"/>
                      <a:pt x="62317" y="83557"/>
                      <a:pt x="74116" y="69352"/>
                    </a:cubicBezTo>
                    <a:cubicBezTo>
                      <a:pt x="85915" y="55147"/>
                      <a:pt x="98186" y="22034"/>
                      <a:pt x="106959" y="10475"/>
                    </a:cubicBezTo>
                    <a:cubicBezTo>
                      <a:pt x="115732" y="-1084"/>
                      <a:pt x="122630" y="2182"/>
                      <a:pt x="126754" y="0"/>
                    </a:cubicBezTo>
                  </a:path>
                </a:pathLst>
              </a:custGeom>
              <a:noFill/>
              <a:ln w="28575" cap="flat" cmpd="sng" algn="ctr">
                <a:gradFill flip="none" rotWithShape="1">
                  <a:gsLst>
                    <a:gs pos="54000">
                      <a:srgbClr val="EBEBEB"/>
                    </a:gs>
                    <a:gs pos="84000">
                      <a:srgbClr val="0078D4"/>
                    </a:gs>
                  </a:gsLst>
                  <a:lin ang="0" scaled="1"/>
                  <a:tileRect/>
                </a:gradFill>
                <a:prstDash val="solid"/>
                <a:headEnd type="none" w="med" len="med"/>
                <a:tailEnd type="none" w="med" len="med"/>
              </a:ln>
              <a:effectLst/>
            </p:spPr>
            <p:txBody>
              <a:bodyPr rtlCol="0" anchor="ctr"/>
              <a:lstStyle/>
              <a:p>
                <a:pPr algn="ctr" defTabSz="913840">
                  <a:defRPr/>
                </a:pPr>
                <a:endParaRPr lang="en-US" sz="1762" kern="0">
                  <a:solidFill>
                    <a:srgbClr val="000000"/>
                  </a:solidFill>
                  <a:latin typeface="Segoe UI"/>
                </a:endParaRPr>
              </a:p>
            </p:txBody>
          </p:sp>
          <p:sp>
            <p:nvSpPr>
              <p:cNvPr id="179" name="Freeform: Shape 178">
                <a:extLst>
                  <a:ext uri="{FF2B5EF4-FFF2-40B4-BE49-F238E27FC236}">
                    <a16:creationId xmlns:a16="http://schemas.microsoft.com/office/drawing/2014/main" id="{8DF3F437-0163-4CCB-8C33-EE49DFF58160}"/>
                  </a:ext>
                </a:extLst>
              </p:cNvPr>
              <p:cNvSpPr/>
              <p:nvPr/>
            </p:nvSpPr>
            <p:spPr bwMode="auto">
              <a:xfrm flipV="1">
                <a:off x="1583457" y="2140411"/>
                <a:ext cx="4017876" cy="134237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76080 h 276295"/>
                  <a:gd name="connsiteX1" fmla="*/ 21376 w 125730"/>
                  <a:gd name="connsiteY1" fmla="*/ 225714 h 276295"/>
                  <a:gd name="connsiteX2" fmla="*/ 88962 w 125730"/>
                  <a:gd name="connsiteY2" fmla="*/ 7096 h 276295"/>
                  <a:gd name="connsiteX3" fmla="*/ 125730 w 125730"/>
                  <a:gd name="connsiteY3" fmla="*/ 89390 h 276295"/>
                  <a:gd name="connsiteX0" fmla="*/ 0 w 125730"/>
                  <a:gd name="connsiteY0" fmla="*/ 335333 h 335548"/>
                  <a:gd name="connsiteX1" fmla="*/ 21376 w 125730"/>
                  <a:gd name="connsiteY1" fmla="*/ 284967 h 335548"/>
                  <a:gd name="connsiteX2" fmla="*/ 78183 w 125730"/>
                  <a:gd name="connsiteY2" fmla="*/ 4743 h 335548"/>
                  <a:gd name="connsiteX3" fmla="*/ 125730 w 125730"/>
                  <a:gd name="connsiteY3" fmla="*/ 148643 h 335548"/>
                  <a:gd name="connsiteX0" fmla="*/ 0 w 125730"/>
                  <a:gd name="connsiteY0" fmla="*/ 330590 h 330805"/>
                  <a:gd name="connsiteX1" fmla="*/ 21376 w 125730"/>
                  <a:gd name="connsiteY1" fmla="*/ 280224 h 330805"/>
                  <a:gd name="connsiteX2" fmla="*/ 78183 w 125730"/>
                  <a:gd name="connsiteY2" fmla="*/ 0 h 330805"/>
                  <a:gd name="connsiteX3" fmla="*/ 125730 w 125730"/>
                  <a:gd name="connsiteY3" fmla="*/ 143900 h 330805"/>
                  <a:gd name="connsiteX0" fmla="*/ 0 w 124049"/>
                  <a:gd name="connsiteY0" fmla="*/ 330590 h 330805"/>
                  <a:gd name="connsiteX1" fmla="*/ 21376 w 124049"/>
                  <a:gd name="connsiteY1" fmla="*/ 280224 h 330805"/>
                  <a:gd name="connsiteX2" fmla="*/ 78183 w 124049"/>
                  <a:gd name="connsiteY2" fmla="*/ 0 h 330805"/>
                  <a:gd name="connsiteX3" fmla="*/ 124049 w 124049"/>
                  <a:gd name="connsiteY3" fmla="*/ 93028 h 330805"/>
                  <a:gd name="connsiteX0" fmla="*/ 0 w 124049"/>
                  <a:gd name="connsiteY0" fmla="*/ 331098 h 331313"/>
                  <a:gd name="connsiteX1" fmla="*/ 21376 w 124049"/>
                  <a:gd name="connsiteY1" fmla="*/ 280732 h 331313"/>
                  <a:gd name="connsiteX2" fmla="*/ 78183 w 124049"/>
                  <a:gd name="connsiteY2" fmla="*/ 508 h 331313"/>
                  <a:gd name="connsiteX3" fmla="*/ 124049 w 124049"/>
                  <a:gd name="connsiteY3" fmla="*/ 93536 h 331313"/>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5137"/>
                  <a:gd name="connsiteY0" fmla="*/ 337776 h 338141"/>
                  <a:gd name="connsiteX1" fmla="*/ 21376 w 125137"/>
                  <a:gd name="connsiteY1" fmla="*/ 287410 h 338141"/>
                  <a:gd name="connsiteX2" fmla="*/ 78183 w 125137"/>
                  <a:gd name="connsiteY2" fmla="*/ 7186 h 338141"/>
                  <a:gd name="connsiteX3" fmla="*/ 125137 w 125137"/>
                  <a:gd name="connsiteY3" fmla="*/ 85336 h 338141"/>
                  <a:gd name="connsiteX0" fmla="*/ 0 w 125137"/>
                  <a:gd name="connsiteY0" fmla="*/ 337362 h 337727"/>
                  <a:gd name="connsiteX1" fmla="*/ 21376 w 125137"/>
                  <a:gd name="connsiteY1" fmla="*/ 286996 h 337727"/>
                  <a:gd name="connsiteX2" fmla="*/ 78183 w 125137"/>
                  <a:gd name="connsiteY2" fmla="*/ 6772 h 337727"/>
                  <a:gd name="connsiteX3" fmla="*/ 125137 w 125137"/>
                  <a:gd name="connsiteY3" fmla="*/ 84922 h 337727"/>
                  <a:gd name="connsiteX0" fmla="*/ 0 w 125137"/>
                  <a:gd name="connsiteY0" fmla="*/ 337362 h 370255"/>
                  <a:gd name="connsiteX1" fmla="*/ 21376 w 125137"/>
                  <a:gd name="connsiteY1" fmla="*/ 286996 h 370255"/>
                  <a:gd name="connsiteX2" fmla="*/ 78183 w 125137"/>
                  <a:gd name="connsiteY2" fmla="*/ 6772 h 370255"/>
                  <a:gd name="connsiteX3" fmla="*/ 125137 w 125137"/>
                  <a:gd name="connsiteY3" fmla="*/ 84922 h 370255"/>
                  <a:gd name="connsiteX0" fmla="*/ 0 w 125137"/>
                  <a:gd name="connsiteY0" fmla="*/ 337362 h 337738"/>
                  <a:gd name="connsiteX1" fmla="*/ 21376 w 125137"/>
                  <a:gd name="connsiteY1" fmla="*/ 286996 h 337738"/>
                  <a:gd name="connsiteX2" fmla="*/ 78183 w 125137"/>
                  <a:gd name="connsiteY2" fmla="*/ 6772 h 337738"/>
                  <a:gd name="connsiteX3" fmla="*/ 125137 w 125137"/>
                  <a:gd name="connsiteY3" fmla="*/ 84922 h 337738"/>
                  <a:gd name="connsiteX0" fmla="*/ 0 w 125137"/>
                  <a:gd name="connsiteY0" fmla="*/ 294320 h 294972"/>
                  <a:gd name="connsiteX1" fmla="*/ 21376 w 125137"/>
                  <a:gd name="connsiteY1" fmla="*/ 243954 h 294972"/>
                  <a:gd name="connsiteX2" fmla="*/ 72843 w 125137"/>
                  <a:gd name="connsiteY2" fmla="*/ 10745 h 294972"/>
                  <a:gd name="connsiteX3" fmla="*/ 125137 w 125137"/>
                  <a:gd name="connsiteY3" fmla="*/ 41880 h 294972"/>
                  <a:gd name="connsiteX0" fmla="*/ 0 w 125137"/>
                  <a:gd name="connsiteY0" fmla="*/ 292873 h 293525"/>
                  <a:gd name="connsiteX1" fmla="*/ 21376 w 125137"/>
                  <a:gd name="connsiteY1" fmla="*/ 242507 h 293525"/>
                  <a:gd name="connsiteX2" fmla="*/ 72843 w 125137"/>
                  <a:gd name="connsiteY2" fmla="*/ 9298 h 293525"/>
                  <a:gd name="connsiteX3" fmla="*/ 125137 w 125137"/>
                  <a:gd name="connsiteY3" fmla="*/ 40433 h 293525"/>
                  <a:gd name="connsiteX0" fmla="*/ 0 w 125137"/>
                  <a:gd name="connsiteY0" fmla="*/ 254738 h 255066"/>
                  <a:gd name="connsiteX1" fmla="*/ 21376 w 125137"/>
                  <a:gd name="connsiteY1" fmla="*/ 204372 h 255066"/>
                  <a:gd name="connsiteX2" fmla="*/ 60698 w 125137"/>
                  <a:gd name="connsiteY2" fmla="*/ 43599 h 255066"/>
                  <a:gd name="connsiteX3" fmla="*/ 125137 w 125137"/>
                  <a:gd name="connsiteY3" fmla="*/ 2298 h 255066"/>
                  <a:gd name="connsiteX0" fmla="*/ 0 w 125137"/>
                  <a:gd name="connsiteY0" fmla="*/ 253943 h 254271"/>
                  <a:gd name="connsiteX1" fmla="*/ 21376 w 125137"/>
                  <a:gd name="connsiteY1" fmla="*/ 203577 h 254271"/>
                  <a:gd name="connsiteX2" fmla="*/ 60698 w 125137"/>
                  <a:gd name="connsiteY2" fmla="*/ 42804 h 254271"/>
                  <a:gd name="connsiteX3" fmla="*/ 125137 w 125137"/>
                  <a:gd name="connsiteY3" fmla="*/ 1503 h 254271"/>
                </a:gdLst>
                <a:ahLst/>
                <a:cxnLst>
                  <a:cxn ang="0">
                    <a:pos x="connsiteX0" y="connsiteY0"/>
                  </a:cxn>
                  <a:cxn ang="0">
                    <a:pos x="connsiteX1" y="connsiteY1"/>
                  </a:cxn>
                  <a:cxn ang="0">
                    <a:pos x="connsiteX2" y="connsiteY2"/>
                  </a:cxn>
                  <a:cxn ang="0">
                    <a:pos x="connsiteX3" y="connsiteY3"/>
                  </a:cxn>
                </a:cxnLst>
                <a:rect l="l" t="t" r="r" b="b"/>
                <a:pathLst>
                  <a:path w="125137" h="254271">
                    <a:moveTo>
                      <a:pt x="0" y="253943"/>
                    </a:moveTo>
                    <a:cubicBezTo>
                      <a:pt x="3341" y="256990"/>
                      <a:pt x="11260" y="238767"/>
                      <a:pt x="21376" y="203577"/>
                    </a:cubicBezTo>
                    <a:cubicBezTo>
                      <a:pt x="31492" y="168387"/>
                      <a:pt x="40939" y="56196"/>
                      <a:pt x="60698" y="42804"/>
                    </a:cubicBezTo>
                    <a:cubicBezTo>
                      <a:pt x="80457" y="29412"/>
                      <a:pt x="105512" y="-7904"/>
                      <a:pt x="125137" y="1503"/>
                    </a:cubicBezTo>
                  </a:path>
                </a:pathLst>
              </a:custGeom>
              <a:noFill/>
              <a:ln w="28575" cap="flat" cmpd="sng" algn="ctr">
                <a:gradFill flip="none" rotWithShape="1">
                  <a:gsLst>
                    <a:gs pos="53000">
                      <a:srgbClr val="000041"/>
                    </a:gs>
                    <a:gs pos="82000">
                      <a:srgbClr val="0078D4"/>
                    </a:gs>
                  </a:gsLst>
                  <a:lin ang="0" scaled="1"/>
                  <a:tileRect/>
                </a:gradFill>
                <a:prstDash val="solid"/>
                <a:headEnd type="none" w="med" len="med"/>
                <a:tailEnd type="none" w="med" len="med"/>
              </a:ln>
              <a:effectLst/>
            </p:spPr>
            <p:txBody>
              <a:bodyPr rtlCol="0" anchor="ctr"/>
              <a:lstStyle/>
              <a:p>
                <a:pPr algn="ctr" defTabSz="913840">
                  <a:defRPr/>
                </a:pPr>
                <a:endParaRPr lang="en-US" sz="1762" kern="0">
                  <a:solidFill>
                    <a:srgbClr val="000000"/>
                  </a:solidFill>
                  <a:latin typeface="Segoe UI"/>
                </a:endParaRPr>
              </a:p>
            </p:txBody>
          </p:sp>
          <p:sp>
            <p:nvSpPr>
              <p:cNvPr id="180" name="Freeform: Shape 179">
                <a:extLst>
                  <a:ext uri="{FF2B5EF4-FFF2-40B4-BE49-F238E27FC236}">
                    <a16:creationId xmlns:a16="http://schemas.microsoft.com/office/drawing/2014/main" id="{79C1F751-199A-4551-9BE3-F0FE609069ED}"/>
                  </a:ext>
                </a:extLst>
              </p:cNvPr>
              <p:cNvSpPr/>
              <p:nvPr/>
            </p:nvSpPr>
            <p:spPr bwMode="auto">
              <a:xfrm>
                <a:off x="1575371" y="2868064"/>
                <a:ext cx="4007412" cy="623562"/>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850997 h 876764"/>
                  <a:gd name="connsiteX1" fmla="*/ 26024 w 125730"/>
                  <a:gd name="connsiteY1" fmla="*/ 869238 h 876764"/>
                  <a:gd name="connsiteX2" fmla="*/ 74907 w 125730"/>
                  <a:gd name="connsiteY2" fmla="*/ 1245 h 876764"/>
                  <a:gd name="connsiteX3" fmla="*/ 125730 w 125730"/>
                  <a:gd name="connsiteY3" fmla="*/ 664307 h 876764"/>
                  <a:gd name="connsiteX0" fmla="*/ 1065 w 126795"/>
                  <a:gd name="connsiteY0" fmla="*/ 850997 h 851117"/>
                  <a:gd name="connsiteX1" fmla="*/ 11315 w 126795"/>
                  <a:gd name="connsiteY1" fmla="*/ 775241 h 851117"/>
                  <a:gd name="connsiteX2" fmla="*/ 75972 w 126795"/>
                  <a:gd name="connsiteY2" fmla="*/ 1245 h 851117"/>
                  <a:gd name="connsiteX3" fmla="*/ 126795 w 126795"/>
                  <a:gd name="connsiteY3" fmla="*/ 664307 h 851117"/>
                  <a:gd name="connsiteX0" fmla="*/ 0 w 125730"/>
                  <a:gd name="connsiteY0" fmla="*/ 850997 h 850998"/>
                  <a:gd name="connsiteX1" fmla="*/ 74907 w 125730"/>
                  <a:gd name="connsiteY1" fmla="*/ 1245 h 850998"/>
                  <a:gd name="connsiteX2" fmla="*/ 125730 w 125730"/>
                  <a:gd name="connsiteY2" fmla="*/ 664307 h 850998"/>
                  <a:gd name="connsiteX0" fmla="*/ 0 w 125730"/>
                  <a:gd name="connsiteY0" fmla="*/ 793927 h 793927"/>
                  <a:gd name="connsiteX1" fmla="*/ 74907 w 125730"/>
                  <a:gd name="connsiteY1" fmla="*/ 1245 h 793927"/>
                  <a:gd name="connsiteX2" fmla="*/ 125730 w 125730"/>
                  <a:gd name="connsiteY2" fmla="*/ 664307 h 793927"/>
                  <a:gd name="connsiteX0" fmla="*/ 0 w 125730"/>
                  <a:gd name="connsiteY0" fmla="*/ 793927 h 807190"/>
                  <a:gd name="connsiteX1" fmla="*/ 74907 w 125730"/>
                  <a:gd name="connsiteY1" fmla="*/ 1245 h 807190"/>
                  <a:gd name="connsiteX2" fmla="*/ 125730 w 125730"/>
                  <a:gd name="connsiteY2" fmla="*/ 664307 h 807190"/>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798315 h 810154"/>
                  <a:gd name="connsiteX1" fmla="*/ 74907 w 125730"/>
                  <a:gd name="connsiteY1" fmla="*/ 5633 h 810154"/>
                  <a:gd name="connsiteX2" fmla="*/ 125730 w 125730"/>
                  <a:gd name="connsiteY2" fmla="*/ 668695 h 810154"/>
                  <a:gd name="connsiteX0" fmla="*/ 0 w 126337"/>
                  <a:gd name="connsiteY0" fmla="*/ 798315 h 810154"/>
                  <a:gd name="connsiteX1" fmla="*/ 75514 w 126337"/>
                  <a:gd name="connsiteY1" fmla="*/ 5633 h 810154"/>
                  <a:gd name="connsiteX2" fmla="*/ 126337 w 126337"/>
                  <a:gd name="connsiteY2" fmla="*/ 668695 h 810154"/>
                  <a:gd name="connsiteX0" fmla="*/ 0 w 126337"/>
                  <a:gd name="connsiteY0" fmla="*/ 800004 h 800004"/>
                  <a:gd name="connsiteX1" fmla="*/ 75514 w 126337"/>
                  <a:gd name="connsiteY1" fmla="*/ 7322 h 800004"/>
                  <a:gd name="connsiteX2" fmla="*/ 126337 w 126337"/>
                  <a:gd name="connsiteY2" fmla="*/ 670384 h 80000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1292 h 672460"/>
                  <a:gd name="connsiteX1" fmla="*/ 76611 w 127434"/>
                  <a:gd name="connsiteY1" fmla="*/ 9399 h 672460"/>
                  <a:gd name="connsiteX2" fmla="*/ 127434 w 127434"/>
                  <a:gd name="connsiteY2" fmla="*/ 672461 h 672460"/>
                  <a:gd name="connsiteX0" fmla="*/ 0 w 127434"/>
                  <a:gd name="connsiteY0" fmla="*/ 144170 h 692435"/>
                  <a:gd name="connsiteX1" fmla="*/ 76611 w 127434"/>
                  <a:gd name="connsiteY1" fmla="*/ 29374 h 692435"/>
                  <a:gd name="connsiteX2" fmla="*/ 127434 w 127434"/>
                  <a:gd name="connsiteY2" fmla="*/ 692436 h 692435"/>
                  <a:gd name="connsiteX0" fmla="*/ 0 w 127590"/>
                  <a:gd name="connsiteY0" fmla="*/ 242292 h 679422"/>
                  <a:gd name="connsiteX1" fmla="*/ 76767 w 127590"/>
                  <a:gd name="connsiteY1" fmla="*/ 16361 h 679422"/>
                  <a:gd name="connsiteX2" fmla="*/ 127590 w 127590"/>
                  <a:gd name="connsiteY2" fmla="*/ 679423 h 679422"/>
                  <a:gd name="connsiteX0" fmla="*/ 0 w 127590"/>
                  <a:gd name="connsiteY0" fmla="*/ 266840 h 703970"/>
                  <a:gd name="connsiteX1" fmla="*/ 76767 w 127590"/>
                  <a:gd name="connsiteY1" fmla="*/ 40909 h 703970"/>
                  <a:gd name="connsiteX2" fmla="*/ 127590 w 127590"/>
                  <a:gd name="connsiteY2" fmla="*/ 703971 h 703970"/>
                  <a:gd name="connsiteX0" fmla="*/ 0 w 127590"/>
                  <a:gd name="connsiteY0" fmla="*/ 237858 h 674988"/>
                  <a:gd name="connsiteX1" fmla="*/ 76767 w 127590"/>
                  <a:gd name="connsiteY1" fmla="*/ 11927 h 674988"/>
                  <a:gd name="connsiteX2" fmla="*/ 127590 w 127590"/>
                  <a:gd name="connsiteY2" fmla="*/ 674989 h 674988"/>
                  <a:gd name="connsiteX0" fmla="*/ 0 w 127663"/>
                  <a:gd name="connsiteY0" fmla="*/ 237860 h 650356"/>
                  <a:gd name="connsiteX1" fmla="*/ 76767 w 127663"/>
                  <a:gd name="connsiteY1" fmla="*/ 11929 h 650356"/>
                  <a:gd name="connsiteX2" fmla="*/ 127663 w 127663"/>
                  <a:gd name="connsiteY2" fmla="*/ 650356 h 650356"/>
                  <a:gd name="connsiteX0" fmla="*/ 0 w 127626"/>
                  <a:gd name="connsiteY0" fmla="*/ 237860 h 659315"/>
                  <a:gd name="connsiteX1" fmla="*/ 76767 w 127626"/>
                  <a:gd name="connsiteY1" fmla="*/ 11929 h 659315"/>
                  <a:gd name="connsiteX2" fmla="*/ 127626 w 127626"/>
                  <a:gd name="connsiteY2" fmla="*/ 659315 h 659315"/>
                </a:gdLst>
                <a:ahLst/>
                <a:cxnLst>
                  <a:cxn ang="0">
                    <a:pos x="connsiteX0" y="connsiteY0"/>
                  </a:cxn>
                  <a:cxn ang="0">
                    <a:pos x="connsiteX1" y="connsiteY1"/>
                  </a:cxn>
                  <a:cxn ang="0">
                    <a:pos x="connsiteX2" y="connsiteY2"/>
                  </a:cxn>
                </a:cxnLst>
                <a:rect l="l" t="t" r="r" b="b"/>
                <a:pathLst>
                  <a:path w="127626" h="659315">
                    <a:moveTo>
                      <a:pt x="0" y="237860"/>
                    </a:moveTo>
                    <a:cubicBezTo>
                      <a:pt x="41322" y="210497"/>
                      <a:pt x="41572" y="-59292"/>
                      <a:pt x="76767" y="11929"/>
                    </a:cubicBezTo>
                    <a:cubicBezTo>
                      <a:pt x="99149" y="118770"/>
                      <a:pt x="104698" y="577347"/>
                      <a:pt x="127626" y="659315"/>
                    </a:cubicBezTo>
                  </a:path>
                </a:pathLst>
              </a:custGeom>
              <a:noFill/>
              <a:ln w="28575" cap="flat" cmpd="sng" algn="ctr">
                <a:gradFill flip="none" rotWithShape="1">
                  <a:gsLst>
                    <a:gs pos="100000">
                      <a:srgbClr val="0078D3"/>
                    </a:gs>
                    <a:gs pos="0">
                      <a:srgbClr val="000000"/>
                    </a:gs>
                  </a:gsLst>
                  <a:lin ang="0" scaled="1"/>
                  <a:tileRect/>
                </a:gradFill>
                <a:prstDash val="solid"/>
                <a:headEnd type="none" w="med" len="med"/>
                <a:tailEnd type="none" w="med" len="med"/>
              </a:ln>
              <a:effectLst/>
            </p:spPr>
            <p:txBody>
              <a:bodyPr rtlCol="0" anchor="ctr"/>
              <a:lstStyle/>
              <a:p>
                <a:pPr algn="ctr" defTabSz="932205">
                  <a:defRPr/>
                </a:pPr>
                <a:endParaRPr lang="en-US" sz="1483" kern="0">
                  <a:solidFill>
                    <a:srgbClr val="000000"/>
                  </a:solidFill>
                  <a:latin typeface="Segoe UI"/>
                </a:endParaRPr>
              </a:p>
            </p:txBody>
          </p:sp>
          <p:sp>
            <p:nvSpPr>
              <p:cNvPr id="181" name="Freeform: Shape 180">
                <a:extLst>
                  <a:ext uri="{FF2B5EF4-FFF2-40B4-BE49-F238E27FC236}">
                    <a16:creationId xmlns:a16="http://schemas.microsoft.com/office/drawing/2014/main" id="{2A421D48-1F35-4C38-99D9-EC041F08A29C}"/>
                  </a:ext>
                </a:extLst>
              </p:cNvPr>
              <p:cNvSpPr/>
              <p:nvPr/>
            </p:nvSpPr>
            <p:spPr bwMode="auto">
              <a:xfrm>
                <a:off x="1554137" y="3410633"/>
                <a:ext cx="4027511" cy="408955"/>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30312 h 256079"/>
                  <a:gd name="connsiteX1" fmla="*/ 26024 w 125730"/>
                  <a:gd name="connsiteY1" fmla="*/ 248553 h 256079"/>
                  <a:gd name="connsiteX2" fmla="*/ 90050 w 125730"/>
                  <a:gd name="connsiteY2" fmla="*/ 11858 h 256079"/>
                  <a:gd name="connsiteX3" fmla="*/ 125730 w 125730"/>
                  <a:gd name="connsiteY3" fmla="*/ 43622 h 256079"/>
                  <a:gd name="connsiteX0" fmla="*/ 0 w 125730"/>
                  <a:gd name="connsiteY0" fmla="*/ 215672 h 241439"/>
                  <a:gd name="connsiteX1" fmla="*/ 26024 w 125730"/>
                  <a:gd name="connsiteY1" fmla="*/ 233913 h 241439"/>
                  <a:gd name="connsiteX2" fmla="*/ 89753 w 125730"/>
                  <a:gd name="connsiteY2" fmla="*/ 15495 h 241439"/>
                  <a:gd name="connsiteX3" fmla="*/ 125730 w 125730"/>
                  <a:gd name="connsiteY3" fmla="*/ 28982 h 241439"/>
                  <a:gd name="connsiteX0" fmla="*/ 0 w 125730"/>
                  <a:gd name="connsiteY0" fmla="*/ 229209 h 254976"/>
                  <a:gd name="connsiteX1" fmla="*/ 26024 w 125730"/>
                  <a:gd name="connsiteY1" fmla="*/ 247450 h 254976"/>
                  <a:gd name="connsiteX2" fmla="*/ 71803 w 125730"/>
                  <a:gd name="connsiteY2" fmla="*/ 12062 h 254976"/>
                  <a:gd name="connsiteX3" fmla="*/ 125730 w 125730"/>
                  <a:gd name="connsiteY3" fmla="*/ 42519 h 254976"/>
                  <a:gd name="connsiteX0" fmla="*/ 0 w 125730"/>
                  <a:gd name="connsiteY0" fmla="*/ 224567 h 224794"/>
                  <a:gd name="connsiteX1" fmla="*/ 23780 w 125730"/>
                  <a:gd name="connsiteY1" fmla="*/ 175990 h 224794"/>
                  <a:gd name="connsiteX2" fmla="*/ 71803 w 125730"/>
                  <a:gd name="connsiteY2" fmla="*/ 7420 h 224794"/>
                  <a:gd name="connsiteX3" fmla="*/ 125730 w 125730"/>
                  <a:gd name="connsiteY3" fmla="*/ 37877 h 224794"/>
                  <a:gd name="connsiteX0" fmla="*/ 0 w 125437"/>
                  <a:gd name="connsiteY0" fmla="*/ 180021 h 188429"/>
                  <a:gd name="connsiteX1" fmla="*/ 23487 w 125437"/>
                  <a:gd name="connsiteY1" fmla="*/ 175990 h 188429"/>
                  <a:gd name="connsiteX2" fmla="*/ 71510 w 125437"/>
                  <a:gd name="connsiteY2" fmla="*/ 7420 h 188429"/>
                  <a:gd name="connsiteX3" fmla="*/ 125437 w 125437"/>
                  <a:gd name="connsiteY3" fmla="*/ 37877 h 188429"/>
                  <a:gd name="connsiteX0" fmla="*/ 0 w 125437"/>
                  <a:gd name="connsiteY0" fmla="*/ 180672 h 195926"/>
                  <a:gd name="connsiteX1" fmla="*/ 24658 w 125437"/>
                  <a:gd name="connsiteY1" fmla="*/ 186186 h 195926"/>
                  <a:gd name="connsiteX2" fmla="*/ 71510 w 125437"/>
                  <a:gd name="connsiteY2" fmla="*/ 8071 h 195926"/>
                  <a:gd name="connsiteX3" fmla="*/ 125437 w 125437"/>
                  <a:gd name="connsiteY3" fmla="*/ 38528 h 195926"/>
                  <a:gd name="connsiteX0" fmla="*/ 0 w 125437"/>
                  <a:gd name="connsiteY0" fmla="*/ 181694 h 196949"/>
                  <a:gd name="connsiteX1" fmla="*/ 24658 w 125437"/>
                  <a:gd name="connsiteY1" fmla="*/ 187208 h 196949"/>
                  <a:gd name="connsiteX2" fmla="*/ 71510 w 125437"/>
                  <a:gd name="connsiteY2" fmla="*/ 9093 h 196949"/>
                  <a:gd name="connsiteX3" fmla="*/ 125437 w 125437"/>
                  <a:gd name="connsiteY3" fmla="*/ 32906 h 196949"/>
                </a:gdLst>
                <a:ahLst/>
                <a:cxnLst>
                  <a:cxn ang="0">
                    <a:pos x="connsiteX0" y="connsiteY0"/>
                  </a:cxn>
                  <a:cxn ang="0">
                    <a:pos x="connsiteX1" y="connsiteY1"/>
                  </a:cxn>
                  <a:cxn ang="0">
                    <a:pos x="connsiteX2" y="connsiteY2"/>
                  </a:cxn>
                  <a:cxn ang="0">
                    <a:pos x="connsiteX3" y="connsiteY3"/>
                  </a:cxn>
                </a:cxnLst>
                <a:rect l="l" t="t" r="r" b="b"/>
                <a:pathLst>
                  <a:path w="125437" h="196949">
                    <a:moveTo>
                      <a:pt x="0" y="181694"/>
                    </a:moveTo>
                    <a:cubicBezTo>
                      <a:pt x="3341" y="184741"/>
                      <a:pt x="4904" y="210686"/>
                      <a:pt x="24658" y="187208"/>
                    </a:cubicBezTo>
                    <a:cubicBezTo>
                      <a:pt x="53180" y="169102"/>
                      <a:pt x="54714" y="33703"/>
                      <a:pt x="71510" y="9093"/>
                    </a:cubicBezTo>
                    <a:cubicBezTo>
                      <a:pt x="88306" y="-15517"/>
                      <a:pt x="117777" y="15762"/>
                      <a:pt x="125437" y="32906"/>
                    </a:cubicBezTo>
                  </a:path>
                </a:pathLst>
              </a:custGeom>
              <a:noFill/>
              <a:ln w="28575" cap="flat" cmpd="sng" algn="ctr">
                <a:gradFill flip="none" rotWithShape="1">
                  <a:gsLst>
                    <a:gs pos="54000">
                      <a:srgbClr val="50E6FF"/>
                    </a:gs>
                    <a:gs pos="90000">
                      <a:srgbClr val="0078D3"/>
                    </a:gs>
                  </a:gsLst>
                  <a:lin ang="0" scaled="1"/>
                  <a:tileRect/>
                </a:gradFill>
                <a:prstDash val="solid"/>
                <a:headEnd type="none" w="med" len="med"/>
                <a:tailEnd type="none" w="med" len="med"/>
              </a:ln>
              <a:effectLst/>
            </p:spPr>
            <p:txBody>
              <a:bodyPr rtlCol="0" anchor="ctr"/>
              <a:lstStyle/>
              <a:p>
                <a:pPr algn="ctr" defTabSz="913840">
                  <a:defRPr/>
                </a:pPr>
                <a:endParaRPr lang="en-US" sz="1762" kern="0">
                  <a:solidFill>
                    <a:srgbClr val="000000"/>
                  </a:solidFill>
                  <a:latin typeface="Segoe UI"/>
                </a:endParaRPr>
              </a:p>
            </p:txBody>
          </p:sp>
        </p:grpSp>
      </p:grpSp>
    </p:spTree>
    <p:extLst>
      <p:ext uri="{BB962C8B-B14F-4D97-AF65-F5344CB8AC3E}">
        <p14:creationId xmlns:p14="http://schemas.microsoft.com/office/powerpoint/2010/main" val="2942342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500"/>
                                        <p:tgtEl>
                                          <p:spTgt spid="7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0"/>
                                        </p:tgtEl>
                                        <p:attrNameLst>
                                          <p:attrName>style.visibility</p:attrName>
                                        </p:attrNameLst>
                                      </p:cBhvr>
                                      <p:to>
                                        <p:strVal val="visible"/>
                                      </p:to>
                                    </p:set>
                                    <p:animEffect transition="in" filter="fade">
                                      <p:cBhvr>
                                        <p:cTn id="10" dur="500"/>
                                        <p:tgtEl>
                                          <p:spTgt spid="8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41"/>
                                        </p:tgtEl>
                                        <p:attrNameLst>
                                          <p:attrName>style.visibility</p:attrName>
                                        </p:attrNameLst>
                                      </p:cBhvr>
                                      <p:to>
                                        <p:strVal val="visible"/>
                                      </p:to>
                                    </p:set>
                                    <p:animEffect transition="in" filter="fade">
                                      <p:cBhvr>
                                        <p:cTn id="13" dur="500"/>
                                        <p:tgtEl>
                                          <p:spTgt spid="8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0"/>
                                        </p:tgtEl>
                                        <p:attrNameLst>
                                          <p:attrName>style.visibility</p:attrName>
                                        </p:attrNameLst>
                                      </p:cBhvr>
                                      <p:to>
                                        <p:strVal val="visible"/>
                                      </p:to>
                                    </p:set>
                                    <p:animEffect transition="in" filter="fade">
                                      <p:cBhvr>
                                        <p:cTn id="18" dur="500"/>
                                        <p:tgtEl>
                                          <p:spTgt spid="30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799"/>
                                        </p:tgtEl>
                                        <p:attrNameLst>
                                          <p:attrName>style.visibility</p:attrName>
                                        </p:attrNameLst>
                                      </p:cBhvr>
                                      <p:to>
                                        <p:strVal val="visible"/>
                                      </p:to>
                                    </p:set>
                                    <p:animEffect transition="in" filter="fade">
                                      <p:cBhvr>
                                        <p:cTn id="22" dur="500"/>
                                        <p:tgtEl>
                                          <p:spTgt spid="799"/>
                                        </p:tgtEl>
                                      </p:cBhvr>
                                    </p:animEffect>
                                  </p:childTnLst>
                                </p:cTn>
                              </p:par>
                              <p:par>
                                <p:cTn id="23" presetID="10" presetClass="entr" presetSubtype="0" fill="hold" nodeType="withEffect">
                                  <p:stCondLst>
                                    <p:cond delay="0"/>
                                  </p:stCondLst>
                                  <p:childTnLst>
                                    <p:set>
                                      <p:cBhvr>
                                        <p:cTn id="24" dur="1" fill="hold">
                                          <p:stCondLst>
                                            <p:cond delay="0"/>
                                          </p:stCondLst>
                                        </p:cTn>
                                        <p:tgtEl>
                                          <p:spTgt spid="217"/>
                                        </p:tgtEl>
                                        <p:attrNameLst>
                                          <p:attrName>style.visibility</p:attrName>
                                        </p:attrNameLst>
                                      </p:cBhvr>
                                      <p:to>
                                        <p:strVal val="visible"/>
                                      </p:to>
                                    </p:set>
                                    <p:animEffect transition="in" filter="fade">
                                      <p:cBhvr>
                                        <p:cTn id="25" dur="500"/>
                                        <p:tgtEl>
                                          <p:spTgt spid="2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2"/>
                                        </p:tgtEl>
                                        <p:attrNameLst>
                                          <p:attrName>style.visibility</p:attrName>
                                        </p:attrNameLst>
                                      </p:cBhvr>
                                      <p:to>
                                        <p:strVal val="visible"/>
                                      </p:to>
                                    </p:set>
                                    <p:animEffect transition="in" filter="fade">
                                      <p:cBhvr>
                                        <p:cTn id="33" dur="500"/>
                                        <p:tgtEl>
                                          <p:spTgt spid="19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3"/>
                                        </p:tgtEl>
                                        <p:attrNameLst>
                                          <p:attrName>style.visibility</p:attrName>
                                        </p:attrNameLst>
                                      </p:cBhvr>
                                      <p:to>
                                        <p:strVal val="visible"/>
                                      </p:to>
                                    </p:set>
                                    <p:animEffect transition="in" filter="fade">
                                      <p:cBhvr>
                                        <p:cTn id="36" dur="500"/>
                                        <p:tgtEl>
                                          <p:spTgt spid="17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10" presetClass="entr" presetSubtype="0" fill="hold" nodeType="withEffect">
                                  <p:stCondLst>
                                    <p:cond delay="0"/>
                                  </p:stCondLst>
                                  <p:childTnLst>
                                    <p:set>
                                      <p:cBhvr>
                                        <p:cTn id="41" dur="1" fill="hold">
                                          <p:stCondLst>
                                            <p:cond delay="0"/>
                                          </p:stCondLst>
                                        </p:cTn>
                                        <p:tgtEl>
                                          <p:spTgt spid="804"/>
                                        </p:tgtEl>
                                        <p:attrNameLst>
                                          <p:attrName>style.visibility</p:attrName>
                                        </p:attrNameLst>
                                      </p:cBhvr>
                                      <p:to>
                                        <p:strVal val="visible"/>
                                      </p:to>
                                    </p:set>
                                    <p:animEffect transition="in" filter="fade">
                                      <p:cBhvr>
                                        <p:cTn id="42" dur="500"/>
                                        <p:tgtEl>
                                          <p:spTgt spid="8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5"/>
                                        </p:tgtEl>
                                        <p:attrNameLst>
                                          <p:attrName>style.visibility</p:attrName>
                                        </p:attrNameLst>
                                      </p:cBhvr>
                                      <p:to>
                                        <p:strVal val="visible"/>
                                      </p:to>
                                    </p:set>
                                    <p:animEffect transition="in" filter="fade">
                                      <p:cBhvr>
                                        <p:cTn id="45" dur="500"/>
                                        <p:tgtEl>
                                          <p:spTgt spid="805"/>
                                        </p:tgtEl>
                                      </p:cBhvr>
                                    </p:animEffect>
                                  </p:childTnLst>
                                </p:cTn>
                              </p:par>
                              <p:par>
                                <p:cTn id="46" presetID="10" presetClass="entr" presetSubtype="0" fill="hold" nodeType="withEffect">
                                  <p:stCondLst>
                                    <p:cond delay="0"/>
                                  </p:stCondLst>
                                  <p:childTnLst>
                                    <p:set>
                                      <p:cBhvr>
                                        <p:cTn id="47" dur="1" fill="hold">
                                          <p:stCondLst>
                                            <p:cond delay="0"/>
                                          </p:stCondLst>
                                        </p:cTn>
                                        <p:tgtEl>
                                          <p:spTgt spid="831"/>
                                        </p:tgtEl>
                                        <p:attrNameLst>
                                          <p:attrName>style.visibility</p:attrName>
                                        </p:attrNameLst>
                                      </p:cBhvr>
                                      <p:to>
                                        <p:strVal val="visible"/>
                                      </p:to>
                                    </p:set>
                                    <p:animEffect transition="in" filter="fade">
                                      <p:cBhvr>
                                        <p:cTn id="48" dur="500"/>
                                        <p:tgtEl>
                                          <p:spTgt spid="831"/>
                                        </p:tgtEl>
                                      </p:cBhvr>
                                    </p:animEffect>
                                  </p:childTnLst>
                                </p:cTn>
                              </p:par>
                              <p:par>
                                <p:cTn id="49" presetID="10" presetClass="entr" presetSubtype="0" fill="hold" nodeType="withEffect">
                                  <p:stCondLst>
                                    <p:cond delay="0"/>
                                  </p:stCondLst>
                                  <p:childTnLst>
                                    <p:set>
                                      <p:cBhvr>
                                        <p:cTn id="50" dur="1" fill="hold">
                                          <p:stCondLst>
                                            <p:cond delay="0"/>
                                          </p:stCondLst>
                                        </p:cTn>
                                        <p:tgtEl>
                                          <p:spTgt spid="830"/>
                                        </p:tgtEl>
                                        <p:attrNameLst>
                                          <p:attrName>style.visibility</p:attrName>
                                        </p:attrNameLst>
                                      </p:cBhvr>
                                      <p:to>
                                        <p:strVal val="visible"/>
                                      </p:to>
                                    </p:set>
                                    <p:animEffect transition="in" filter="fade">
                                      <p:cBhvr>
                                        <p:cTn id="51" dur="500"/>
                                        <p:tgtEl>
                                          <p:spTgt spid="8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7"/>
                                        </p:tgtEl>
                                        <p:attrNameLst>
                                          <p:attrName>style.visibility</p:attrName>
                                        </p:attrNameLst>
                                      </p:cBhvr>
                                      <p:to>
                                        <p:strVal val="visible"/>
                                      </p:to>
                                    </p:set>
                                    <p:animEffect transition="in" filter="fade">
                                      <p:cBhvr>
                                        <p:cTn id="54" dur="500"/>
                                        <p:tgtEl>
                                          <p:spTgt spid="19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08"/>
                                        </p:tgtEl>
                                        <p:attrNameLst>
                                          <p:attrName>style.visibility</p:attrName>
                                        </p:attrNameLst>
                                      </p:cBhvr>
                                      <p:to>
                                        <p:strVal val="visible"/>
                                      </p:to>
                                    </p:set>
                                    <p:animEffect transition="in" filter="fade">
                                      <p:cBhvr>
                                        <p:cTn id="59" dur="500"/>
                                        <p:tgtEl>
                                          <p:spTgt spid="80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07"/>
                                        </p:tgtEl>
                                        <p:attrNameLst>
                                          <p:attrName>style.visibility</p:attrName>
                                        </p:attrNameLst>
                                      </p:cBhvr>
                                      <p:to>
                                        <p:strVal val="visible"/>
                                      </p:to>
                                    </p:set>
                                    <p:animEffect transition="in" filter="fade">
                                      <p:cBhvr>
                                        <p:cTn id="62" dur="500"/>
                                        <p:tgtEl>
                                          <p:spTgt spid="80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9"/>
                                        </p:tgtEl>
                                        <p:attrNameLst>
                                          <p:attrName>style.visibility</p:attrName>
                                        </p:attrNameLst>
                                      </p:cBhvr>
                                      <p:to>
                                        <p:strVal val="visible"/>
                                      </p:to>
                                    </p:set>
                                    <p:animEffect transition="in" filter="fade">
                                      <p:cBhvr>
                                        <p:cTn id="67" dur="500"/>
                                        <p:tgtEl>
                                          <p:spTgt spid="16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7"/>
                                        </p:tgtEl>
                                        <p:attrNameLst>
                                          <p:attrName>style.visibility</p:attrName>
                                        </p:attrNameLst>
                                      </p:cBhvr>
                                      <p:to>
                                        <p:strVal val="visible"/>
                                      </p:to>
                                    </p:set>
                                    <p:animEffect transition="in" filter="fade">
                                      <p:cBhvr>
                                        <p:cTn id="70" dur="500"/>
                                        <p:tgtEl>
                                          <p:spTgt spid="16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832"/>
                                        </p:tgtEl>
                                        <p:attrNameLst>
                                          <p:attrName>style.visibility</p:attrName>
                                        </p:attrNameLst>
                                      </p:cBhvr>
                                      <p:to>
                                        <p:strVal val="visible"/>
                                      </p:to>
                                    </p:set>
                                    <p:animEffect transition="in" filter="fade">
                                      <p:cBhvr>
                                        <p:cTn id="75" dur="500"/>
                                        <p:tgtEl>
                                          <p:spTgt spid="832"/>
                                        </p:tgtEl>
                                      </p:cBhvr>
                                    </p:animEffect>
                                  </p:childTnLst>
                                </p:cTn>
                              </p:par>
                              <p:par>
                                <p:cTn id="76" presetID="10" presetClass="entr" presetSubtype="0" fill="hold" nodeType="withEffect">
                                  <p:stCondLst>
                                    <p:cond delay="0"/>
                                  </p:stCondLst>
                                  <p:childTnLst>
                                    <p:set>
                                      <p:cBhvr>
                                        <p:cTn id="77" dur="1" fill="hold">
                                          <p:stCondLst>
                                            <p:cond delay="0"/>
                                          </p:stCondLst>
                                        </p:cTn>
                                        <p:tgtEl>
                                          <p:spTgt spid="297"/>
                                        </p:tgtEl>
                                        <p:attrNameLst>
                                          <p:attrName>style.visibility</p:attrName>
                                        </p:attrNameLst>
                                      </p:cBhvr>
                                      <p:to>
                                        <p:strVal val="visible"/>
                                      </p:to>
                                    </p:set>
                                    <p:animEffect transition="in" filter="fade">
                                      <p:cBhvr>
                                        <p:cTn id="78" dur="500"/>
                                        <p:tgtEl>
                                          <p:spTgt spid="29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768"/>
                                        </p:tgtEl>
                                        <p:attrNameLst>
                                          <p:attrName>style.visibility</p:attrName>
                                        </p:attrNameLst>
                                      </p:cBhvr>
                                      <p:to>
                                        <p:strVal val="visible"/>
                                      </p:to>
                                    </p:set>
                                    <p:animEffect transition="in" filter="fade">
                                      <p:cBhvr>
                                        <p:cTn id="83" dur="500"/>
                                        <p:tgtEl>
                                          <p:spTgt spid="76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74"/>
                                        </p:tgtEl>
                                        <p:attrNameLst>
                                          <p:attrName>style.visibility</p:attrName>
                                        </p:attrNameLst>
                                      </p:cBhvr>
                                      <p:to>
                                        <p:strVal val="visible"/>
                                      </p:to>
                                    </p:set>
                                    <p:animEffect transition="in" filter="fade">
                                      <p:cBhvr>
                                        <p:cTn id="86" dur="500"/>
                                        <p:tgtEl>
                                          <p:spTgt spid="7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5"/>
                                        </p:tgtEl>
                                        <p:attrNameLst>
                                          <p:attrName>style.visibility</p:attrName>
                                        </p:attrNameLst>
                                      </p:cBhvr>
                                      <p:to>
                                        <p:strVal val="visible"/>
                                      </p:to>
                                    </p:set>
                                    <p:animEffect transition="in" filter="fade">
                                      <p:cBhvr>
                                        <p:cTn id="89" dur="500"/>
                                        <p:tgtEl>
                                          <p:spTgt spid="77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9"/>
                                        </p:tgtEl>
                                        <p:attrNameLst>
                                          <p:attrName>style.visibility</p:attrName>
                                        </p:attrNameLst>
                                      </p:cBhvr>
                                      <p:to>
                                        <p:strVal val="visible"/>
                                      </p:to>
                                    </p:set>
                                    <p:animEffect transition="in" filter="fade">
                                      <p:cBhvr>
                                        <p:cTn id="92" dur="500"/>
                                        <p:tgtEl>
                                          <p:spTgt spid="789"/>
                                        </p:tgtEl>
                                      </p:cBhvr>
                                    </p:animEffect>
                                  </p:childTnLst>
                                </p:cTn>
                              </p:par>
                              <p:par>
                                <p:cTn id="93" presetID="10" presetClass="entr" presetSubtype="0" fill="hold" nodeType="withEffect">
                                  <p:stCondLst>
                                    <p:cond delay="0"/>
                                  </p:stCondLst>
                                  <p:childTnLst>
                                    <p:set>
                                      <p:cBhvr>
                                        <p:cTn id="94" dur="1" fill="hold">
                                          <p:stCondLst>
                                            <p:cond delay="0"/>
                                          </p:stCondLst>
                                        </p:cTn>
                                        <p:tgtEl>
                                          <p:spTgt spid="792"/>
                                        </p:tgtEl>
                                        <p:attrNameLst>
                                          <p:attrName>style.visibility</p:attrName>
                                        </p:attrNameLst>
                                      </p:cBhvr>
                                      <p:to>
                                        <p:strVal val="visible"/>
                                      </p:to>
                                    </p:set>
                                    <p:animEffect transition="in" filter="fade">
                                      <p:cBhvr>
                                        <p:cTn id="95" dur="500"/>
                                        <p:tgtEl>
                                          <p:spTgt spid="79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95"/>
                                        </p:tgtEl>
                                        <p:attrNameLst>
                                          <p:attrName>style.visibility</p:attrName>
                                        </p:attrNameLst>
                                      </p:cBhvr>
                                      <p:to>
                                        <p:strVal val="visible"/>
                                      </p:to>
                                    </p:set>
                                    <p:animEffect transition="in" filter="fade">
                                      <p:cBhvr>
                                        <p:cTn id="98" dur="500"/>
                                        <p:tgtEl>
                                          <p:spTgt spid="79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17"/>
                                        </p:tgtEl>
                                        <p:attrNameLst>
                                          <p:attrName>style.visibility</p:attrName>
                                        </p:attrNameLst>
                                      </p:cBhvr>
                                      <p:to>
                                        <p:strVal val="visible"/>
                                      </p:to>
                                    </p:set>
                                    <p:animEffect transition="in" filter="fade">
                                      <p:cBhvr>
                                        <p:cTn id="101" dur="500"/>
                                        <p:tgtEl>
                                          <p:spTgt spid="81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819"/>
                                        </p:tgtEl>
                                        <p:attrNameLst>
                                          <p:attrName>style.visibility</p:attrName>
                                        </p:attrNameLst>
                                      </p:cBhvr>
                                      <p:to>
                                        <p:strVal val="visible"/>
                                      </p:to>
                                    </p:set>
                                    <p:animEffect transition="in" filter="fade">
                                      <p:cBhvr>
                                        <p:cTn id="104" dur="500"/>
                                        <p:tgtEl>
                                          <p:spTgt spid="81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38"/>
                                        </p:tgtEl>
                                        <p:attrNameLst>
                                          <p:attrName>style.visibility</p:attrName>
                                        </p:attrNameLst>
                                      </p:cBhvr>
                                      <p:to>
                                        <p:strVal val="visible"/>
                                      </p:to>
                                    </p:set>
                                    <p:animEffect transition="in" filter="fade">
                                      <p:cBhvr>
                                        <p:cTn id="107" dur="500"/>
                                        <p:tgtEl>
                                          <p:spTgt spid="1038"/>
                                        </p:tgtEl>
                                      </p:cBhvr>
                                    </p:animEffect>
                                  </p:childTnLst>
                                </p:cTn>
                              </p:par>
                              <p:par>
                                <p:cTn id="108" presetID="10" presetClass="entr" presetSubtype="0" fill="hold" nodeType="withEffect">
                                  <p:stCondLst>
                                    <p:cond delay="0"/>
                                  </p:stCondLst>
                                  <p:childTnLst>
                                    <p:set>
                                      <p:cBhvr>
                                        <p:cTn id="109" dur="1" fill="hold">
                                          <p:stCondLst>
                                            <p:cond delay="0"/>
                                          </p:stCondLst>
                                        </p:cTn>
                                        <p:tgtEl>
                                          <p:spTgt spid="1024"/>
                                        </p:tgtEl>
                                        <p:attrNameLst>
                                          <p:attrName>style.visibility</p:attrName>
                                        </p:attrNameLst>
                                      </p:cBhvr>
                                      <p:to>
                                        <p:strVal val="visible"/>
                                      </p:to>
                                    </p:set>
                                    <p:animEffect transition="in" filter="fade">
                                      <p:cBhvr>
                                        <p:cTn id="110" dur="500"/>
                                        <p:tgtEl>
                                          <p:spTgt spid="102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45"/>
                                        </p:tgtEl>
                                        <p:attrNameLst>
                                          <p:attrName>style.visibility</p:attrName>
                                        </p:attrNameLst>
                                      </p:cBhvr>
                                      <p:to>
                                        <p:strVal val="visible"/>
                                      </p:to>
                                    </p:set>
                                    <p:animEffect transition="in" filter="fade">
                                      <p:cBhvr>
                                        <p:cTn id="113" dur="500"/>
                                        <p:tgtEl>
                                          <p:spTgt spid="245"/>
                                        </p:tgtEl>
                                      </p:cBhvr>
                                    </p:animEffect>
                                  </p:childTnLst>
                                </p:cTn>
                              </p:par>
                              <p:par>
                                <p:cTn id="114" presetID="10" presetClass="entr" presetSubtype="0" fill="hold" nodeType="withEffect">
                                  <p:stCondLst>
                                    <p:cond delay="0"/>
                                  </p:stCondLst>
                                  <p:childTnLst>
                                    <p:set>
                                      <p:cBhvr>
                                        <p:cTn id="115" dur="1" fill="hold">
                                          <p:stCondLst>
                                            <p:cond delay="0"/>
                                          </p:stCondLst>
                                        </p:cTn>
                                        <p:tgtEl>
                                          <p:spTgt spid="246"/>
                                        </p:tgtEl>
                                        <p:attrNameLst>
                                          <p:attrName>style.visibility</p:attrName>
                                        </p:attrNameLst>
                                      </p:cBhvr>
                                      <p:to>
                                        <p:strVal val="visible"/>
                                      </p:to>
                                    </p:set>
                                    <p:animEffect transition="in" filter="fade">
                                      <p:cBhvr>
                                        <p:cTn id="116" dur="500"/>
                                        <p:tgtEl>
                                          <p:spTgt spid="24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47"/>
                                        </p:tgtEl>
                                        <p:attrNameLst>
                                          <p:attrName>style.visibility</p:attrName>
                                        </p:attrNameLst>
                                      </p:cBhvr>
                                      <p:to>
                                        <p:strVal val="visible"/>
                                      </p:to>
                                    </p:set>
                                    <p:animEffect transition="in" filter="fade">
                                      <p:cBhvr>
                                        <p:cTn id="119" dur="500"/>
                                        <p:tgtEl>
                                          <p:spTgt spid="247"/>
                                        </p:tgtEl>
                                      </p:cBhvr>
                                    </p:animEffect>
                                  </p:childTnLst>
                                </p:cTn>
                              </p:par>
                              <p:par>
                                <p:cTn id="120" presetID="10" presetClass="entr" presetSubtype="0" fill="hold" nodeType="withEffect">
                                  <p:stCondLst>
                                    <p:cond delay="0"/>
                                  </p:stCondLst>
                                  <p:childTnLst>
                                    <p:set>
                                      <p:cBhvr>
                                        <p:cTn id="121" dur="1" fill="hold">
                                          <p:stCondLst>
                                            <p:cond delay="0"/>
                                          </p:stCondLst>
                                        </p:cTn>
                                        <p:tgtEl>
                                          <p:spTgt spid="252"/>
                                        </p:tgtEl>
                                        <p:attrNameLst>
                                          <p:attrName>style.visibility</p:attrName>
                                        </p:attrNameLst>
                                      </p:cBhvr>
                                      <p:to>
                                        <p:strVal val="visible"/>
                                      </p:to>
                                    </p:set>
                                    <p:animEffect transition="in" filter="fade">
                                      <p:cBhvr>
                                        <p:cTn id="122" dur="500"/>
                                        <p:tgtEl>
                                          <p:spTgt spid="252"/>
                                        </p:tgtEl>
                                      </p:cBhvr>
                                    </p:animEffect>
                                  </p:childTnLst>
                                </p:cTn>
                              </p:par>
                              <p:par>
                                <p:cTn id="123" presetID="10" presetClass="entr" presetSubtype="0" fill="hold" nodeType="withEffect">
                                  <p:stCondLst>
                                    <p:cond delay="0"/>
                                  </p:stCondLst>
                                  <p:childTnLst>
                                    <p:set>
                                      <p:cBhvr>
                                        <p:cTn id="124" dur="1" fill="hold">
                                          <p:stCondLst>
                                            <p:cond delay="0"/>
                                          </p:stCondLst>
                                        </p:cTn>
                                        <p:tgtEl>
                                          <p:spTgt spid="274"/>
                                        </p:tgtEl>
                                        <p:attrNameLst>
                                          <p:attrName>style.visibility</p:attrName>
                                        </p:attrNameLst>
                                      </p:cBhvr>
                                      <p:to>
                                        <p:strVal val="visible"/>
                                      </p:to>
                                    </p:set>
                                    <p:animEffect transition="in" filter="fade">
                                      <p:cBhvr>
                                        <p:cTn id="125" dur="500"/>
                                        <p:tgtEl>
                                          <p:spTgt spid="274"/>
                                        </p:tgtEl>
                                      </p:cBhvr>
                                    </p:animEffect>
                                  </p:childTnLst>
                                </p:cTn>
                              </p:par>
                              <p:par>
                                <p:cTn id="126" presetID="10" presetClass="entr" presetSubtype="0" fill="hold" nodeType="withEffect">
                                  <p:stCondLst>
                                    <p:cond delay="0"/>
                                  </p:stCondLst>
                                  <p:childTnLst>
                                    <p:set>
                                      <p:cBhvr>
                                        <p:cTn id="127" dur="1" fill="hold">
                                          <p:stCondLst>
                                            <p:cond delay="0"/>
                                          </p:stCondLst>
                                        </p:cTn>
                                        <p:tgtEl>
                                          <p:spTgt spid="794"/>
                                        </p:tgtEl>
                                        <p:attrNameLst>
                                          <p:attrName>style.visibility</p:attrName>
                                        </p:attrNameLst>
                                      </p:cBhvr>
                                      <p:to>
                                        <p:strVal val="visible"/>
                                      </p:to>
                                    </p:set>
                                    <p:animEffect transition="in" filter="fade">
                                      <p:cBhvr>
                                        <p:cTn id="128" dur="500"/>
                                        <p:tgtEl>
                                          <p:spTgt spid="794"/>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fade">
                                      <p:cBhvr>
                                        <p:cTn id="133" dur="500"/>
                                        <p:tgtEl>
                                          <p:spTgt spid="47"/>
                                        </p:tgtEl>
                                      </p:cBhvr>
                                    </p:animEffect>
                                  </p:childTnLst>
                                </p:cTn>
                              </p:par>
                              <p:par>
                                <p:cTn id="134" presetID="10" presetClass="entr" presetSubtype="0" fill="hold" nodeType="withEffect">
                                  <p:stCondLst>
                                    <p:cond delay="0"/>
                                  </p:stCondLst>
                                  <p:childTnLst>
                                    <p:set>
                                      <p:cBhvr>
                                        <p:cTn id="135" dur="1" fill="hold">
                                          <p:stCondLst>
                                            <p:cond delay="0"/>
                                          </p:stCondLst>
                                        </p:cTn>
                                        <p:tgtEl>
                                          <p:spTgt spid="305"/>
                                        </p:tgtEl>
                                        <p:attrNameLst>
                                          <p:attrName>style.visibility</p:attrName>
                                        </p:attrNameLst>
                                      </p:cBhvr>
                                      <p:to>
                                        <p:strVal val="visible"/>
                                      </p:to>
                                    </p:set>
                                    <p:animEffect transition="in" filter="fade">
                                      <p:cBhvr>
                                        <p:cTn id="136" dur="500"/>
                                        <p:tgtEl>
                                          <p:spTgt spid="305"/>
                                        </p:tgtEl>
                                      </p:cBhvr>
                                    </p:animEffect>
                                  </p:childTnLst>
                                </p:cTn>
                              </p:par>
                              <p:par>
                                <p:cTn id="137" presetID="10" presetClass="entr" presetSubtype="0" fill="hold" nodeType="withEffect">
                                  <p:stCondLst>
                                    <p:cond delay="0"/>
                                  </p:stCondLst>
                                  <p:childTnLst>
                                    <p:set>
                                      <p:cBhvr>
                                        <p:cTn id="138" dur="1" fill="hold">
                                          <p:stCondLst>
                                            <p:cond delay="0"/>
                                          </p:stCondLst>
                                        </p:cTn>
                                        <p:tgtEl>
                                          <p:spTgt spid="241"/>
                                        </p:tgtEl>
                                        <p:attrNameLst>
                                          <p:attrName>style.visibility</p:attrName>
                                        </p:attrNameLst>
                                      </p:cBhvr>
                                      <p:to>
                                        <p:strVal val="visible"/>
                                      </p:to>
                                    </p:set>
                                    <p:animEffect transition="in" filter="fade">
                                      <p:cBhvr>
                                        <p:cTn id="139" dur="500"/>
                                        <p:tgtEl>
                                          <p:spTgt spid="241"/>
                                        </p:tgtEl>
                                      </p:cBhvr>
                                    </p:animEffect>
                                  </p:childTnLst>
                                </p:cTn>
                              </p:par>
                              <p:par>
                                <p:cTn id="140" presetID="10" presetClass="entr" presetSubtype="0" fill="hold" nodeType="withEffect">
                                  <p:stCondLst>
                                    <p:cond delay="0"/>
                                  </p:stCondLst>
                                  <p:childTnLst>
                                    <p:set>
                                      <p:cBhvr>
                                        <p:cTn id="141" dur="1" fill="hold">
                                          <p:stCondLst>
                                            <p:cond delay="0"/>
                                          </p:stCondLst>
                                        </p:cTn>
                                        <p:tgtEl>
                                          <p:spTgt spid="233"/>
                                        </p:tgtEl>
                                        <p:attrNameLst>
                                          <p:attrName>style.visibility</p:attrName>
                                        </p:attrNameLst>
                                      </p:cBhvr>
                                      <p:to>
                                        <p:strVal val="visible"/>
                                      </p:to>
                                    </p:set>
                                    <p:animEffect transition="in" filter="fade">
                                      <p:cBhvr>
                                        <p:cTn id="142" dur="500"/>
                                        <p:tgtEl>
                                          <p:spTgt spid="23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98"/>
                                        </p:tgtEl>
                                        <p:attrNameLst>
                                          <p:attrName>style.visibility</p:attrName>
                                        </p:attrNameLst>
                                      </p:cBhvr>
                                      <p:to>
                                        <p:strVal val="visible"/>
                                      </p:to>
                                    </p:set>
                                    <p:animEffect transition="in" filter="fade">
                                      <p:cBhvr>
                                        <p:cTn id="145" dur="500"/>
                                        <p:tgtEl>
                                          <p:spTgt spid="798"/>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823"/>
                                        </p:tgtEl>
                                        <p:attrNameLst>
                                          <p:attrName>style.visibility</p:attrName>
                                        </p:attrNameLst>
                                      </p:cBhvr>
                                      <p:to>
                                        <p:strVal val="visible"/>
                                      </p:to>
                                    </p:set>
                                    <p:animEffect transition="in" filter="fade">
                                      <p:cBhvr>
                                        <p:cTn id="150" dur="500"/>
                                        <p:tgtEl>
                                          <p:spTgt spid="823"/>
                                        </p:tgtEl>
                                      </p:cBhvr>
                                    </p:animEffect>
                                  </p:childTnLst>
                                </p:cTn>
                              </p:par>
                              <p:par>
                                <p:cTn id="151" presetID="10" presetClass="entr" presetSubtype="0" fill="hold" nodeType="withEffect">
                                  <p:stCondLst>
                                    <p:cond delay="0"/>
                                  </p:stCondLst>
                                  <p:childTnLst>
                                    <p:set>
                                      <p:cBhvr>
                                        <p:cTn id="152" dur="1" fill="hold">
                                          <p:stCondLst>
                                            <p:cond delay="0"/>
                                          </p:stCondLst>
                                        </p:cTn>
                                        <p:tgtEl>
                                          <p:spTgt spid="260"/>
                                        </p:tgtEl>
                                        <p:attrNameLst>
                                          <p:attrName>style.visibility</p:attrName>
                                        </p:attrNameLst>
                                      </p:cBhvr>
                                      <p:to>
                                        <p:strVal val="visible"/>
                                      </p:to>
                                    </p:set>
                                    <p:animEffect transition="in" filter="fade">
                                      <p:cBhvr>
                                        <p:cTn id="153" dur="500"/>
                                        <p:tgtEl>
                                          <p:spTgt spid="260"/>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821"/>
                                        </p:tgtEl>
                                        <p:attrNameLst>
                                          <p:attrName>style.visibility</p:attrName>
                                        </p:attrNameLst>
                                      </p:cBhvr>
                                      <p:to>
                                        <p:strVal val="visible"/>
                                      </p:to>
                                    </p:set>
                                    <p:animEffect transition="in" filter="fade">
                                      <p:cBhvr>
                                        <p:cTn id="156" dur="500"/>
                                        <p:tgtEl>
                                          <p:spTgt spid="821"/>
                                        </p:tgtEl>
                                      </p:cBhvr>
                                    </p:animEffect>
                                  </p:childTnLst>
                                </p:cTn>
                              </p:par>
                              <p:par>
                                <p:cTn id="157" presetID="10" presetClass="entr" presetSubtype="0" fill="hold" nodeType="withEffect">
                                  <p:stCondLst>
                                    <p:cond delay="0"/>
                                  </p:stCondLst>
                                  <p:childTnLst>
                                    <p:set>
                                      <p:cBhvr>
                                        <p:cTn id="158" dur="1" fill="hold">
                                          <p:stCondLst>
                                            <p:cond delay="0"/>
                                          </p:stCondLst>
                                        </p:cTn>
                                        <p:tgtEl>
                                          <p:spTgt spid="822"/>
                                        </p:tgtEl>
                                        <p:attrNameLst>
                                          <p:attrName>style.visibility</p:attrName>
                                        </p:attrNameLst>
                                      </p:cBhvr>
                                      <p:to>
                                        <p:strVal val="visible"/>
                                      </p:to>
                                    </p:set>
                                    <p:animEffect transition="in" filter="fade">
                                      <p:cBhvr>
                                        <p:cTn id="159" dur="500"/>
                                        <p:tgtEl>
                                          <p:spTgt spid="822"/>
                                        </p:tgtEl>
                                      </p:cBhvr>
                                    </p:animEffect>
                                  </p:childTnLst>
                                </p:cTn>
                              </p:par>
                              <p:par>
                                <p:cTn id="160" presetID="10" presetClass="entr" presetSubtype="0" fill="hold" nodeType="withEffect">
                                  <p:stCondLst>
                                    <p:cond delay="0"/>
                                  </p:stCondLst>
                                  <p:childTnLst>
                                    <p:set>
                                      <p:cBhvr>
                                        <p:cTn id="161" dur="1" fill="hold">
                                          <p:stCondLst>
                                            <p:cond delay="0"/>
                                          </p:stCondLst>
                                        </p:cTn>
                                        <p:tgtEl>
                                          <p:spTgt spid="824"/>
                                        </p:tgtEl>
                                        <p:attrNameLst>
                                          <p:attrName>style.visibility</p:attrName>
                                        </p:attrNameLst>
                                      </p:cBhvr>
                                      <p:to>
                                        <p:strVal val="visible"/>
                                      </p:to>
                                    </p:set>
                                    <p:animEffect transition="in" filter="fade">
                                      <p:cBhvr>
                                        <p:cTn id="162" dur="500"/>
                                        <p:tgtEl>
                                          <p:spTgt spid="82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186"/>
                                        </p:tgtEl>
                                        <p:attrNameLst>
                                          <p:attrName>style.visibility</p:attrName>
                                        </p:attrNameLst>
                                      </p:cBhvr>
                                      <p:to>
                                        <p:strVal val="visible"/>
                                      </p:to>
                                    </p:set>
                                    <p:animEffect transition="in" filter="fade">
                                      <p:cBhvr>
                                        <p:cTn id="167" dur="500"/>
                                        <p:tgtEl>
                                          <p:spTgt spid="186"/>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85"/>
                                        </p:tgtEl>
                                        <p:attrNameLst>
                                          <p:attrName>style.visibility</p:attrName>
                                        </p:attrNameLst>
                                      </p:cBhvr>
                                      <p:to>
                                        <p:strVal val="visible"/>
                                      </p:to>
                                    </p:set>
                                    <p:animEffect transition="in" filter="fade">
                                      <p:cBhvr>
                                        <p:cTn id="170" dur="500"/>
                                        <p:tgtEl>
                                          <p:spTgt spid="185"/>
                                        </p:tgtEl>
                                      </p:cBhvr>
                                    </p:animEffect>
                                  </p:childTnLst>
                                </p:cTn>
                              </p:par>
                              <p:par>
                                <p:cTn id="171" presetID="10" presetClass="entr" presetSubtype="0" fill="hold" nodeType="withEffect">
                                  <p:stCondLst>
                                    <p:cond delay="0"/>
                                  </p:stCondLst>
                                  <p:childTnLst>
                                    <p:set>
                                      <p:cBhvr>
                                        <p:cTn id="172" dur="1" fill="hold">
                                          <p:stCondLst>
                                            <p:cond delay="0"/>
                                          </p:stCondLst>
                                        </p:cTn>
                                        <p:tgtEl>
                                          <p:spTgt spid="168"/>
                                        </p:tgtEl>
                                        <p:attrNameLst>
                                          <p:attrName>style.visibility</p:attrName>
                                        </p:attrNameLst>
                                      </p:cBhvr>
                                      <p:to>
                                        <p:strVal val="visible"/>
                                      </p:to>
                                    </p:set>
                                    <p:animEffect transition="in" filter="fade">
                                      <p:cBhvr>
                                        <p:cTn id="173" dur="500"/>
                                        <p:tgtEl>
                                          <p:spTgt spid="168"/>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3"/>
                                        </p:tgtEl>
                                        <p:attrNameLst>
                                          <p:attrName>style.visibility</p:attrName>
                                        </p:attrNameLst>
                                      </p:cBhvr>
                                      <p:to>
                                        <p:strVal val="visible"/>
                                      </p:to>
                                    </p:set>
                                    <p:animEffect transition="in" filter="fade">
                                      <p:cBhvr>
                                        <p:cTn id="176" dur="500"/>
                                        <p:tgtEl>
                                          <p:spTgt spid="3"/>
                                        </p:tgtEl>
                                      </p:cBhvr>
                                    </p:animEffect>
                                  </p:childTnLst>
                                </p:cTn>
                              </p:par>
                              <p:par>
                                <p:cTn id="177" presetID="10" presetClass="entr" presetSubtype="0" fill="hold" nodeType="withEffect">
                                  <p:stCondLst>
                                    <p:cond delay="0"/>
                                  </p:stCondLst>
                                  <p:childTnLst>
                                    <p:set>
                                      <p:cBhvr>
                                        <p:cTn id="178" dur="1" fill="hold">
                                          <p:stCondLst>
                                            <p:cond delay="0"/>
                                          </p:stCondLst>
                                        </p:cTn>
                                        <p:tgtEl>
                                          <p:spTgt spid="175"/>
                                        </p:tgtEl>
                                        <p:attrNameLst>
                                          <p:attrName>style.visibility</p:attrName>
                                        </p:attrNameLst>
                                      </p:cBhvr>
                                      <p:to>
                                        <p:strVal val="visible"/>
                                      </p:to>
                                    </p:set>
                                    <p:animEffect transition="in" filter="fade">
                                      <p:cBhvr>
                                        <p:cTn id="17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0" animBg="1"/>
      <p:bldP spid="774" grpId="0" animBg="1"/>
      <p:bldP spid="775" grpId="0" animBg="1"/>
      <p:bldP spid="789" grpId="0" animBg="1"/>
      <p:bldP spid="795" grpId="0"/>
      <p:bldP spid="798" grpId="0" animBg="1"/>
      <p:bldP spid="799" grpId="0" animBg="1"/>
      <p:bldP spid="805" grpId="0" animBg="1"/>
      <p:bldP spid="807" grpId="0" animBg="1"/>
      <p:bldP spid="817" grpId="0" animBg="1"/>
      <p:bldP spid="819" grpId="0"/>
      <p:bldP spid="821" grpId="0" animBg="1"/>
      <p:bldP spid="841" grpId="0" animBg="1"/>
      <p:bldP spid="840" grpId="0"/>
      <p:bldP spid="1038" grpId="0" animBg="1"/>
      <p:bldP spid="185" grpId="0" animBg="1"/>
      <p:bldP spid="47" grpId="0" animBg="1"/>
      <p:bldP spid="245" grpId="0" animBg="1"/>
      <p:bldP spid="247" grpId="0"/>
      <p:bldP spid="823" grpId="0" animBg="1"/>
      <p:bldP spid="300" grpId="0" animBg="1"/>
      <p:bldP spid="832" grpId="0" animBg="1"/>
      <p:bldP spid="3" grpId="0" animBg="1"/>
      <p:bldP spid="167" grpId="0" animBg="1"/>
      <p:bldP spid="192" grpId="0" animBg="1"/>
      <p:bldP spid="197" grpId="0" animBg="1"/>
      <p:bldP spid="212" grpId="0" animBg="1"/>
      <p:bldP spid="173" grpId="0"/>
      <p:bldP spid="17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a:xfrm>
            <a:off x="398128" y="2295184"/>
            <a:ext cx="9590081" cy="2745336"/>
          </a:xfrm>
        </p:spPr>
        <p:txBody>
          <a:bodyPr/>
          <a:lstStyle/>
          <a:p>
            <a:r>
              <a:rPr lang="en-US" sz="4400"/>
              <a:t>Microsoft Security for AWS</a:t>
            </a:r>
            <a:br>
              <a:rPr lang="en-US" sz="3600">
                <a:latin typeface="Segoe UI Semilight" panose="020B0402040204020203" pitchFamily="34" charset="0"/>
                <a:cs typeface="Segoe UI Semilight" panose="020B0402040204020203" pitchFamily="34" charset="0"/>
              </a:rPr>
            </a:br>
            <a:r>
              <a:rPr lang="en-US" sz="3600">
                <a:latin typeface="Segoe UI Semilight" panose="020B0402040204020203" pitchFamily="34" charset="0"/>
                <a:cs typeface="Segoe UI Semilight" panose="020B0402040204020203" pitchFamily="34" charset="0"/>
              </a:rPr>
              <a:t>Azure AD, Defender for Cloud Apps</a:t>
            </a:r>
            <a:br>
              <a:rPr lang="en-US" sz="3600">
                <a:latin typeface="Segoe UI Semilight" panose="020B0402040204020203" pitchFamily="34" charset="0"/>
                <a:cs typeface="Segoe UI Semilight" panose="020B0402040204020203" pitchFamily="34" charset="0"/>
              </a:rPr>
            </a:br>
            <a:r>
              <a:rPr lang="en-US" sz="3600">
                <a:latin typeface="Segoe UI Semilight" panose="020B0402040204020203" pitchFamily="34" charset="0"/>
                <a:cs typeface="Segoe UI Semilight" panose="020B0402040204020203" pitchFamily="34" charset="0"/>
              </a:rPr>
              <a:t>and Microsoft Sentinel</a:t>
            </a:r>
            <a:br>
              <a:rPr lang="en-US" sz="3600">
                <a:latin typeface="Segoe UI Semilight" panose="020B0402040204020203" pitchFamily="34" charset="0"/>
                <a:cs typeface="Segoe UI Semilight" panose="020B0402040204020203" pitchFamily="34" charset="0"/>
              </a:rPr>
            </a:br>
            <a:br>
              <a:rPr lang="en-US" sz="3600">
                <a:latin typeface="Segoe UI Semilight" panose="020B0402040204020203" pitchFamily="34" charset="0"/>
                <a:cs typeface="Segoe UI Semilight" panose="020B0402040204020203" pitchFamily="34" charset="0"/>
              </a:rPr>
            </a:br>
            <a:r>
              <a:rPr lang="en-US" sz="2800">
                <a:solidFill>
                  <a:schemeClr val="bg1"/>
                </a:solidFill>
                <a:latin typeface="Segoe UI Semilight" panose="020B0402040204020203" pitchFamily="34" charset="0"/>
                <a:cs typeface="Segoe UI Semilight" panose="020B0402040204020203" pitchFamily="34" charset="0"/>
              </a:rPr>
              <a:t>Matt </a:t>
            </a:r>
            <a:r>
              <a:rPr lang="en-US" sz="2800" err="1">
                <a:solidFill>
                  <a:schemeClr val="bg1"/>
                </a:solidFill>
                <a:latin typeface="Segoe UI Semilight" panose="020B0402040204020203" pitchFamily="34" charset="0"/>
                <a:cs typeface="Segoe UI Semilight" panose="020B0402040204020203" pitchFamily="34" charset="0"/>
              </a:rPr>
              <a:t>Soseman</a:t>
            </a:r>
            <a:r>
              <a:rPr lang="en-US" sz="2800">
                <a:solidFill>
                  <a:schemeClr val="bg1"/>
                </a:solidFill>
                <a:latin typeface="Segoe UI Semilight" panose="020B0402040204020203" pitchFamily="34" charset="0"/>
                <a:cs typeface="Segoe UI Semilight" panose="020B0402040204020203" pitchFamily="34" charset="0"/>
              </a:rPr>
              <a:t> YouTube video:  </a:t>
            </a:r>
            <a:r>
              <a:rPr lang="en-US" sz="2400" u="sng">
                <a:solidFill>
                  <a:schemeClr val="bg1"/>
                </a:solidFill>
                <a:latin typeface="Segoe UI Semilight" panose="020B0402040204020203" pitchFamily="34" charset="0"/>
                <a:cs typeface="Segoe UI Semilight" panose="020B0402040204020203" pitchFamily="34" charset="0"/>
              </a:rPr>
              <a:t>https://youtu.be/qu5T16Nizho</a:t>
            </a:r>
            <a:endParaRPr lang="en-US" sz="4400" u="sng"/>
          </a:p>
        </p:txBody>
      </p:sp>
      <p:sp>
        <p:nvSpPr>
          <p:cNvPr id="16" name="TextBox 15">
            <a:extLst>
              <a:ext uri="{FF2B5EF4-FFF2-40B4-BE49-F238E27FC236}">
                <a16:creationId xmlns:a16="http://schemas.microsoft.com/office/drawing/2014/main" id="{FA1E03D8-A339-46F3-8B0A-1D682B68E574}"/>
              </a:ext>
            </a:extLst>
          </p:cNvPr>
          <p:cNvSpPr txBox="1"/>
          <p:nvPr/>
        </p:nvSpPr>
        <p:spPr>
          <a:xfrm>
            <a:off x="-57749" y="6615485"/>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bg1"/>
                </a:solidFill>
              </a:rPr>
              <a:t>Microsoft Internal Use and Microsoft Partners Only</a:t>
            </a:r>
          </a:p>
        </p:txBody>
      </p:sp>
      <p:sp>
        <p:nvSpPr>
          <p:cNvPr id="2" name="TextBox 1">
            <a:extLst>
              <a:ext uri="{FF2B5EF4-FFF2-40B4-BE49-F238E27FC236}">
                <a16:creationId xmlns:a16="http://schemas.microsoft.com/office/drawing/2014/main" id="{4000552F-D9E1-4183-ADBD-2540BE150CF1}"/>
              </a:ext>
            </a:extLst>
          </p:cNvPr>
          <p:cNvSpPr txBox="1"/>
          <p:nvPr/>
        </p:nvSpPr>
        <p:spPr>
          <a:xfrm>
            <a:off x="398127" y="5170643"/>
            <a:ext cx="11846881" cy="867289"/>
          </a:xfrm>
          <a:prstGeom prst="rect">
            <a:avLst/>
          </a:prstGeom>
          <a:noFill/>
        </p:spPr>
        <p:txBody>
          <a:bodyPr wrap="square">
            <a:spAutoFit/>
          </a:bodyPr>
          <a:lstStyle/>
          <a:p>
            <a:r>
              <a:rPr lang="en-US">
                <a:solidFill>
                  <a:schemeClr val="bg1"/>
                </a:solidFill>
              </a:rPr>
              <a:t>Read the articles on docs.Microsoft.com:</a:t>
            </a:r>
          </a:p>
          <a:p>
            <a:pPr marL="342900" indent="-342900">
              <a:buFont typeface="Arial" panose="020B0604020202020204" pitchFamily="34" charset="0"/>
              <a:buChar char="•"/>
            </a:pPr>
            <a:r>
              <a:rPr lang="en-US" sz="1600" u="sng">
                <a:solidFill>
                  <a:schemeClr val="bg1"/>
                </a:solidFill>
              </a:rPr>
              <a:t>https://docs.microsoft.com/en-us/azure/architecture/reference-architectures/aws/aws-azure-security-solutions</a:t>
            </a:r>
          </a:p>
          <a:p>
            <a:pPr marL="342900" indent="-342900">
              <a:buFont typeface="Arial" panose="020B0604020202020204" pitchFamily="34" charset="0"/>
              <a:buChar char="•"/>
            </a:pPr>
            <a:r>
              <a:rPr lang="en-US" sz="1600" u="sng">
                <a:solidFill>
                  <a:schemeClr val="bg1"/>
                </a:solidFill>
              </a:rPr>
              <a:t>https://docs.microsoft.com/en-us/azure/architecture/reference-architectures/aws/aws-azure-ad-security</a:t>
            </a:r>
          </a:p>
        </p:txBody>
      </p:sp>
    </p:spTree>
    <p:extLst>
      <p:ext uri="{BB962C8B-B14F-4D97-AF65-F5344CB8AC3E}">
        <p14:creationId xmlns:p14="http://schemas.microsoft.com/office/powerpoint/2010/main" val="29045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4685" y="-21987"/>
            <a:ext cx="5580710" cy="773112"/>
          </a:xfrm>
        </p:spPr>
        <p:txBody>
          <a:bodyPr/>
          <a:lstStyle/>
          <a:p>
            <a:r>
              <a:rPr lang="en-US"/>
              <a:t>Understanding AWS Identity</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8973" y="540565"/>
            <a:ext cx="5414396"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AWS IAM Options</a:t>
            </a:r>
          </a:p>
        </p:txBody>
      </p:sp>
      <p:sp>
        <p:nvSpPr>
          <p:cNvPr id="72" name="Rectangle 71">
            <a:extLst>
              <a:ext uri="{FF2B5EF4-FFF2-40B4-BE49-F238E27FC236}">
                <a16:creationId xmlns:a16="http://schemas.microsoft.com/office/drawing/2014/main" id="{26A2F95F-195F-406E-94B5-E313C63AB370}"/>
              </a:ext>
            </a:extLst>
          </p:cNvPr>
          <p:cNvSpPr/>
          <p:nvPr/>
        </p:nvSpPr>
        <p:spPr bwMode="auto">
          <a:xfrm>
            <a:off x="6599246" y="4237647"/>
            <a:ext cx="4733249" cy="1468210"/>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Identity &amp; Access Management</a:t>
            </a:r>
          </a:p>
        </p:txBody>
      </p:sp>
      <p:sp>
        <p:nvSpPr>
          <p:cNvPr id="73" name="Rectangle 72">
            <a:extLst>
              <a:ext uri="{FF2B5EF4-FFF2-40B4-BE49-F238E27FC236}">
                <a16:creationId xmlns:a16="http://schemas.microsoft.com/office/drawing/2014/main" id="{A74B4680-58A7-4BFF-B6A1-3A4939D086B6}"/>
              </a:ext>
            </a:extLst>
          </p:cNvPr>
          <p:cNvSpPr/>
          <p:nvPr/>
        </p:nvSpPr>
        <p:spPr bwMode="auto">
          <a:xfrm>
            <a:off x="6599247" y="3171808"/>
            <a:ext cx="4733248" cy="89074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Resource Grouping</a:t>
            </a:r>
          </a:p>
        </p:txBody>
      </p:sp>
      <p:sp>
        <p:nvSpPr>
          <p:cNvPr id="75" name="Rectangle 74">
            <a:extLst>
              <a:ext uri="{FF2B5EF4-FFF2-40B4-BE49-F238E27FC236}">
                <a16:creationId xmlns:a16="http://schemas.microsoft.com/office/drawing/2014/main" id="{F3C18E43-32B7-4376-BB93-E759DF7CA56F}"/>
              </a:ext>
            </a:extLst>
          </p:cNvPr>
          <p:cNvSpPr/>
          <p:nvPr/>
        </p:nvSpPr>
        <p:spPr bwMode="auto">
          <a:xfrm>
            <a:off x="6599248" y="1929292"/>
            <a:ext cx="4733248" cy="960010"/>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Billing Agreement</a:t>
            </a:r>
          </a:p>
        </p:txBody>
      </p:sp>
      <p:sp>
        <p:nvSpPr>
          <p:cNvPr id="92" name="Rectangle 91">
            <a:extLst>
              <a:ext uri="{FF2B5EF4-FFF2-40B4-BE49-F238E27FC236}">
                <a16:creationId xmlns:a16="http://schemas.microsoft.com/office/drawing/2014/main" id="{74E19840-80E1-4330-A417-32A4AF075DAD}"/>
              </a:ext>
            </a:extLst>
          </p:cNvPr>
          <p:cNvSpPr/>
          <p:nvPr/>
        </p:nvSpPr>
        <p:spPr bwMode="auto">
          <a:xfrm>
            <a:off x="7824168" y="1403446"/>
            <a:ext cx="2824480" cy="338878"/>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Company A</a:t>
            </a:r>
          </a:p>
        </p:txBody>
      </p:sp>
      <p:sp>
        <p:nvSpPr>
          <p:cNvPr id="93" name="Rectangle 92">
            <a:extLst>
              <a:ext uri="{FF2B5EF4-FFF2-40B4-BE49-F238E27FC236}">
                <a16:creationId xmlns:a16="http://schemas.microsoft.com/office/drawing/2014/main" id="{68D1B136-9E59-426B-8EDF-E5FB3CF8C8A9}"/>
              </a:ext>
            </a:extLst>
          </p:cNvPr>
          <p:cNvSpPr/>
          <p:nvPr/>
        </p:nvSpPr>
        <p:spPr bwMode="auto">
          <a:xfrm>
            <a:off x="8333362" y="2115313"/>
            <a:ext cx="1807846" cy="535604"/>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Organization</a:t>
            </a:r>
          </a:p>
        </p:txBody>
      </p:sp>
      <p:sp>
        <p:nvSpPr>
          <p:cNvPr id="97" name="Rectangle 96">
            <a:extLst>
              <a:ext uri="{FF2B5EF4-FFF2-40B4-BE49-F238E27FC236}">
                <a16:creationId xmlns:a16="http://schemas.microsoft.com/office/drawing/2014/main" id="{42F883FB-FB8F-44B0-98EA-F964AE7FBE15}"/>
              </a:ext>
            </a:extLst>
          </p:cNvPr>
          <p:cNvSpPr/>
          <p:nvPr/>
        </p:nvSpPr>
        <p:spPr bwMode="auto">
          <a:xfrm>
            <a:off x="7281860" y="3373088"/>
            <a:ext cx="1041939" cy="467392"/>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Account 1</a:t>
            </a:r>
          </a:p>
        </p:txBody>
      </p:sp>
      <p:sp>
        <p:nvSpPr>
          <p:cNvPr id="98" name="Rectangle 97">
            <a:extLst>
              <a:ext uri="{FF2B5EF4-FFF2-40B4-BE49-F238E27FC236}">
                <a16:creationId xmlns:a16="http://schemas.microsoft.com/office/drawing/2014/main" id="{7A03F29D-2804-471E-9D7A-7F49F729D2AC}"/>
              </a:ext>
            </a:extLst>
          </p:cNvPr>
          <p:cNvSpPr/>
          <p:nvPr/>
        </p:nvSpPr>
        <p:spPr bwMode="auto">
          <a:xfrm>
            <a:off x="8719175" y="3373088"/>
            <a:ext cx="1041939" cy="467392"/>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Account 2</a:t>
            </a:r>
          </a:p>
        </p:txBody>
      </p:sp>
      <p:sp>
        <p:nvSpPr>
          <p:cNvPr id="99" name="Rectangle 98">
            <a:extLst>
              <a:ext uri="{FF2B5EF4-FFF2-40B4-BE49-F238E27FC236}">
                <a16:creationId xmlns:a16="http://schemas.microsoft.com/office/drawing/2014/main" id="{4F1F406D-A924-4847-A035-5BDA9752520A}"/>
              </a:ext>
            </a:extLst>
          </p:cNvPr>
          <p:cNvSpPr/>
          <p:nvPr/>
        </p:nvSpPr>
        <p:spPr bwMode="auto">
          <a:xfrm>
            <a:off x="10025785" y="3373088"/>
            <a:ext cx="1039301" cy="467392"/>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Account 3</a:t>
            </a:r>
          </a:p>
        </p:txBody>
      </p:sp>
      <p:sp>
        <p:nvSpPr>
          <p:cNvPr id="103" name="Rectangle 102">
            <a:extLst>
              <a:ext uri="{FF2B5EF4-FFF2-40B4-BE49-F238E27FC236}">
                <a16:creationId xmlns:a16="http://schemas.microsoft.com/office/drawing/2014/main" id="{41721FEA-AC24-4FB6-8DCB-3AE751EC472B}"/>
              </a:ext>
            </a:extLst>
          </p:cNvPr>
          <p:cNvSpPr/>
          <p:nvPr/>
        </p:nvSpPr>
        <p:spPr bwMode="auto">
          <a:xfrm>
            <a:off x="7283621" y="4384346"/>
            <a:ext cx="1041939" cy="437581"/>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 1</a:t>
            </a:r>
          </a:p>
        </p:txBody>
      </p:sp>
      <p:sp>
        <p:nvSpPr>
          <p:cNvPr id="104" name="Rectangle 103">
            <a:extLst>
              <a:ext uri="{FF2B5EF4-FFF2-40B4-BE49-F238E27FC236}">
                <a16:creationId xmlns:a16="http://schemas.microsoft.com/office/drawing/2014/main" id="{84782F6B-29FA-496B-8DCB-5076AAD0B8BB}"/>
              </a:ext>
            </a:extLst>
          </p:cNvPr>
          <p:cNvSpPr/>
          <p:nvPr/>
        </p:nvSpPr>
        <p:spPr bwMode="auto">
          <a:xfrm>
            <a:off x="8719175" y="4401400"/>
            <a:ext cx="1041939" cy="437581"/>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 2</a:t>
            </a:r>
          </a:p>
        </p:txBody>
      </p:sp>
      <p:sp>
        <p:nvSpPr>
          <p:cNvPr id="106" name="Rectangle 105">
            <a:extLst>
              <a:ext uri="{FF2B5EF4-FFF2-40B4-BE49-F238E27FC236}">
                <a16:creationId xmlns:a16="http://schemas.microsoft.com/office/drawing/2014/main" id="{53C43D61-9E67-4CFB-BDEE-CD1287DB909C}"/>
              </a:ext>
            </a:extLst>
          </p:cNvPr>
          <p:cNvSpPr/>
          <p:nvPr/>
        </p:nvSpPr>
        <p:spPr bwMode="auto">
          <a:xfrm>
            <a:off x="10025785" y="4396067"/>
            <a:ext cx="1039301" cy="437581"/>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 3</a:t>
            </a:r>
          </a:p>
        </p:txBody>
      </p:sp>
      <p:cxnSp>
        <p:nvCxnSpPr>
          <p:cNvPr id="107" name="Connector: Elbow 106">
            <a:extLst>
              <a:ext uri="{FF2B5EF4-FFF2-40B4-BE49-F238E27FC236}">
                <a16:creationId xmlns:a16="http://schemas.microsoft.com/office/drawing/2014/main" id="{4888757F-9EBC-4BB8-B7DD-21CBFF62A4CF}"/>
              </a:ext>
            </a:extLst>
          </p:cNvPr>
          <p:cNvCxnSpPr>
            <a:cxnSpLocks/>
            <a:stCxn id="92" idx="2"/>
            <a:endCxn id="93" idx="0"/>
          </p:cNvCxnSpPr>
          <p:nvPr/>
        </p:nvCxnSpPr>
        <p:spPr>
          <a:xfrm rot="16200000" flipH="1">
            <a:off x="9050352" y="1928379"/>
            <a:ext cx="372989" cy="87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955A5A04-8586-4FE6-AD99-C95150886FD3}"/>
              </a:ext>
            </a:extLst>
          </p:cNvPr>
          <p:cNvCxnSpPr>
            <a:cxnSpLocks/>
            <a:stCxn id="93" idx="2"/>
            <a:endCxn id="99" idx="0"/>
          </p:cNvCxnSpPr>
          <p:nvPr/>
        </p:nvCxnSpPr>
        <p:spPr>
          <a:xfrm rot="16200000" flipH="1">
            <a:off x="9530275" y="2357926"/>
            <a:ext cx="722171" cy="1308151"/>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080A70E-7A3A-4089-A2F6-A039255D50AE}"/>
              </a:ext>
            </a:extLst>
          </p:cNvPr>
          <p:cNvCxnSpPr>
            <a:cxnSpLocks/>
            <a:stCxn id="93" idx="2"/>
            <a:endCxn id="97" idx="0"/>
          </p:cNvCxnSpPr>
          <p:nvPr/>
        </p:nvCxnSpPr>
        <p:spPr>
          <a:xfrm rot="5400000">
            <a:off x="8158973" y="2294775"/>
            <a:ext cx="722171" cy="143445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Connector: Elbow 74">
            <a:extLst>
              <a:ext uri="{FF2B5EF4-FFF2-40B4-BE49-F238E27FC236}">
                <a16:creationId xmlns:a16="http://schemas.microsoft.com/office/drawing/2014/main" id="{709F726D-2274-4163-8A00-D7F7633589D0}"/>
              </a:ext>
            </a:extLst>
          </p:cNvPr>
          <p:cNvCxnSpPr>
            <a:cxnSpLocks/>
            <a:stCxn id="93" idx="2"/>
            <a:endCxn id="98" idx="0"/>
          </p:cNvCxnSpPr>
          <p:nvPr/>
        </p:nvCxnSpPr>
        <p:spPr>
          <a:xfrm>
            <a:off x="9237285" y="2650917"/>
            <a:ext cx="2860" cy="722171"/>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14D263C2-F729-429E-BB6D-91B92C83BF1E}"/>
              </a:ext>
            </a:extLst>
          </p:cNvPr>
          <p:cNvCxnSpPr>
            <a:cxnSpLocks/>
            <a:stCxn id="6" idx="0"/>
            <a:endCxn id="106" idx="2"/>
          </p:cNvCxnSpPr>
          <p:nvPr/>
        </p:nvCxnSpPr>
        <p:spPr>
          <a:xfrm rot="16200000" flipV="1">
            <a:off x="10395754" y="4983331"/>
            <a:ext cx="300407" cy="104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90">
            <a:extLst>
              <a:ext uri="{FF2B5EF4-FFF2-40B4-BE49-F238E27FC236}">
                <a16:creationId xmlns:a16="http://schemas.microsoft.com/office/drawing/2014/main" id="{4B9CB160-4670-410D-9A89-3510AEBF9252}"/>
              </a:ext>
            </a:extLst>
          </p:cNvPr>
          <p:cNvCxnSpPr>
            <a:cxnSpLocks/>
            <a:endCxn id="104" idx="2"/>
          </p:cNvCxnSpPr>
          <p:nvPr/>
        </p:nvCxnSpPr>
        <p:spPr>
          <a:xfrm flipV="1">
            <a:off x="9236408" y="4838981"/>
            <a:ext cx="3737" cy="27432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94">
            <a:extLst>
              <a:ext uri="{FF2B5EF4-FFF2-40B4-BE49-F238E27FC236}">
                <a16:creationId xmlns:a16="http://schemas.microsoft.com/office/drawing/2014/main" id="{F33F1AC3-9F4D-43C5-9982-8BFB6B2C5F96}"/>
              </a:ext>
            </a:extLst>
          </p:cNvPr>
          <p:cNvCxnSpPr>
            <a:cxnSpLocks/>
            <a:stCxn id="3" idx="0"/>
            <a:endCxn id="103" idx="2"/>
          </p:cNvCxnSpPr>
          <p:nvPr/>
        </p:nvCxnSpPr>
        <p:spPr>
          <a:xfrm flipH="1" flipV="1">
            <a:off x="7804591" y="4821927"/>
            <a:ext cx="4315" cy="30238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74">
            <a:extLst>
              <a:ext uri="{FF2B5EF4-FFF2-40B4-BE49-F238E27FC236}">
                <a16:creationId xmlns:a16="http://schemas.microsoft.com/office/drawing/2014/main" id="{7B1D4EA3-24CD-4468-A330-019DEBA0510D}"/>
              </a:ext>
            </a:extLst>
          </p:cNvPr>
          <p:cNvCxnSpPr>
            <a:cxnSpLocks/>
            <a:stCxn id="98" idx="2"/>
            <a:endCxn id="104" idx="0"/>
          </p:cNvCxnSpPr>
          <p:nvPr/>
        </p:nvCxnSpPr>
        <p:spPr>
          <a:xfrm>
            <a:off x="9240145" y="3840480"/>
            <a:ext cx="0" cy="56092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Connector: Elbow 74">
            <a:extLst>
              <a:ext uri="{FF2B5EF4-FFF2-40B4-BE49-F238E27FC236}">
                <a16:creationId xmlns:a16="http://schemas.microsoft.com/office/drawing/2014/main" id="{2496A222-8D09-468E-AAFA-BA5634599E4A}"/>
              </a:ext>
            </a:extLst>
          </p:cNvPr>
          <p:cNvCxnSpPr>
            <a:cxnSpLocks/>
            <a:stCxn id="97" idx="2"/>
            <a:endCxn id="103" idx="0"/>
          </p:cNvCxnSpPr>
          <p:nvPr/>
        </p:nvCxnSpPr>
        <p:spPr>
          <a:xfrm>
            <a:off x="7802830" y="3840480"/>
            <a:ext cx="1761" cy="543866"/>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Connector: Elbow 74">
            <a:extLst>
              <a:ext uri="{FF2B5EF4-FFF2-40B4-BE49-F238E27FC236}">
                <a16:creationId xmlns:a16="http://schemas.microsoft.com/office/drawing/2014/main" id="{665A3229-5583-49DF-9D85-4E3A51BAC96B}"/>
              </a:ext>
            </a:extLst>
          </p:cNvPr>
          <p:cNvCxnSpPr>
            <a:cxnSpLocks/>
            <a:stCxn id="99" idx="2"/>
            <a:endCxn id="106" idx="0"/>
          </p:cNvCxnSpPr>
          <p:nvPr/>
        </p:nvCxnSpPr>
        <p:spPr>
          <a:xfrm>
            <a:off x="10545436" y="3840480"/>
            <a:ext cx="0" cy="555587"/>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2825888-6B03-44D9-A3D9-958561A31921}"/>
              </a:ext>
            </a:extLst>
          </p:cNvPr>
          <p:cNvSpPr/>
          <p:nvPr/>
        </p:nvSpPr>
        <p:spPr bwMode="auto">
          <a:xfrm>
            <a:off x="7325622" y="5124316"/>
            <a:ext cx="966567" cy="39626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Admin / Dev</a:t>
            </a:r>
          </a:p>
        </p:txBody>
      </p:sp>
      <p:sp>
        <p:nvSpPr>
          <p:cNvPr id="5" name="Rectangle 4">
            <a:extLst>
              <a:ext uri="{FF2B5EF4-FFF2-40B4-BE49-F238E27FC236}">
                <a16:creationId xmlns:a16="http://schemas.microsoft.com/office/drawing/2014/main" id="{4F41617B-6E1B-445C-8985-22F5B980644F}"/>
              </a:ext>
            </a:extLst>
          </p:cNvPr>
          <p:cNvSpPr/>
          <p:nvPr/>
        </p:nvSpPr>
        <p:spPr bwMode="auto">
          <a:xfrm>
            <a:off x="8740789" y="5124316"/>
            <a:ext cx="966567" cy="39626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Admin / Dev</a:t>
            </a:r>
          </a:p>
        </p:txBody>
      </p:sp>
      <p:sp>
        <p:nvSpPr>
          <p:cNvPr id="6" name="Rectangle 5">
            <a:extLst>
              <a:ext uri="{FF2B5EF4-FFF2-40B4-BE49-F238E27FC236}">
                <a16:creationId xmlns:a16="http://schemas.microsoft.com/office/drawing/2014/main" id="{080040DC-E0AE-4CB5-B7D7-A232C3FB67FB}"/>
              </a:ext>
            </a:extLst>
          </p:cNvPr>
          <p:cNvSpPr/>
          <p:nvPr/>
        </p:nvSpPr>
        <p:spPr bwMode="auto">
          <a:xfrm>
            <a:off x="10064418" y="5134055"/>
            <a:ext cx="964119" cy="39626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Admin / Dev</a:t>
            </a:r>
          </a:p>
        </p:txBody>
      </p:sp>
      <p:sp>
        <p:nvSpPr>
          <p:cNvPr id="48" name="Rectangle 47">
            <a:extLst>
              <a:ext uri="{FF2B5EF4-FFF2-40B4-BE49-F238E27FC236}">
                <a16:creationId xmlns:a16="http://schemas.microsoft.com/office/drawing/2014/main" id="{91F68FB0-D041-4B3C-821A-230686789298}"/>
              </a:ext>
            </a:extLst>
          </p:cNvPr>
          <p:cNvSpPr/>
          <p:nvPr/>
        </p:nvSpPr>
        <p:spPr bwMode="auto">
          <a:xfrm>
            <a:off x="501679" y="4516714"/>
            <a:ext cx="5207219" cy="1468210"/>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Identity &amp; Access Management</a:t>
            </a:r>
          </a:p>
        </p:txBody>
      </p:sp>
      <p:sp>
        <p:nvSpPr>
          <p:cNvPr id="49" name="Rectangle 48">
            <a:extLst>
              <a:ext uri="{FF2B5EF4-FFF2-40B4-BE49-F238E27FC236}">
                <a16:creationId xmlns:a16="http://schemas.microsoft.com/office/drawing/2014/main" id="{635591CB-0F92-4978-BF20-F00C3ABF46B6}"/>
              </a:ext>
            </a:extLst>
          </p:cNvPr>
          <p:cNvSpPr/>
          <p:nvPr/>
        </p:nvSpPr>
        <p:spPr bwMode="auto">
          <a:xfrm>
            <a:off x="501680" y="3053342"/>
            <a:ext cx="5207218" cy="1363732"/>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Resource Grouping</a:t>
            </a:r>
          </a:p>
        </p:txBody>
      </p:sp>
      <p:sp>
        <p:nvSpPr>
          <p:cNvPr id="50" name="Rectangle 49">
            <a:extLst>
              <a:ext uri="{FF2B5EF4-FFF2-40B4-BE49-F238E27FC236}">
                <a16:creationId xmlns:a16="http://schemas.microsoft.com/office/drawing/2014/main" id="{03A6D10D-B9BB-4E33-8487-F2EE88CF0DD4}"/>
              </a:ext>
            </a:extLst>
          </p:cNvPr>
          <p:cNvSpPr/>
          <p:nvPr/>
        </p:nvSpPr>
        <p:spPr bwMode="auto">
          <a:xfrm>
            <a:off x="501681" y="1991673"/>
            <a:ext cx="5207218" cy="960010"/>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Billing Agreement</a:t>
            </a:r>
          </a:p>
        </p:txBody>
      </p:sp>
      <p:sp>
        <p:nvSpPr>
          <p:cNvPr id="51" name="Rectangle 50">
            <a:extLst>
              <a:ext uri="{FF2B5EF4-FFF2-40B4-BE49-F238E27FC236}">
                <a16:creationId xmlns:a16="http://schemas.microsoft.com/office/drawing/2014/main" id="{488D860E-5A65-436C-B146-3FB3EDE35413}"/>
              </a:ext>
            </a:extLst>
          </p:cNvPr>
          <p:cNvSpPr/>
          <p:nvPr/>
        </p:nvSpPr>
        <p:spPr bwMode="auto">
          <a:xfrm>
            <a:off x="1012491" y="1455398"/>
            <a:ext cx="1404338" cy="371189"/>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Company A</a:t>
            </a:r>
          </a:p>
        </p:txBody>
      </p:sp>
      <p:sp>
        <p:nvSpPr>
          <p:cNvPr id="52" name="Rectangle 51">
            <a:extLst>
              <a:ext uri="{FF2B5EF4-FFF2-40B4-BE49-F238E27FC236}">
                <a16:creationId xmlns:a16="http://schemas.microsoft.com/office/drawing/2014/main" id="{C741D060-8E40-4C4D-8929-9F7D256E2160}"/>
              </a:ext>
            </a:extLst>
          </p:cNvPr>
          <p:cNvSpPr/>
          <p:nvPr/>
        </p:nvSpPr>
        <p:spPr bwMode="auto">
          <a:xfrm>
            <a:off x="1134879" y="2165465"/>
            <a:ext cx="1160968" cy="600603"/>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Organization</a:t>
            </a:r>
          </a:p>
        </p:txBody>
      </p:sp>
      <p:sp>
        <p:nvSpPr>
          <p:cNvPr id="53" name="Rectangle 52">
            <a:extLst>
              <a:ext uri="{FF2B5EF4-FFF2-40B4-BE49-F238E27FC236}">
                <a16:creationId xmlns:a16="http://schemas.microsoft.com/office/drawing/2014/main" id="{3D805A78-4B51-4FB6-A96A-09DEF4DABCE0}"/>
              </a:ext>
            </a:extLst>
          </p:cNvPr>
          <p:cNvSpPr/>
          <p:nvPr/>
        </p:nvSpPr>
        <p:spPr bwMode="auto">
          <a:xfrm>
            <a:off x="1137920" y="3150993"/>
            <a:ext cx="1151719" cy="430279"/>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Account</a:t>
            </a:r>
          </a:p>
        </p:txBody>
      </p:sp>
      <p:sp>
        <p:nvSpPr>
          <p:cNvPr id="56" name="Rectangle 55">
            <a:extLst>
              <a:ext uri="{FF2B5EF4-FFF2-40B4-BE49-F238E27FC236}">
                <a16:creationId xmlns:a16="http://schemas.microsoft.com/office/drawing/2014/main" id="{398AE44D-FFFF-47A1-8999-D8FD4D225D4C}"/>
              </a:ext>
            </a:extLst>
          </p:cNvPr>
          <p:cNvSpPr/>
          <p:nvPr/>
        </p:nvSpPr>
        <p:spPr bwMode="auto">
          <a:xfrm>
            <a:off x="1135661" y="4634352"/>
            <a:ext cx="1151719" cy="446797"/>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a:t>
            </a:r>
          </a:p>
        </p:txBody>
      </p:sp>
      <p:cxnSp>
        <p:nvCxnSpPr>
          <p:cNvPr id="59" name="Connector: Elbow 58">
            <a:extLst>
              <a:ext uri="{FF2B5EF4-FFF2-40B4-BE49-F238E27FC236}">
                <a16:creationId xmlns:a16="http://schemas.microsoft.com/office/drawing/2014/main" id="{670847FD-BC9A-4CA1-8E7B-3F32E2A9DB85}"/>
              </a:ext>
            </a:extLst>
          </p:cNvPr>
          <p:cNvCxnSpPr>
            <a:cxnSpLocks/>
            <a:stCxn id="51" idx="2"/>
            <a:endCxn id="52" idx="0"/>
          </p:cNvCxnSpPr>
          <p:nvPr/>
        </p:nvCxnSpPr>
        <p:spPr>
          <a:xfrm rot="16200000" flipH="1">
            <a:off x="1545572" y="1995674"/>
            <a:ext cx="338878" cy="703"/>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4F9D58C1-1961-44A4-BF10-F800D3C5B4E4}"/>
              </a:ext>
            </a:extLst>
          </p:cNvPr>
          <p:cNvCxnSpPr>
            <a:cxnSpLocks/>
            <a:stCxn id="52" idx="2"/>
            <a:endCxn id="53" idx="0"/>
          </p:cNvCxnSpPr>
          <p:nvPr/>
        </p:nvCxnSpPr>
        <p:spPr>
          <a:xfrm rot="5400000">
            <a:off x="1522110" y="2957739"/>
            <a:ext cx="384925" cy="1583"/>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Connector: Elbow 94">
            <a:extLst>
              <a:ext uri="{FF2B5EF4-FFF2-40B4-BE49-F238E27FC236}">
                <a16:creationId xmlns:a16="http://schemas.microsoft.com/office/drawing/2014/main" id="{D7C5D8CB-721C-43E7-A70E-DDD75398B5C9}"/>
              </a:ext>
            </a:extLst>
          </p:cNvPr>
          <p:cNvCxnSpPr>
            <a:cxnSpLocks/>
            <a:stCxn id="69" idx="1"/>
            <a:endCxn id="56" idx="3"/>
          </p:cNvCxnSpPr>
          <p:nvPr/>
        </p:nvCxnSpPr>
        <p:spPr>
          <a:xfrm flipH="1" flipV="1">
            <a:off x="2287380" y="4857751"/>
            <a:ext cx="605858" cy="36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74">
            <a:extLst>
              <a:ext uri="{FF2B5EF4-FFF2-40B4-BE49-F238E27FC236}">
                <a16:creationId xmlns:a16="http://schemas.microsoft.com/office/drawing/2014/main" id="{4AC27D5C-CDFB-4824-8D4F-E3A551F9BCA8}"/>
              </a:ext>
            </a:extLst>
          </p:cNvPr>
          <p:cNvCxnSpPr>
            <a:cxnSpLocks/>
            <a:stCxn id="53" idx="2"/>
            <a:endCxn id="56" idx="0"/>
          </p:cNvCxnSpPr>
          <p:nvPr/>
        </p:nvCxnSpPr>
        <p:spPr>
          <a:xfrm flipH="1">
            <a:off x="1711521" y="3581272"/>
            <a:ext cx="2259" cy="105308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393593E-F7FF-42EA-A4D3-70EF8E0B1F71}"/>
              </a:ext>
            </a:extLst>
          </p:cNvPr>
          <p:cNvSpPr/>
          <p:nvPr/>
        </p:nvSpPr>
        <p:spPr bwMode="auto">
          <a:xfrm>
            <a:off x="2893238" y="4691656"/>
            <a:ext cx="1303867" cy="332920"/>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User Principal</a:t>
            </a:r>
          </a:p>
        </p:txBody>
      </p:sp>
      <p:sp>
        <p:nvSpPr>
          <p:cNvPr id="74" name="Rectangle 73">
            <a:extLst>
              <a:ext uri="{FF2B5EF4-FFF2-40B4-BE49-F238E27FC236}">
                <a16:creationId xmlns:a16="http://schemas.microsoft.com/office/drawing/2014/main" id="{AD88263E-C9E0-4453-9EFE-9C2FE03DEB4E}"/>
              </a:ext>
            </a:extLst>
          </p:cNvPr>
          <p:cNvSpPr/>
          <p:nvPr/>
        </p:nvSpPr>
        <p:spPr bwMode="auto">
          <a:xfrm>
            <a:off x="2893238" y="3225160"/>
            <a:ext cx="1303867" cy="281609"/>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Root Account</a:t>
            </a:r>
          </a:p>
        </p:txBody>
      </p:sp>
      <p:cxnSp>
        <p:nvCxnSpPr>
          <p:cNvPr id="86" name="Connector: Elbow 94">
            <a:extLst>
              <a:ext uri="{FF2B5EF4-FFF2-40B4-BE49-F238E27FC236}">
                <a16:creationId xmlns:a16="http://schemas.microsoft.com/office/drawing/2014/main" id="{D312A33C-FDBC-4342-9C52-75EBB3F18EA0}"/>
              </a:ext>
            </a:extLst>
          </p:cNvPr>
          <p:cNvCxnSpPr>
            <a:cxnSpLocks/>
            <a:stCxn id="74" idx="1"/>
            <a:endCxn id="53" idx="3"/>
          </p:cNvCxnSpPr>
          <p:nvPr/>
        </p:nvCxnSpPr>
        <p:spPr>
          <a:xfrm flipH="1">
            <a:off x="2289639" y="3365965"/>
            <a:ext cx="603599" cy="168"/>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48F9E77-740E-4AAE-97E7-2BEA723B6096}"/>
              </a:ext>
            </a:extLst>
          </p:cNvPr>
          <p:cNvSpPr/>
          <p:nvPr/>
        </p:nvSpPr>
        <p:spPr bwMode="auto">
          <a:xfrm>
            <a:off x="2386685" y="5124440"/>
            <a:ext cx="3182096" cy="75438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The AWS IAM User Principle provides a unique identity for each administrator and developer that need to gain access to the AWS Account. Each can be protected with a complex password and basic MFA.</a:t>
            </a:r>
          </a:p>
        </p:txBody>
      </p:sp>
      <p:sp>
        <p:nvSpPr>
          <p:cNvPr id="33" name="Rectangle 32">
            <a:extLst>
              <a:ext uri="{FF2B5EF4-FFF2-40B4-BE49-F238E27FC236}">
                <a16:creationId xmlns:a16="http://schemas.microsoft.com/office/drawing/2014/main" id="{148F9E5D-F099-4A4F-81C4-7926F36A2948}"/>
              </a:ext>
            </a:extLst>
          </p:cNvPr>
          <p:cNvSpPr/>
          <p:nvPr/>
        </p:nvSpPr>
        <p:spPr bwMode="auto">
          <a:xfrm>
            <a:off x="2418511" y="3598728"/>
            <a:ext cx="3139905" cy="716526"/>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ea typeface="Segoe UI" pitchFamily="34" charset="0"/>
                <a:cs typeface="Segoe UI" pitchFamily="34" charset="0"/>
              </a:rPr>
              <a:t>The Root Account has full control of the AWS Account. Use IAM to provide delegated access to other identities. Root account can be protected with a complex password and basic MFA capabilities</a:t>
            </a:r>
          </a:p>
        </p:txBody>
      </p:sp>
      <p:sp>
        <p:nvSpPr>
          <p:cNvPr id="127" name="Rectangle 126">
            <a:extLst>
              <a:ext uri="{FF2B5EF4-FFF2-40B4-BE49-F238E27FC236}">
                <a16:creationId xmlns:a16="http://schemas.microsoft.com/office/drawing/2014/main" id="{DCD95D9C-6344-4B84-8507-FF1D034FAF34}"/>
              </a:ext>
            </a:extLst>
          </p:cNvPr>
          <p:cNvSpPr/>
          <p:nvPr/>
        </p:nvSpPr>
        <p:spPr bwMode="auto">
          <a:xfrm>
            <a:off x="14797667" y="4554029"/>
            <a:ext cx="8627071" cy="1160051"/>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Identity &amp; Access Management</a:t>
            </a:r>
          </a:p>
        </p:txBody>
      </p:sp>
      <p:sp>
        <p:nvSpPr>
          <p:cNvPr id="129" name="Rectangle 128">
            <a:extLst>
              <a:ext uri="{FF2B5EF4-FFF2-40B4-BE49-F238E27FC236}">
                <a16:creationId xmlns:a16="http://schemas.microsoft.com/office/drawing/2014/main" id="{5CFA7DE1-1247-4515-A8DC-55F2482C14E6}"/>
              </a:ext>
            </a:extLst>
          </p:cNvPr>
          <p:cNvSpPr/>
          <p:nvPr/>
        </p:nvSpPr>
        <p:spPr bwMode="auto">
          <a:xfrm>
            <a:off x="14797667" y="3206145"/>
            <a:ext cx="8627071" cy="1095776"/>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Resource Grouping</a:t>
            </a:r>
          </a:p>
        </p:txBody>
      </p:sp>
      <p:sp>
        <p:nvSpPr>
          <p:cNvPr id="130" name="Rectangle 129">
            <a:extLst>
              <a:ext uri="{FF2B5EF4-FFF2-40B4-BE49-F238E27FC236}">
                <a16:creationId xmlns:a16="http://schemas.microsoft.com/office/drawing/2014/main" id="{EB947B00-ABF4-4A63-8F8A-E3D4146352D4}"/>
              </a:ext>
            </a:extLst>
          </p:cNvPr>
          <p:cNvSpPr/>
          <p:nvPr/>
        </p:nvSpPr>
        <p:spPr bwMode="auto">
          <a:xfrm>
            <a:off x="14797668" y="1831147"/>
            <a:ext cx="8627071" cy="960010"/>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Billing Agreement</a:t>
            </a:r>
          </a:p>
        </p:txBody>
      </p:sp>
      <p:sp>
        <p:nvSpPr>
          <p:cNvPr id="131" name="Rectangle 130">
            <a:extLst>
              <a:ext uri="{FF2B5EF4-FFF2-40B4-BE49-F238E27FC236}">
                <a16:creationId xmlns:a16="http://schemas.microsoft.com/office/drawing/2014/main" id="{C115781D-7DF7-4563-B5E1-D95E02DA572A}"/>
              </a:ext>
            </a:extLst>
          </p:cNvPr>
          <p:cNvSpPr/>
          <p:nvPr/>
        </p:nvSpPr>
        <p:spPr bwMode="auto">
          <a:xfrm>
            <a:off x="17969663" y="1038310"/>
            <a:ext cx="2824480" cy="346803"/>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Company A</a:t>
            </a:r>
          </a:p>
        </p:txBody>
      </p:sp>
      <p:sp>
        <p:nvSpPr>
          <p:cNvPr id="132" name="Rectangle 131">
            <a:extLst>
              <a:ext uri="{FF2B5EF4-FFF2-40B4-BE49-F238E27FC236}">
                <a16:creationId xmlns:a16="http://schemas.microsoft.com/office/drawing/2014/main" id="{C4D6D6F9-FC88-45BB-8430-E973CCEDA2D9}"/>
              </a:ext>
            </a:extLst>
          </p:cNvPr>
          <p:cNvSpPr/>
          <p:nvPr/>
        </p:nvSpPr>
        <p:spPr bwMode="auto">
          <a:xfrm>
            <a:off x="16439583" y="2004939"/>
            <a:ext cx="1132461" cy="600603"/>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Organization</a:t>
            </a:r>
          </a:p>
        </p:txBody>
      </p:sp>
      <p:sp>
        <p:nvSpPr>
          <p:cNvPr id="133" name="Rectangle 132">
            <a:extLst>
              <a:ext uri="{FF2B5EF4-FFF2-40B4-BE49-F238E27FC236}">
                <a16:creationId xmlns:a16="http://schemas.microsoft.com/office/drawing/2014/main" id="{1526ED95-2FE1-42DD-A797-20B1A2A0DCA3}"/>
              </a:ext>
            </a:extLst>
          </p:cNvPr>
          <p:cNvSpPr/>
          <p:nvPr/>
        </p:nvSpPr>
        <p:spPr bwMode="auto">
          <a:xfrm>
            <a:off x="20460220" y="2004939"/>
            <a:ext cx="1807846" cy="600603"/>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Microsoft Azure</a:t>
            </a:r>
            <a:br>
              <a:rPr lang="en-US" sz="1100">
                <a:solidFill>
                  <a:schemeClr val="bg1"/>
                </a:solidFill>
                <a:ea typeface="Segoe UI" pitchFamily="34" charset="0"/>
                <a:cs typeface="Segoe UI" pitchFamily="34" charset="0"/>
              </a:rPr>
            </a:br>
            <a:r>
              <a:rPr lang="en-US" sz="1100">
                <a:solidFill>
                  <a:schemeClr val="bg1"/>
                </a:solidFill>
                <a:ea typeface="Segoe UI" pitchFamily="34" charset="0"/>
                <a:cs typeface="Segoe UI" pitchFamily="34" charset="0"/>
              </a:rPr>
              <a:t>Enterprise Agreement</a:t>
            </a:r>
          </a:p>
        </p:txBody>
      </p:sp>
      <p:sp>
        <p:nvSpPr>
          <p:cNvPr id="134" name="Rectangle 133">
            <a:extLst>
              <a:ext uri="{FF2B5EF4-FFF2-40B4-BE49-F238E27FC236}">
                <a16:creationId xmlns:a16="http://schemas.microsoft.com/office/drawing/2014/main" id="{6658A6FD-3A00-438B-8845-F974F55E8B47}"/>
              </a:ext>
            </a:extLst>
          </p:cNvPr>
          <p:cNvSpPr/>
          <p:nvPr/>
        </p:nvSpPr>
        <p:spPr bwMode="auto">
          <a:xfrm>
            <a:off x="15563983" y="3423949"/>
            <a:ext cx="880452"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Account 1</a:t>
            </a:r>
          </a:p>
        </p:txBody>
      </p:sp>
      <p:sp>
        <p:nvSpPr>
          <p:cNvPr id="135" name="Rectangle 134">
            <a:extLst>
              <a:ext uri="{FF2B5EF4-FFF2-40B4-BE49-F238E27FC236}">
                <a16:creationId xmlns:a16="http://schemas.microsoft.com/office/drawing/2014/main" id="{6CC5DE1F-CDA2-48DF-A808-BEB318052D12}"/>
              </a:ext>
            </a:extLst>
          </p:cNvPr>
          <p:cNvSpPr/>
          <p:nvPr/>
        </p:nvSpPr>
        <p:spPr bwMode="auto">
          <a:xfrm>
            <a:off x="16566626" y="3423949"/>
            <a:ext cx="880452"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Account 2</a:t>
            </a:r>
          </a:p>
        </p:txBody>
      </p:sp>
      <p:sp>
        <p:nvSpPr>
          <p:cNvPr id="136" name="Rectangle 135">
            <a:extLst>
              <a:ext uri="{FF2B5EF4-FFF2-40B4-BE49-F238E27FC236}">
                <a16:creationId xmlns:a16="http://schemas.microsoft.com/office/drawing/2014/main" id="{3593C364-E9CB-4150-917E-E6812AEC41F3}"/>
              </a:ext>
            </a:extLst>
          </p:cNvPr>
          <p:cNvSpPr/>
          <p:nvPr/>
        </p:nvSpPr>
        <p:spPr bwMode="auto">
          <a:xfrm>
            <a:off x="17513056" y="3423949"/>
            <a:ext cx="257745"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3FC54E97-ACEA-4F58-B61B-9614FB1F0A54}"/>
              </a:ext>
            </a:extLst>
          </p:cNvPr>
          <p:cNvSpPr/>
          <p:nvPr/>
        </p:nvSpPr>
        <p:spPr bwMode="auto">
          <a:xfrm>
            <a:off x="19594869" y="3423949"/>
            <a:ext cx="1233373" cy="69360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Subscription 1</a:t>
            </a:r>
          </a:p>
        </p:txBody>
      </p:sp>
      <p:sp>
        <p:nvSpPr>
          <p:cNvPr id="138" name="Rectangle 137">
            <a:extLst>
              <a:ext uri="{FF2B5EF4-FFF2-40B4-BE49-F238E27FC236}">
                <a16:creationId xmlns:a16="http://schemas.microsoft.com/office/drawing/2014/main" id="{2926E7F3-1206-40F3-A3FE-68FCC7BA13BF}"/>
              </a:ext>
            </a:extLst>
          </p:cNvPr>
          <p:cNvSpPr/>
          <p:nvPr/>
        </p:nvSpPr>
        <p:spPr bwMode="auto">
          <a:xfrm>
            <a:off x="20927032" y="3423949"/>
            <a:ext cx="1233373" cy="69360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Subscription 2</a:t>
            </a:r>
          </a:p>
        </p:txBody>
      </p:sp>
      <p:sp>
        <p:nvSpPr>
          <p:cNvPr id="139" name="Rectangle 138">
            <a:extLst>
              <a:ext uri="{FF2B5EF4-FFF2-40B4-BE49-F238E27FC236}">
                <a16:creationId xmlns:a16="http://schemas.microsoft.com/office/drawing/2014/main" id="{11D79051-DD70-403A-B7F1-8A96B2257772}"/>
              </a:ext>
            </a:extLst>
          </p:cNvPr>
          <p:cNvSpPr/>
          <p:nvPr/>
        </p:nvSpPr>
        <p:spPr bwMode="auto">
          <a:xfrm>
            <a:off x="15575270" y="4752005"/>
            <a:ext cx="880452"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 1</a:t>
            </a:r>
          </a:p>
        </p:txBody>
      </p:sp>
      <p:sp>
        <p:nvSpPr>
          <p:cNvPr id="140" name="Rectangle 139">
            <a:extLst>
              <a:ext uri="{FF2B5EF4-FFF2-40B4-BE49-F238E27FC236}">
                <a16:creationId xmlns:a16="http://schemas.microsoft.com/office/drawing/2014/main" id="{6008AB48-962F-4B10-93A6-DF5FCECB40BF}"/>
              </a:ext>
            </a:extLst>
          </p:cNvPr>
          <p:cNvSpPr/>
          <p:nvPr/>
        </p:nvSpPr>
        <p:spPr bwMode="auto">
          <a:xfrm>
            <a:off x="16566626" y="4752005"/>
            <a:ext cx="880452"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 2</a:t>
            </a:r>
          </a:p>
        </p:txBody>
      </p:sp>
      <p:sp>
        <p:nvSpPr>
          <p:cNvPr id="141" name="Rectangle 140">
            <a:extLst>
              <a:ext uri="{FF2B5EF4-FFF2-40B4-BE49-F238E27FC236}">
                <a16:creationId xmlns:a16="http://schemas.microsoft.com/office/drawing/2014/main" id="{83AB6C27-3612-4A79-8434-A1E65316DD33}"/>
              </a:ext>
            </a:extLst>
          </p:cNvPr>
          <p:cNvSpPr/>
          <p:nvPr/>
        </p:nvSpPr>
        <p:spPr bwMode="auto">
          <a:xfrm>
            <a:off x="17513057" y="4752005"/>
            <a:ext cx="257745"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142" name="Connector: Elbow 141">
            <a:extLst>
              <a:ext uri="{FF2B5EF4-FFF2-40B4-BE49-F238E27FC236}">
                <a16:creationId xmlns:a16="http://schemas.microsoft.com/office/drawing/2014/main" id="{E2F7C44F-A24B-4A3F-A1CD-AE7FE7061452}"/>
              </a:ext>
            </a:extLst>
          </p:cNvPr>
          <p:cNvCxnSpPr>
            <a:cxnSpLocks/>
            <a:stCxn id="131" idx="1"/>
            <a:endCxn id="132" idx="0"/>
          </p:cNvCxnSpPr>
          <p:nvPr/>
        </p:nvCxnSpPr>
        <p:spPr>
          <a:xfrm rot="10800000" flipV="1">
            <a:off x="17005815" y="1211711"/>
            <a:ext cx="963849" cy="793227"/>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4FE5B493-8001-4FA9-96E5-B630E7DA8F1F}"/>
              </a:ext>
            </a:extLst>
          </p:cNvPr>
          <p:cNvCxnSpPr>
            <a:cxnSpLocks/>
            <a:stCxn id="131" idx="3"/>
            <a:endCxn id="133" idx="0"/>
          </p:cNvCxnSpPr>
          <p:nvPr/>
        </p:nvCxnSpPr>
        <p:spPr>
          <a:xfrm>
            <a:off x="20794143" y="1211712"/>
            <a:ext cx="570000" cy="793227"/>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6C76D03F-658E-4CCA-B063-4A9F2E2B8B9C}"/>
              </a:ext>
            </a:extLst>
          </p:cNvPr>
          <p:cNvCxnSpPr>
            <a:cxnSpLocks/>
            <a:stCxn id="133" idx="2"/>
            <a:endCxn id="166" idx="0"/>
          </p:cNvCxnSpPr>
          <p:nvPr/>
        </p:nvCxnSpPr>
        <p:spPr>
          <a:xfrm rot="16200000" flipH="1">
            <a:off x="21803582" y="2166102"/>
            <a:ext cx="815788" cy="169466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3A3D823D-083F-4F86-AAC1-86D9C379B1FC}"/>
              </a:ext>
            </a:extLst>
          </p:cNvPr>
          <p:cNvCxnSpPr>
            <a:cxnSpLocks/>
            <a:stCxn id="133" idx="2"/>
            <a:endCxn id="137" idx="0"/>
          </p:cNvCxnSpPr>
          <p:nvPr/>
        </p:nvCxnSpPr>
        <p:spPr>
          <a:xfrm rot="5400000">
            <a:off x="20378647" y="2438452"/>
            <a:ext cx="818407" cy="115258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52999451-3AA1-4C40-8274-4185022F89B0}"/>
              </a:ext>
            </a:extLst>
          </p:cNvPr>
          <p:cNvCxnSpPr>
            <a:cxnSpLocks/>
            <a:stCxn id="133" idx="2"/>
            <a:endCxn id="138" idx="0"/>
          </p:cNvCxnSpPr>
          <p:nvPr/>
        </p:nvCxnSpPr>
        <p:spPr>
          <a:xfrm rot="16200000" flipH="1">
            <a:off x="21044728" y="2924957"/>
            <a:ext cx="818407" cy="179576"/>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F84AFF74-6E09-4CE7-967B-E3AA956528D4}"/>
              </a:ext>
            </a:extLst>
          </p:cNvPr>
          <p:cNvCxnSpPr>
            <a:cxnSpLocks/>
            <a:stCxn id="132" idx="2"/>
            <a:endCxn id="136" idx="0"/>
          </p:cNvCxnSpPr>
          <p:nvPr/>
        </p:nvCxnSpPr>
        <p:spPr>
          <a:xfrm rot="16200000" flipH="1">
            <a:off x="16914668" y="2696687"/>
            <a:ext cx="818407" cy="63611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FC41A291-2555-4EC4-ADE6-DEB761F4574A}"/>
              </a:ext>
            </a:extLst>
          </p:cNvPr>
          <p:cNvCxnSpPr>
            <a:cxnSpLocks/>
            <a:stCxn id="132" idx="2"/>
            <a:endCxn id="134" idx="0"/>
          </p:cNvCxnSpPr>
          <p:nvPr/>
        </p:nvCxnSpPr>
        <p:spPr>
          <a:xfrm rot="5400000">
            <a:off x="16095809" y="2513943"/>
            <a:ext cx="818407" cy="100160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Connector: Elbow 74">
            <a:extLst>
              <a:ext uri="{FF2B5EF4-FFF2-40B4-BE49-F238E27FC236}">
                <a16:creationId xmlns:a16="http://schemas.microsoft.com/office/drawing/2014/main" id="{61847ECB-B4A0-4AE6-8530-1EDCF8A9DD25}"/>
              </a:ext>
            </a:extLst>
          </p:cNvPr>
          <p:cNvCxnSpPr>
            <a:cxnSpLocks/>
            <a:stCxn id="132" idx="2"/>
            <a:endCxn id="135" idx="0"/>
          </p:cNvCxnSpPr>
          <p:nvPr/>
        </p:nvCxnSpPr>
        <p:spPr>
          <a:xfrm>
            <a:off x="17005814" y="2605542"/>
            <a:ext cx="1038" cy="818407"/>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Connector: Elbow 74">
            <a:extLst>
              <a:ext uri="{FF2B5EF4-FFF2-40B4-BE49-F238E27FC236}">
                <a16:creationId xmlns:a16="http://schemas.microsoft.com/office/drawing/2014/main" id="{486328AE-7F81-4267-A70E-875150F05A9A}"/>
              </a:ext>
            </a:extLst>
          </p:cNvPr>
          <p:cNvCxnSpPr>
            <a:cxnSpLocks/>
            <a:stCxn id="135" idx="2"/>
            <a:endCxn id="140" idx="0"/>
          </p:cNvCxnSpPr>
          <p:nvPr/>
        </p:nvCxnSpPr>
        <p:spPr>
          <a:xfrm>
            <a:off x="17006852" y="4117555"/>
            <a:ext cx="0" cy="63445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Connector: Elbow 74">
            <a:extLst>
              <a:ext uri="{FF2B5EF4-FFF2-40B4-BE49-F238E27FC236}">
                <a16:creationId xmlns:a16="http://schemas.microsoft.com/office/drawing/2014/main" id="{43AEFB31-BAF8-4030-B611-9BC18347E458}"/>
              </a:ext>
            </a:extLst>
          </p:cNvPr>
          <p:cNvCxnSpPr>
            <a:cxnSpLocks/>
            <a:stCxn id="134" idx="2"/>
            <a:endCxn id="139" idx="0"/>
          </p:cNvCxnSpPr>
          <p:nvPr/>
        </p:nvCxnSpPr>
        <p:spPr>
          <a:xfrm>
            <a:off x="16004209" y="4117555"/>
            <a:ext cx="11287" cy="63445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Connector: Elbow 74">
            <a:extLst>
              <a:ext uri="{FF2B5EF4-FFF2-40B4-BE49-F238E27FC236}">
                <a16:creationId xmlns:a16="http://schemas.microsoft.com/office/drawing/2014/main" id="{6454A462-1EC9-465D-BB12-CE5A6B81A764}"/>
              </a:ext>
            </a:extLst>
          </p:cNvPr>
          <p:cNvCxnSpPr>
            <a:cxnSpLocks/>
            <a:stCxn id="136" idx="2"/>
            <a:endCxn id="141" idx="0"/>
          </p:cNvCxnSpPr>
          <p:nvPr/>
        </p:nvCxnSpPr>
        <p:spPr>
          <a:xfrm>
            <a:off x="17641929" y="4117555"/>
            <a:ext cx="1" cy="63445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Connector: Elbow 74">
            <a:extLst>
              <a:ext uri="{FF2B5EF4-FFF2-40B4-BE49-F238E27FC236}">
                <a16:creationId xmlns:a16="http://schemas.microsoft.com/office/drawing/2014/main" id="{D4FBEC9A-6A2D-43D9-90C2-8FC6E11A8BB6}"/>
              </a:ext>
            </a:extLst>
          </p:cNvPr>
          <p:cNvCxnSpPr>
            <a:cxnSpLocks/>
            <a:stCxn id="137" idx="2"/>
            <a:endCxn id="154" idx="0"/>
          </p:cNvCxnSpPr>
          <p:nvPr/>
        </p:nvCxnSpPr>
        <p:spPr>
          <a:xfrm flipH="1">
            <a:off x="20211555" y="4117555"/>
            <a:ext cx="1" cy="566609"/>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E6A9141B-7BE9-47A9-B03F-97DBFC31A545}"/>
              </a:ext>
            </a:extLst>
          </p:cNvPr>
          <p:cNvSpPr/>
          <p:nvPr/>
        </p:nvSpPr>
        <p:spPr bwMode="auto">
          <a:xfrm>
            <a:off x="19627397" y="4684164"/>
            <a:ext cx="1168315" cy="504217"/>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Active Directory</a:t>
            </a:r>
          </a:p>
        </p:txBody>
      </p:sp>
      <p:sp>
        <p:nvSpPr>
          <p:cNvPr id="155" name="Rectangle 154">
            <a:extLst>
              <a:ext uri="{FF2B5EF4-FFF2-40B4-BE49-F238E27FC236}">
                <a16:creationId xmlns:a16="http://schemas.microsoft.com/office/drawing/2014/main" id="{1C6076CA-26E3-485A-AEA9-01F19B742351}"/>
              </a:ext>
            </a:extLst>
          </p:cNvPr>
          <p:cNvSpPr/>
          <p:nvPr/>
        </p:nvSpPr>
        <p:spPr bwMode="auto">
          <a:xfrm>
            <a:off x="16004208" y="1502469"/>
            <a:ext cx="6377321" cy="225713"/>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Active Directory - SSO, MFA, Conditional Access, SSPR, RBAC</a:t>
            </a:r>
          </a:p>
        </p:txBody>
      </p:sp>
      <p:sp>
        <p:nvSpPr>
          <p:cNvPr id="156" name="Rectangle 155">
            <a:extLst>
              <a:ext uri="{FF2B5EF4-FFF2-40B4-BE49-F238E27FC236}">
                <a16:creationId xmlns:a16="http://schemas.microsoft.com/office/drawing/2014/main" id="{C5A06266-77B4-4481-AC2B-7FC58FA20B0B}"/>
              </a:ext>
            </a:extLst>
          </p:cNvPr>
          <p:cNvSpPr/>
          <p:nvPr/>
        </p:nvSpPr>
        <p:spPr bwMode="auto">
          <a:xfrm>
            <a:off x="22376816" y="1502469"/>
            <a:ext cx="957008" cy="225713"/>
          </a:xfrm>
          <a:prstGeom prst="rect">
            <a:avLst/>
          </a:prstGeom>
          <a:solidFill>
            <a:srgbClr val="005A9F">
              <a:alpha val="50196"/>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err="1">
                <a:solidFill>
                  <a:schemeClr val="bg1"/>
                </a:solidFill>
                <a:cs typeface="Segoe UI" pitchFamily="34" charset="0"/>
              </a:rPr>
              <a:t>AD+IdM</a:t>
            </a:r>
            <a:endParaRPr lang="en-US" sz="1100">
              <a:solidFill>
                <a:schemeClr val="bg1"/>
              </a:solidFill>
              <a:cs typeface="Segoe UI" pitchFamily="34" charset="0"/>
            </a:endParaRPr>
          </a:p>
        </p:txBody>
      </p:sp>
      <p:sp>
        <p:nvSpPr>
          <p:cNvPr id="157" name="Rectangle 156">
            <a:extLst>
              <a:ext uri="{FF2B5EF4-FFF2-40B4-BE49-F238E27FC236}">
                <a16:creationId xmlns:a16="http://schemas.microsoft.com/office/drawing/2014/main" id="{1DCE609E-692E-4512-B086-B1350DB1B44B}"/>
              </a:ext>
            </a:extLst>
          </p:cNvPr>
          <p:cNvSpPr/>
          <p:nvPr/>
        </p:nvSpPr>
        <p:spPr bwMode="auto">
          <a:xfrm>
            <a:off x="17851426" y="3423949"/>
            <a:ext cx="257745"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BBF0E6BA-6997-4E04-AB0C-8E9E94088E04}"/>
              </a:ext>
            </a:extLst>
          </p:cNvPr>
          <p:cNvSpPr/>
          <p:nvPr/>
        </p:nvSpPr>
        <p:spPr bwMode="auto">
          <a:xfrm>
            <a:off x="18190336" y="3423949"/>
            <a:ext cx="257745"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159" name="Connector: Elbow 74">
            <a:extLst>
              <a:ext uri="{FF2B5EF4-FFF2-40B4-BE49-F238E27FC236}">
                <a16:creationId xmlns:a16="http://schemas.microsoft.com/office/drawing/2014/main" id="{BA7DF764-8B36-4B5C-AC21-52E6AE5A4E67}"/>
              </a:ext>
            </a:extLst>
          </p:cNvPr>
          <p:cNvCxnSpPr>
            <a:cxnSpLocks/>
            <a:endCxn id="171" idx="0"/>
          </p:cNvCxnSpPr>
          <p:nvPr/>
        </p:nvCxnSpPr>
        <p:spPr>
          <a:xfrm flipH="1">
            <a:off x="17980300" y="4125469"/>
            <a:ext cx="1688" cy="626536"/>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Connector: Elbow 74">
            <a:extLst>
              <a:ext uri="{FF2B5EF4-FFF2-40B4-BE49-F238E27FC236}">
                <a16:creationId xmlns:a16="http://schemas.microsoft.com/office/drawing/2014/main" id="{E3F29A39-F4D4-4E5C-A528-5C03102BA84C}"/>
              </a:ext>
            </a:extLst>
          </p:cNvPr>
          <p:cNvCxnSpPr>
            <a:cxnSpLocks/>
            <a:endCxn id="172" idx="0"/>
          </p:cNvCxnSpPr>
          <p:nvPr/>
        </p:nvCxnSpPr>
        <p:spPr>
          <a:xfrm>
            <a:off x="18319209" y="4125469"/>
            <a:ext cx="1" cy="626536"/>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CB4B5781-EFF7-444D-B3D6-5A7E1F1BC552}"/>
              </a:ext>
            </a:extLst>
          </p:cNvPr>
          <p:cNvCxnSpPr>
            <a:cxnSpLocks/>
            <a:stCxn id="132" idx="2"/>
            <a:endCxn id="157" idx="0"/>
          </p:cNvCxnSpPr>
          <p:nvPr/>
        </p:nvCxnSpPr>
        <p:spPr>
          <a:xfrm rot="16200000" flipH="1">
            <a:off x="17083853" y="2527502"/>
            <a:ext cx="818407" cy="97448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A2641D25-1D50-4538-8FE0-20CC8201C1DD}"/>
              </a:ext>
            </a:extLst>
          </p:cNvPr>
          <p:cNvCxnSpPr>
            <a:cxnSpLocks/>
            <a:stCxn id="132" idx="2"/>
            <a:endCxn id="158" idx="0"/>
          </p:cNvCxnSpPr>
          <p:nvPr/>
        </p:nvCxnSpPr>
        <p:spPr>
          <a:xfrm rot="16200000" flipH="1">
            <a:off x="17253308" y="2358047"/>
            <a:ext cx="818407" cy="131339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Connector: Elbow 74">
            <a:extLst>
              <a:ext uri="{FF2B5EF4-FFF2-40B4-BE49-F238E27FC236}">
                <a16:creationId xmlns:a16="http://schemas.microsoft.com/office/drawing/2014/main" id="{83CC15B9-5219-4B78-9D6E-73E1FCCDD7F6}"/>
              </a:ext>
            </a:extLst>
          </p:cNvPr>
          <p:cNvCxnSpPr>
            <a:cxnSpLocks/>
            <a:stCxn id="138" idx="2"/>
            <a:endCxn id="154" idx="0"/>
          </p:cNvCxnSpPr>
          <p:nvPr/>
        </p:nvCxnSpPr>
        <p:spPr>
          <a:xfrm rot="5400000">
            <a:off x="20594333" y="3734777"/>
            <a:ext cx="566609" cy="1332164"/>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A43BFFA0-D8DA-4919-B57E-C8DEFABF30DF}"/>
              </a:ext>
            </a:extLst>
          </p:cNvPr>
          <p:cNvSpPr/>
          <p:nvPr/>
        </p:nvSpPr>
        <p:spPr bwMode="auto">
          <a:xfrm>
            <a:off x="22252657" y="3421330"/>
            <a:ext cx="257745" cy="693606"/>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65" name="Rectangle 164">
            <a:extLst>
              <a:ext uri="{FF2B5EF4-FFF2-40B4-BE49-F238E27FC236}">
                <a16:creationId xmlns:a16="http://schemas.microsoft.com/office/drawing/2014/main" id="{681731DF-FF3E-44E2-842D-E3E37781ACB5}"/>
              </a:ext>
            </a:extLst>
          </p:cNvPr>
          <p:cNvSpPr/>
          <p:nvPr/>
        </p:nvSpPr>
        <p:spPr bwMode="auto">
          <a:xfrm>
            <a:off x="22591027" y="3421330"/>
            <a:ext cx="257745" cy="693606"/>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F8FD0585-4A4B-4D3B-8970-8E9D2E9C251F}"/>
              </a:ext>
            </a:extLst>
          </p:cNvPr>
          <p:cNvSpPr/>
          <p:nvPr/>
        </p:nvSpPr>
        <p:spPr bwMode="auto">
          <a:xfrm>
            <a:off x="22929937" y="3421330"/>
            <a:ext cx="257745" cy="693606"/>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167" name="Connector: Elbow 166">
            <a:extLst>
              <a:ext uri="{FF2B5EF4-FFF2-40B4-BE49-F238E27FC236}">
                <a16:creationId xmlns:a16="http://schemas.microsoft.com/office/drawing/2014/main" id="{F8E48331-5248-4F8D-8C9A-4B63DC23F04D}"/>
              </a:ext>
            </a:extLst>
          </p:cNvPr>
          <p:cNvCxnSpPr>
            <a:cxnSpLocks/>
            <a:stCxn id="133" idx="2"/>
            <a:endCxn id="165" idx="0"/>
          </p:cNvCxnSpPr>
          <p:nvPr/>
        </p:nvCxnSpPr>
        <p:spPr>
          <a:xfrm rot="16200000" flipH="1">
            <a:off x="21634127" y="2335557"/>
            <a:ext cx="815788" cy="135575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Connector: Elbow 74">
            <a:extLst>
              <a:ext uri="{FF2B5EF4-FFF2-40B4-BE49-F238E27FC236}">
                <a16:creationId xmlns:a16="http://schemas.microsoft.com/office/drawing/2014/main" id="{F6A09200-27C7-4C4C-A63E-43A5AB334BB0}"/>
              </a:ext>
            </a:extLst>
          </p:cNvPr>
          <p:cNvCxnSpPr>
            <a:cxnSpLocks/>
            <a:stCxn id="164" idx="2"/>
            <a:endCxn id="154" idx="0"/>
          </p:cNvCxnSpPr>
          <p:nvPr/>
        </p:nvCxnSpPr>
        <p:spPr>
          <a:xfrm rot="5400000">
            <a:off x="21011929" y="3314563"/>
            <a:ext cx="569228" cy="2169975"/>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E5933D84-6C5F-4F4B-AF44-6F58B2A00650}"/>
              </a:ext>
            </a:extLst>
          </p:cNvPr>
          <p:cNvCxnSpPr>
            <a:cxnSpLocks/>
            <a:stCxn id="133" idx="2"/>
            <a:endCxn id="164" idx="0"/>
          </p:cNvCxnSpPr>
          <p:nvPr/>
        </p:nvCxnSpPr>
        <p:spPr>
          <a:xfrm rot="16200000" flipH="1">
            <a:off x="21464942" y="2504742"/>
            <a:ext cx="815788" cy="101738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5">
            <a:extLst>
              <a:ext uri="{FF2B5EF4-FFF2-40B4-BE49-F238E27FC236}">
                <a16:creationId xmlns:a16="http://schemas.microsoft.com/office/drawing/2014/main" id="{A8E3374C-09D7-4264-855B-09E3B4833AE8}"/>
              </a:ext>
            </a:extLst>
          </p:cNvPr>
          <p:cNvCxnSpPr>
            <a:cxnSpLocks/>
            <a:stCxn id="155" idx="2"/>
            <a:endCxn id="154" idx="1"/>
          </p:cNvCxnSpPr>
          <p:nvPr/>
        </p:nvCxnSpPr>
        <p:spPr>
          <a:xfrm rot="16200000" flipH="1">
            <a:off x="17806088" y="3114963"/>
            <a:ext cx="3208091" cy="434528"/>
          </a:xfrm>
          <a:prstGeom prst="bentConnector2">
            <a:avLst/>
          </a:prstGeom>
          <a:ln w="57150">
            <a:solidFill>
              <a:srgbClr val="005A9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5CB39CD1-AEAE-4E8D-A8C7-17E73EE49BF8}"/>
              </a:ext>
            </a:extLst>
          </p:cNvPr>
          <p:cNvSpPr/>
          <p:nvPr/>
        </p:nvSpPr>
        <p:spPr bwMode="auto">
          <a:xfrm>
            <a:off x="17851427" y="4752005"/>
            <a:ext cx="257745"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29ACC269-5A28-4875-BBD8-E49AE438EE72}"/>
              </a:ext>
            </a:extLst>
          </p:cNvPr>
          <p:cNvSpPr/>
          <p:nvPr/>
        </p:nvSpPr>
        <p:spPr bwMode="auto">
          <a:xfrm>
            <a:off x="18190337" y="4752005"/>
            <a:ext cx="257745"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173" name="Connector: Elbow 74">
            <a:extLst>
              <a:ext uri="{FF2B5EF4-FFF2-40B4-BE49-F238E27FC236}">
                <a16:creationId xmlns:a16="http://schemas.microsoft.com/office/drawing/2014/main" id="{48B5CF74-BAC1-4F5B-A202-394F82C58DA7}"/>
              </a:ext>
            </a:extLst>
          </p:cNvPr>
          <p:cNvCxnSpPr>
            <a:cxnSpLocks/>
            <a:stCxn id="165" idx="2"/>
            <a:endCxn id="154" idx="0"/>
          </p:cNvCxnSpPr>
          <p:nvPr/>
        </p:nvCxnSpPr>
        <p:spPr>
          <a:xfrm rot="5400000">
            <a:off x="21181114" y="3145378"/>
            <a:ext cx="569228" cy="2508345"/>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Connector: Elbow 74">
            <a:extLst>
              <a:ext uri="{FF2B5EF4-FFF2-40B4-BE49-F238E27FC236}">
                <a16:creationId xmlns:a16="http://schemas.microsoft.com/office/drawing/2014/main" id="{8785D951-0A9C-4E4B-9332-1D7235B63126}"/>
              </a:ext>
            </a:extLst>
          </p:cNvPr>
          <p:cNvCxnSpPr>
            <a:cxnSpLocks/>
            <a:stCxn id="166" idx="2"/>
            <a:endCxn id="154" idx="0"/>
          </p:cNvCxnSpPr>
          <p:nvPr/>
        </p:nvCxnSpPr>
        <p:spPr>
          <a:xfrm rot="5400000">
            <a:off x="21350569" y="2975923"/>
            <a:ext cx="569228" cy="2847255"/>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486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
                                        <p:tgtEl>
                                          <p:spTgt spid="72"/>
                                        </p:tgtEl>
                                      </p:cBhvr>
                                    </p:animEffect>
                                  </p:childTnLst>
                                </p:cTn>
                              </p:par>
                            </p:childTnLst>
                          </p:cTn>
                        </p:par>
                        <p:par>
                          <p:cTn id="8" fill="hold">
                            <p:stCondLst>
                              <p:cond delay="10"/>
                            </p:stCondLst>
                            <p:childTnLst>
                              <p:par>
                                <p:cTn id="9" presetID="10"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10"/>
                                        <p:tgtEl>
                                          <p:spTgt spid="73"/>
                                        </p:tgtEl>
                                      </p:cBhvr>
                                    </p:animEffect>
                                  </p:childTnLst>
                                </p:cTn>
                              </p:par>
                            </p:childTnLst>
                          </p:cTn>
                        </p:par>
                        <p:par>
                          <p:cTn id="12" fill="hold">
                            <p:stCondLst>
                              <p:cond delay="20"/>
                            </p:stCondLst>
                            <p:childTnLst>
                              <p:par>
                                <p:cTn id="13" presetID="10" presetClass="entr" presetSubtype="0"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10"/>
                                        <p:tgtEl>
                                          <p:spTgt spid="75"/>
                                        </p:tgtEl>
                                      </p:cBhvr>
                                    </p:animEffect>
                                  </p:childTnLst>
                                </p:cTn>
                              </p:par>
                            </p:childTnLst>
                          </p:cTn>
                        </p:par>
                        <p:par>
                          <p:cTn id="16" fill="hold">
                            <p:stCondLst>
                              <p:cond delay="30"/>
                            </p:stCondLst>
                            <p:childTnLst>
                              <p:par>
                                <p:cTn id="17" presetID="10" presetClass="entr" presetSubtype="0" fill="hold" grpId="0"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10"/>
                                        <p:tgtEl>
                                          <p:spTgt spid="92"/>
                                        </p:tgtEl>
                                      </p:cBhvr>
                                    </p:animEffect>
                                  </p:childTnLst>
                                </p:cTn>
                              </p:par>
                            </p:childTnLst>
                          </p:cTn>
                        </p:par>
                        <p:par>
                          <p:cTn id="20" fill="hold">
                            <p:stCondLst>
                              <p:cond delay="40"/>
                            </p:stCondLst>
                            <p:childTnLst>
                              <p:par>
                                <p:cTn id="21" presetID="10" presetClass="entr" presetSubtype="0"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10"/>
                                        <p:tgtEl>
                                          <p:spTgt spid="93"/>
                                        </p:tgtEl>
                                      </p:cBhvr>
                                    </p:animEffect>
                                  </p:childTnLst>
                                </p:cTn>
                              </p:par>
                            </p:childTnLst>
                          </p:cTn>
                        </p:par>
                        <p:par>
                          <p:cTn id="24" fill="hold">
                            <p:stCondLst>
                              <p:cond delay="5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10"/>
                                        <p:tgtEl>
                                          <p:spTgt spid="97"/>
                                        </p:tgtEl>
                                      </p:cBhvr>
                                    </p:animEffect>
                                  </p:childTnLst>
                                </p:cTn>
                              </p:par>
                            </p:childTnLst>
                          </p:cTn>
                        </p:par>
                        <p:par>
                          <p:cTn id="28" fill="hold">
                            <p:stCondLst>
                              <p:cond delay="60"/>
                            </p:stCondLst>
                            <p:childTnLst>
                              <p:par>
                                <p:cTn id="29" presetID="10" presetClass="entr" presetSubtype="0" fill="hold" grpId="0" nodeType="after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
                                        <p:tgtEl>
                                          <p:spTgt spid="98"/>
                                        </p:tgtEl>
                                      </p:cBhvr>
                                    </p:animEffect>
                                  </p:childTnLst>
                                </p:cTn>
                              </p:par>
                            </p:childTnLst>
                          </p:cTn>
                        </p:par>
                        <p:par>
                          <p:cTn id="32" fill="hold">
                            <p:stCondLst>
                              <p:cond delay="70"/>
                            </p:stCondLst>
                            <p:childTnLst>
                              <p:par>
                                <p:cTn id="33" presetID="10" presetClass="entr" presetSubtype="0" fill="hold" grpId="0"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
                                        <p:tgtEl>
                                          <p:spTgt spid="99"/>
                                        </p:tgtEl>
                                      </p:cBhvr>
                                    </p:animEffect>
                                  </p:childTnLst>
                                </p:cTn>
                              </p:par>
                            </p:childTnLst>
                          </p:cTn>
                        </p:par>
                        <p:par>
                          <p:cTn id="36" fill="hold">
                            <p:stCondLst>
                              <p:cond delay="80"/>
                            </p:stCondLst>
                            <p:childTnLst>
                              <p:par>
                                <p:cTn id="37" presetID="10" presetClass="entr" presetSubtype="0" fill="hold" grpId="0"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10"/>
                                        <p:tgtEl>
                                          <p:spTgt spid="103"/>
                                        </p:tgtEl>
                                      </p:cBhvr>
                                    </p:animEffect>
                                  </p:childTnLst>
                                </p:cTn>
                              </p:par>
                            </p:childTnLst>
                          </p:cTn>
                        </p:par>
                        <p:par>
                          <p:cTn id="40" fill="hold">
                            <p:stCondLst>
                              <p:cond delay="90"/>
                            </p:stCondLst>
                            <p:childTnLst>
                              <p:par>
                                <p:cTn id="41" presetID="10" presetClass="entr" presetSubtype="0" fill="hold" grpId="0" nodeType="after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10"/>
                                        <p:tgtEl>
                                          <p:spTgt spid="104"/>
                                        </p:tgtEl>
                                      </p:cBhvr>
                                    </p:animEffect>
                                  </p:childTnLst>
                                </p:cTn>
                              </p:par>
                            </p:childTnLst>
                          </p:cTn>
                        </p:par>
                        <p:par>
                          <p:cTn id="44" fill="hold">
                            <p:stCondLst>
                              <p:cond delay="100"/>
                            </p:stCondLst>
                            <p:childTnLst>
                              <p:par>
                                <p:cTn id="45" presetID="10" presetClass="entr" presetSubtype="0" fill="hold" grpId="0" nodeType="after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10"/>
                                        <p:tgtEl>
                                          <p:spTgt spid="106"/>
                                        </p:tgtEl>
                                      </p:cBhvr>
                                    </p:animEffect>
                                  </p:childTnLst>
                                </p:cTn>
                              </p:par>
                            </p:childTnLst>
                          </p:cTn>
                        </p:par>
                        <p:par>
                          <p:cTn id="48" fill="hold">
                            <p:stCondLst>
                              <p:cond delay="110"/>
                            </p:stCondLst>
                            <p:childTnLst>
                              <p:par>
                                <p:cTn id="49" presetID="10" presetClass="entr" presetSubtype="0" fill="hold" nodeType="after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fade">
                                      <p:cBhvr>
                                        <p:cTn id="51" dur="10"/>
                                        <p:tgtEl>
                                          <p:spTgt spid="107"/>
                                        </p:tgtEl>
                                      </p:cBhvr>
                                    </p:animEffect>
                                  </p:childTnLst>
                                </p:cTn>
                              </p:par>
                            </p:childTnLst>
                          </p:cTn>
                        </p:par>
                        <p:par>
                          <p:cTn id="52" fill="hold">
                            <p:stCondLst>
                              <p:cond delay="120"/>
                            </p:stCondLst>
                            <p:childTnLst>
                              <p:par>
                                <p:cTn id="53" presetID="10" presetClass="entr" presetSubtype="0" fill="hold" nodeType="after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fade">
                                      <p:cBhvr>
                                        <p:cTn id="55" dur="10"/>
                                        <p:tgtEl>
                                          <p:spTgt spid="113"/>
                                        </p:tgtEl>
                                      </p:cBhvr>
                                    </p:animEffect>
                                  </p:childTnLst>
                                </p:cTn>
                              </p:par>
                            </p:childTnLst>
                          </p:cTn>
                        </p:par>
                        <p:par>
                          <p:cTn id="56" fill="hold">
                            <p:stCondLst>
                              <p:cond delay="130"/>
                            </p:stCondLst>
                            <p:childTnLst>
                              <p:par>
                                <p:cTn id="57" presetID="10" presetClass="entr" presetSubtype="0" fill="hold" nodeType="afterEffect">
                                  <p:stCondLst>
                                    <p:cond delay="0"/>
                                  </p:stCondLst>
                                  <p:childTnLst>
                                    <p:set>
                                      <p:cBhvr>
                                        <p:cTn id="58" dur="1" fill="hold">
                                          <p:stCondLst>
                                            <p:cond delay="0"/>
                                          </p:stCondLst>
                                        </p:cTn>
                                        <p:tgtEl>
                                          <p:spTgt spid="114"/>
                                        </p:tgtEl>
                                        <p:attrNameLst>
                                          <p:attrName>style.visibility</p:attrName>
                                        </p:attrNameLst>
                                      </p:cBhvr>
                                      <p:to>
                                        <p:strVal val="visible"/>
                                      </p:to>
                                    </p:set>
                                    <p:animEffect transition="in" filter="fade">
                                      <p:cBhvr>
                                        <p:cTn id="59" dur="10"/>
                                        <p:tgtEl>
                                          <p:spTgt spid="114"/>
                                        </p:tgtEl>
                                      </p:cBhvr>
                                    </p:animEffect>
                                  </p:childTnLst>
                                </p:cTn>
                              </p:par>
                            </p:childTnLst>
                          </p:cTn>
                        </p:par>
                        <p:par>
                          <p:cTn id="60" fill="hold">
                            <p:stCondLst>
                              <p:cond delay="140"/>
                            </p:stCondLst>
                            <p:childTnLst>
                              <p:par>
                                <p:cTn id="61" presetID="10" presetClass="entr" presetSubtype="0" fill="hold" nodeType="afterEffect">
                                  <p:stCondLst>
                                    <p:cond delay="0"/>
                                  </p:stCondLst>
                                  <p:childTnLst>
                                    <p:set>
                                      <p:cBhvr>
                                        <p:cTn id="62" dur="1" fill="hold">
                                          <p:stCondLst>
                                            <p:cond delay="0"/>
                                          </p:stCondLst>
                                        </p:cTn>
                                        <p:tgtEl>
                                          <p:spTgt spid="116"/>
                                        </p:tgtEl>
                                        <p:attrNameLst>
                                          <p:attrName>style.visibility</p:attrName>
                                        </p:attrNameLst>
                                      </p:cBhvr>
                                      <p:to>
                                        <p:strVal val="visible"/>
                                      </p:to>
                                    </p:set>
                                    <p:animEffect transition="in" filter="fade">
                                      <p:cBhvr>
                                        <p:cTn id="63" dur="10"/>
                                        <p:tgtEl>
                                          <p:spTgt spid="116"/>
                                        </p:tgtEl>
                                      </p:cBhvr>
                                    </p:animEffect>
                                  </p:childTnLst>
                                </p:cTn>
                              </p:par>
                            </p:childTnLst>
                          </p:cTn>
                        </p:par>
                        <p:par>
                          <p:cTn id="64" fill="hold">
                            <p:stCondLst>
                              <p:cond delay="150"/>
                            </p:stCondLst>
                            <p:childTnLst>
                              <p:par>
                                <p:cTn id="65" presetID="10" presetClass="entr" presetSubtype="0" fill="hold" nodeType="afterEffect">
                                  <p:stCondLst>
                                    <p:cond delay="0"/>
                                  </p:stCondLst>
                                  <p:childTnLst>
                                    <p:set>
                                      <p:cBhvr>
                                        <p:cTn id="66" dur="1" fill="hold">
                                          <p:stCondLst>
                                            <p:cond delay="0"/>
                                          </p:stCondLst>
                                        </p:cTn>
                                        <p:tgtEl>
                                          <p:spTgt spid="120"/>
                                        </p:tgtEl>
                                        <p:attrNameLst>
                                          <p:attrName>style.visibility</p:attrName>
                                        </p:attrNameLst>
                                      </p:cBhvr>
                                      <p:to>
                                        <p:strVal val="visible"/>
                                      </p:to>
                                    </p:set>
                                    <p:animEffect transition="in" filter="fade">
                                      <p:cBhvr>
                                        <p:cTn id="67" dur="10"/>
                                        <p:tgtEl>
                                          <p:spTgt spid="120"/>
                                        </p:tgtEl>
                                      </p:cBhvr>
                                    </p:animEffect>
                                  </p:childTnLst>
                                </p:cTn>
                              </p:par>
                            </p:childTnLst>
                          </p:cTn>
                        </p:par>
                        <p:par>
                          <p:cTn id="68" fill="hold">
                            <p:stCondLst>
                              <p:cond delay="160"/>
                            </p:stCondLst>
                            <p:childTnLst>
                              <p:par>
                                <p:cTn id="69" presetID="10" presetClass="entr" presetSubtype="0" fill="hold" nodeType="after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fade">
                                      <p:cBhvr>
                                        <p:cTn id="71" dur="10"/>
                                        <p:tgtEl>
                                          <p:spTgt spid="122"/>
                                        </p:tgtEl>
                                      </p:cBhvr>
                                    </p:animEffect>
                                  </p:childTnLst>
                                </p:cTn>
                              </p:par>
                            </p:childTnLst>
                          </p:cTn>
                        </p:par>
                        <p:par>
                          <p:cTn id="72" fill="hold">
                            <p:stCondLst>
                              <p:cond delay="170"/>
                            </p:stCondLst>
                            <p:childTnLst>
                              <p:par>
                                <p:cTn id="73" presetID="10" presetClass="entr" presetSubtype="0" fill="hold" nodeType="afterEffect">
                                  <p:stCondLst>
                                    <p:cond delay="0"/>
                                  </p:stCondLst>
                                  <p:childTnLst>
                                    <p:set>
                                      <p:cBhvr>
                                        <p:cTn id="74" dur="1" fill="hold">
                                          <p:stCondLst>
                                            <p:cond delay="0"/>
                                          </p:stCondLst>
                                        </p:cTn>
                                        <p:tgtEl>
                                          <p:spTgt spid="123"/>
                                        </p:tgtEl>
                                        <p:attrNameLst>
                                          <p:attrName>style.visibility</p:attrName>
                                        </p:attrNameLst>
                                      </p:cBhvr>
                                      <p:to>
                                        <p:strVal val="visible"/>
                                      </p:to>
                                    </p:set>
                                    <p:animEffect transition="in" filter="fade">
                                      <p:cBhvr>
                                        <p:cTn id="75" dur="10"/>
                                        <p:tgtEl>
                                          <p:spTgt spid="123"/>
                                        </p:tgtEl>
                                      </p:cBhvr>
                                    </p:animEffect>
                                  </p:childTnLst>
                                </p:cTn>
                              </p:par>
                            </p:childTnLst>
                          </p:cTn>
                        </p:par>
                        <p:par>
                          <p:cTn id="76" fill="hold">
                            <p:stCondLst>
                              <p:cond delay="180"/>
                            </p:stCondLst>
                            <p:childTnLst>
                              <p:par>
                                <p:cTn id="77" presetID="10" presetClass="entr" presetSubtype="0" fill="hold" nodeType="afterEffect">
                                  <p:stCondLst>
                                    <p:cond delay="0"/>
                                  </p:stCondLst>
                                  <p:childTnLst>
                                    <p:set>
                                      <p:cBhvr>
                                        <p:cTn id="78" dur="1" fill="hold">
                                          <p:stCondLst>
                                            <p:cond delay="0"/>
                                          </p:stCondLst>
                                        </p:cTn>
                                        <p:tgtEl>
                                          <p:spTgt spid="125"/>
                                        </p:tgtEl>
                                        <p:attrNameLst>
                                          <p:attrName>style.visibility</p:attrName>
                                        </p:attrNameLst>
                                      </p:cBhvr>
                                      <p:to>
                                        <p:strVal val="visible"/>
                                      </p:to>
                                    </p:set>
                                    <p:animEffect transition="in" filter="fade">
                                      <p:cBhvr>
                                        <p:cTn id="79" dur="10"/>
                                        <p:tgtEl>
                                          <p:spTgt spid="125"/>
                                        </p:tgtEl>
                                      </p:cBhvr>
                                    </p:animEffect>
                                  </p:childTnLst>
                                </p:cTn>
                              </p:par>
                            </p:childTnLst>
                          </p:cTn>
                        </p:par>
                        <p:par>
                          <p:cTn id="80" fill="hold">
                            <p:stCondLst>
                              <p:cond delay="190"/>
                            </p:stCondLst>
                            <p:childTnLst>
                              <p:par>
                                <p:cTn id="81" presetID="10" presetClass="entr" presetSubtype="0" fill="hold" nodeType="afterEffect">
                                  <p:stCondLst>
                                    <p:cond delay="0"/>
                                  </p:stCondLst>
                                  <p:childTnLst>
                                    <p:set>
                                      <p:cBhvr>
                                        <p:cTn id="82" dur="1" fill="hold">
                                          <p:stCondLst>
                                            <p:cond delay="0"/>
                                          </p:stCondLst>
                                        </p:cTn>
                                        <p:tgtEl>
                                          <p:spTgt spid="126"/>
                                        </p:tgtEl>
                                        <p:attrNameLst>
                                          <p:attrName>style.visibility</p:attrName>
                                        </p:attrNameLst>
                                      </p:cBhvr>
                                      <p:to>
                                        <p:strVal val="visible"/>
                                      </p:to>
                                    </p:set>
                                    <p:animEffect transition="in" filter="fade">
                                      <p:cBhvr>
                                        <p:cTn id="83" dur="10"/>
                                        <p:tgtEl>
                                          <p:spTgt spid="126"/>
                                        </p:tgtEl>
                                      </p:cBhvr>
                                    </p:animEffect>
                                  </p:childTnLst>
                                </p:cTn>
                              </p:par>
                            </p:childTnLst>
                          </p:cTn>
                        </p:par>
                        <p:par>
                          <p:cTn id="84" fill="hold">
                            <p:stCondLst>
                              <p:cond delay="200"/>
                            </p:stCondLst>
                            <p:childTnLst>
                              <p:par>
                                <p:cTn id="85" presetID="10" presetClass="entr" presetSubtype="0" fill="hold" nodeType="after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fade">
                                      <p:cBhvr>
                                        <p:cTn id="87" dur="10"/>
                                        <p:tgtEl>
                                          <p:spTgt spid="128"/>
                                        </p:tgtEl>
                                      </p:cBhvr>
                                    </p:animEffect>
                                  </p:childTnLst>
                                </p:cTn>
                              </p:par>
                            </p:childTnLst>
                          </p:cTn>
                        </p:par>
                        <p:par>
                          <p:cTn id="88" fill="hold">
                            <p:stCondLst>
                              <p:cond delay="210"/>
                            </p:stCondLst>
                            <p:childTnLst>
                              <p:par>
                                <p:cTn id="89" presetID="10" presetClass="entr" presetSubtype="0" fill="hold" grpId="0" nodeType="after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10"/>
                                        <p:tgtEl>
                                          <p:spTgt spid="3"/>
                                        </p:tgtEl>
                                      </p:cBhvr>
                                    </p:animEffect>
                                  </p:childTnLst>
                                </p:cTn>
                              </p:par>
                            </p:childTnLst>
                          </p:cTn>
                        </p:par>
                        <p:par>
                          <p:cTn id="92" fill="hold">
                            <p:stCondLst>
                              <p:cond delay="220"/>
                            </p:stCondLst>
                            <p:childTnLst>
                              <p:par>
                                <p:cTn id="93" presetID="10" presetClass="entr" presetSubtype="0" fill="hold" grpId="0" nodeType="after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fade">
                                      <p:cBhvr>
                                        <p:cTn id="95" dur="10"/>
                                        <p:tgtEl>
                                          <p:spTgt spid="5"/>
                                        </p:tgtEl>
                                      </p:cBhvr>
                                    </p:animEffect>
                                  </p:childTnLst>
                                </p:cTn>
                              </p:par>
                            </p:childTnLst>
                          </p:cTn>
                        </p:par>
                        <p:par>
                          <p:cTn id="96" fill="hold">
                            <p:stCondLst>
                              <p:cond delay="230"/>
                            </p:stCondLst>
                            <p:childTnLst>
                              <p:par>
                                <p:cTn id="97" presetID="10" presetClass="entr" presetSubtype="0" fill="hold" grpId="0" nodeType="after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fade">
                                      <p:cBhvr>
                                        <p:cTn id="99" dur="1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5" grpId="0" animBg="1"/>
      <p:bldP spid="92" grpId="0" animBg="1"/>
      <p:bldP spid="93" grpId="0" animBg="1"/>
      <p:bldP spid="97" grpId="0" animBg="1"/>
      <p:bldP spid="98" grpId="0" animBg="1"/>
      <p:bldP spid="99" grpId="0" animBg="1"/>
      <p:bldP spid="103" grpId="0" animBg="1"/>
      <p:bldP spid="104" grpId="0" animBg="1"/>
      <p:bldP spid="106" grpId="0" animBg="1"/>
      <p:bldP spid="3" grpId="0" animBg="1"/>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4684" y="-21987"/>
            <a:ext cx="7784885" cy="773112"/>
          </a:xfrm>
        </p:spPr>
        <p:txBody>
          <a:bodyPr/>
          <a:lstStyle/>
          <a:p>
            <a:r>
              <a:rPr lang="en-US"/>
              <a:t>Understanding and Managing AWS Identity</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8973" y="540565"/>
            <a:ext cx="5414396"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How Azure AD Helps with SSO on AWS</a:t>
            </a:r>
          </a:p>
        </p:txBody>
      </p:sp>
      <p:sp>
        <p:nvSpPr>
          <p:cNvPr id="72" name="Rectangle 71">
            <a:extLst>
              <a:ext uri="{FF2B5EF4-FFF2-40B4-BE49-F238E27FC236}">
                <a16:creationId xmlns:a16="http://schemas.microsoft.com/office/drawing/2014/main" id="{26A2F95F-195F-406E-94B5-E313C63AB370}"/>
              </a:ext>
            </a:extLst>
          </p:cNvPr>
          <p:cNvSpPr/>
          <p:nvPr/>
        </p:nvSpPr>
        <p:spPr bwMode="auto">
          <a:xfrm>
            <a:off x="1632414" y="4977299"/>
            <a:ext cx="8627071" cy="1160051"/>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Identity &amp; Access Management</a:t>
            </a:r>
          </a:p>
        </p:txBody>
      </p:sp>
      <p:sp>
        <p:nvSpPr>
          <p:cNvPr id="73" name="Rectangle 72">
            <a:extLst>
              <a:ext uri="{FF2B5EF4-FFF2-40B4-BE49-F238E27FC236}">
                <a16:creationId xmlns:a16="http://schemas.microsoft.com/office/drawing/2014/main" id="{A74B4680-58A7-4BFF-B6A1-3A4939D086B6}"/>
              </a:ext>
            </a:extLst>
          </p:cNvPr>
          <p:cNvSpPr/>
          <p:nvPr/>
        </p:nvSpPr>
        <p:spPr bwMode="auto">
          <a:xfrm>
            <a:off x="1632414" y="3629415"/>
            <a:ext cx="8627071" cy="1095776"/>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Resource Grouping</a:t>
            </a:r>
          </a:p>
        </p:txBody>
      </p:sp>
      <p:sp>
        <p:nvSpPr>
          <p:cNvPr id="75" name="Rectangle 74">
            <a:extLst>
              <a:ext uri="{FF2B5EF4-FFF2-40B4-BE49-F238E27FC236}">
                <a16:creationId xmlns:a16="http://schemas.microsoft.com/office/drawing/2014/main" id="{F3C18E43-32B7-4376-BB93-E759DF7CA56F}"/>
              </a:ext>
            </a:extLst>
          </p:cNvPr>
          <p:cNvSpPr/>
          <p:nvPr/>
        </p:nvSpPr>
        <p:spPr bwMode="auto">
          <a:xfrm>
            <a:off x="1632415" y="2254417"/>
            <a:ext cx="8627071" cy="960010"/>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Billing Agreement</a:t>
            </a:r>
          </a:p>
        </p:txBody>
      </p:sp>
      <p:sp>
        <p:nvSpPr>
          <p:cNvPr id="92" name="Rectangle 91">
            <a:extLst>
              <a:ext uri="{FF2B5EF4-FFF2-40B4-BE49-F238E27FC236}">
                <a16:creationId xmlns:a16="http://schemas.microsoft.com/office/drawing/2014/main" id="{74E19840-80E1-4330-A417-32A4AF075DAD}"/>
              </a:ext>
            </a:extLst>
          </p:cNvPr>
          <p:cNvSpPr/>
          <p:nvPr/>
        </p:nvSpPr>
        <p:spPr bwMode="auto">
          <a:xfrm>
            <a:off x="4804410" y="1461580"/>
            <a:ext cx="2824480" cy="346803"/>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Company A</a:t>
            </a:r>
          </a:p>
        </p:txBody>
      </p:sp>
      <p:sp>
        <p:nvSpPr>
          <p:cNvPr id="93" name="Rectangle 92">
            <a:extLst>
              <a:ext uri="{FF2B5EF4-FFF2-40B4-BE49-F238E27FC236}">
                <a16:creationId xmlns:a16="http://schemas.microsoft.com/office/drawing/2014/main" id="{68D1B136-9E59-426B-8EDF-E5FB3CF8C8A9}"/>
              </a:ext>
            </a:extLst>
          </p:cNvPr>
          <p:cNvSpPr/>
          <p:nvPr/>
        </p:nvSpPr>
        <p:spPr bwMode="auto">
          <a:xfrm>
            <a:off x="3274330" y="2428209"/>
            <a:ext cx="1132461" cy="600603"/>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Organization</a:t>
            </a:r>
          </a:p>
        </p:txBody>
      </p:sp>
      <p:sp>
        <p:nvSpPr>
          <p:cNvPr id="95" name="Rectangle 94">
            <a:extLst>
              <a:ext uri="{FF2B5EF4-FFF2-40B4-BE49-F238E27FC236}">
                <a16:creationId xmlns:a16="http://schemas.microsoft.com/office/drawing/2014/main" id="{635D7B16-B7AC-4052-AE71-4B508CD4FB2B}"/>
              </a:ext>
            </a:extLst>
          </p:cNvPr>
          <p:cNvSpPr/>
          <p:nvPr/>
        </p:nvSpPr>
        <p:spPr bwMode="auto">
          <a:xfrm>
            <a:off x="7294967" y="2428209"/>
            <a:ext cx="1807846" cy="600603"/>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Microsoft Azure</a:t>
            </a:r>
            <a:br>
              <a:rPr lang="en-US" sz="1100">
                <a:solidFill>
                  <a:schemeClr val="bg1"/>
                </a:solidFill>
                <a:ea typeface="Segoe UI" pitchFamily="34" charset="0"/>
                <a:cs typeface="Segoe UI" pitchFamily="34" charset="0"/>
              </a:rPr>
            </a:br>
            <a:r>
              <a:rPr lang="en-US" sz="1100">
                <a:solidFill>
                  <a:schemeClr val="bg1"/>
                </a:solidFill>
                <a:ea typeface="Segoe UI" pitchFamily="34" charset="0"/>
                <a:cs typeface="Segoe UI" pitchFamily="34" charset="0"/>
              </a:rPr>
              <a:t>Enterprise Agreement</a:t>
            </a:r>
          </a:p>
        </p:txBody>
      </p:sp>
      <p:sp>
        <p:nvSpPr>
          <p:cNvPr id="97" name="Rectangle 96">
            <a:extLst>
              <a:ext uri="{FF2B5EF4-FFF2-40B4-BE49-F238E27FC236}">
                <a16:creationId xmlns:a16="http://schemas.microsoft.com/office/drawing/2014/main" id="{42F883FB-FB8F-44B0-98EA-F964AE7FBE15}"/>
              </a:ext>
            </a:extLst>
          </p:cNvPr>
          <p:cNvSpPr/>
          <p:nvPr/>
        </p:nvSpPr>
        <p:spPr bwMode="auto">
          <a:xfrm>
            <a:off x="2398730" y="3847219"/>
            <a:ext cx="880452"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Account 1</a:t>
            </a:r>
          </a:p>
        </p:txBody>
      </p:sp>
      <p:sp>
        <p:nvSpPr>
          <p:cNvPr id="98" name="Rectangle 97">
            <a:extLst>
              <a:ext uri="{FF2B5EF4-FFF2-40B4-BE49-F238E27FC236}">
                <a16:creationId xmlns:a16="http://schemas.microsoft.com/office/drawing/2014/main" id="{7A03F29D-2804-471E-9D7A-7F49F729D2AC}"/>
              </a:ext>
            </a:extLst>
          </p:cNvPr>
          <p:cNvSpPr/>
          <p:nvPr/>
        </p:nvSpPr>
        <p:spPr bwMode="auto">
          <a:xfrm>
            <a:off x="3401373" y="3847219"/>
            <a:ext cx="880452"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Account 2</a:t>
            </a:r>
          </a:p>
        </p:txBody>
      </p:sp>
      <p:sp>
        <p:nvSpPr>
          <p:cNvPr id="99" name="Rectangle 98">
            <a:extLst>
              <a:ext uri="{FF2B5EF4-FFF2-40B4-BE49-F238E27FC236}">
                <a16:creationId xmlns:a16="http://schemas.microsoft.com/office/drawing/2014/main" id="{4F1F406D-A924-4847-A035-5BDA9752520A}"/>
              </a:ext>
            </a:extLst>
          </p:cNvPr>
          <p:cNvSpPr/>
          <p:nvPr/>
        </p:nvSpPr>
        <p:spPr bwMode="auto">
          <a:xfrm>
            <a:off x="4347803" y="3847219"/>
            <a:ext cx="257745"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1DAAB60A-EE9D-451E-A462-42CFB36788F4}"/>
              </a:ext>
            </a:extLst>
          </p:cNvPr>
          <p:cNvSpPr/>
          <p:nvPr/>
        </p:nvSpPr>
        <p:spPr bwMode="auto">
          <a:xfrm>
            <a:off x="6429616" y="3847219"/>
            <a:ext cx="1233373" cy="69360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Subscription 1</a:t>
            </a:r>
          </a:p>
        </p:txBody>
      </p:sp>
      <p:sp>
        <p:nvSpPr>
          <p:cNvPr id="101" name="Rectangle 100">
            <a:extLst>
              <a:ext uri="{FF2B5EF4-FFF2-40B4-BE49-F238E27FC236}">
                <a16:creationId xmlns:a16="http://schemas.microsoft.com/office/drawing/2014/main" id="{ED14E494-5FF7-4927-B8BD-EB44971F6ABB}"/>
              </a:ext>
            </a:extLst>
          </p:cNvPr>
          <p:cNvSpPr/>
          <p:nvPr/>
        </p:nvSpPr>
        <p:spPr bwMode="auto">
          <a:xfrm>
            <a:off x="7761779" y="3847219"/>
            <a:ext cx="1233373" cy="69360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Subscription 2</a:t>
            </a:r>
          </a:p>
        </p:txBody>
      </p:sp>
      <p:sp>
        <p:nvSpPr>
          <p:cNvPr id="103" name="Rectangle 102">
            <a:extLst>
              <a:ext uri="{FF2B5EF4-FFF2-40B4-BE49-F238E27FC236}">
                <a16:creationId xmlns:a16="http://schemas.microsoft.com/office/drawing/2014/main" id="{41721FEA-AC24-4FB6-8DCB-3AE751EC472B}"/>
              </a:ext>
            </a:extLst>
          </p:cNvPr>
          <p:cNvSpPr/>
          <p:nvPr/>
        </p:nvSpPr>
        <p:spPr bwMode="auto">
          <a:xfrm>
            <a:off x="2410017" y="5175275"/>
            <a:ext cx="880452"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 1</a:t>
            </a:r>
          </a:p>
        </p:txBody>
      </p:sp>
      <p:sp>
        <p:nvSpPr>
          <p:cNvPr id="104" name="Rectangle 103">
            <a:extLst>
              <a:ext uri="{FF2B5EF4-FFF2-40B4-BE49-F238E27FC236}">
                <a16:creationId xmlns:a16="http://schemas.microsoft.com/office/drawing/2014/main" id="{84782F6B-29FA-496B-8DCB-5076AAD0B8BB}"/>
              </a:ext>
            </a:extLst>
          </p:cNvPr>
          <p:cNvSpPr/>
          <p:nvPr/>
        </p:nvSpPr>
        <p:spPr bwMode="auto">
          <a:xfrm>
            <a:off x="3401373" y="5175275"/>
            <a:ext cx="880452"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 2</a:t>
            </a:r>
          </a:p>
        </p:txBody>
      </p:sp>
      <p:sp>
        <p:nvSpPr>
          <p:cNvPr id="106" name="Rectangle 105">
            <a:extLst>
              <a:ext uri="{FF2B5EF4-FFF2-40B4-BE49-F238E27FC236}">
                <a16:creationId xmlns:a16="http://schemas.microsoft.com/office/drawing/2014/main" id="{53C43D61-9E67-4CFB-BDEE-CD1287DB909C}"/>
              </a:ext>
            </a:extLst>
          </p:cNvPr>
          <p:cNvSpPr/>
          <p:nvPr/>
        </p:nvSpPr>
        <p:spPr bwMode="auto">
          <a:xfrm>
            <a:off x="4347804" y="5175275"/>
            <a:ext cx="257745"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107" name="Connector: Elbow 106">
            <a:extLst>
              <a:ext uri="{FF2B5EF4-FFF2-40B4-BE49-F238E27FC236}">
                <a16:creationId xmlns:a16="http://schemas.microsoft.com/office/drawing/2014/main" id="{4888757F-9EBC-4BB8-B7DD-21CBFF62A4CF}"/>
              </a:ext>
            </a:extLst>
          </p:cNvPr>
          <p:cNvCxnSpPr>
            <a:cxnSpLocks/>
            <a:stCxn id="92" idx="1"/>
            <a:endCxn id="93" idx="0"/>
          </p:cNvCxnSpPr>
          <p:nvPr/>
        </p:nvCxnSpPr>
        <p:spPr>
          <a:xfrm rot="10800000" flipV="1">
            <a:off x="3840562" y="1634981"/>
            <a:ext cx="963849" cy="793227"/>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6DBDF4CD-87E2-4AAC-A8F5-68B41C20D2F5}"/>
              </a:ext>
            </a:extLst>
          </p:cNvPr>
          <p:cNvCxnSpPr>
            <a:cxnSpLocks/>
            <a:stCxn id="92" idx="3"/>
            <a:endCxn id="95" idx="0"/>
          </p:cNvCxnSpPr>
          <p:nvPr/>
        </p:nvCxnSpPr>
        <p:spPr>
          <a:xfrm>
            <a:off x="7628890" y="1634982"/>
            <a:ext cx="570000" cy="793227"/>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DB0FF63-46D5-4DC2-AAFC-534366E38AEF}"/>
              </a:ext>
            </a:extLst>
          </p:cNvPr>
          <p:cNvCxnSpPr>
            <a:cxnSpLocks/>
            <a:stCxn id="95" idx="2"/>
            <a:endCxn id="7" idx="0"/>
          </p:cNvCxnSpPr>
          <p:nvPr/>
        </p:nvCxnSpPr>
        <p:spPr>
          <a:xfrm rot="16200000" flipH="1">
            <a:off x="8638329" y="2589372"/>
            <a:ext cx="815788" cy="169466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824E2F29-9A58-43DB-A5FE-5631FEB32A12}"/>
              </a:ext>
            </a:extLst>
          </p:cNvPr>
          <p:cNvCxnSpPr>
            <a:cxnSpLocks/>
            <a:stCxn id="95" idx="2"/>
            <a:endCxn id="100" idx="0"/>
          </p:cNvCxnSpPr>
          <p:nvPr/>
        </p:nvCxnSpPr>
        <p:spPr>
          <a:xfrm rot="5400000">
            <a:off x="7213394" y="2861722"/>
            <a:ext cx="818407" cy="115258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7F1C501C-05D6-4787-A1EA-C7335E87B7D3}"/>
              </a:ext>
            </a:extLst>
          </p:cNvPr>
          <p:cNvCxnSpPr>
            <a:cxnSpLocks/>
            <a:stCxn id="95" idx="2"/>
            <a:endCxn id="101" idx="0"/>
          </p:cNvCxnSpPr>
          <p:nvPr/>
        </p:nvCxnSpPr>
        <p:spPr>
          <a:xfrm rot="16200000" flipH="1">
            <a:off x="7879475" y="3348227"/>
            <a:ext cx="818407" cy="179576"/>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955A5A04-8586-4FE6-AD99-C95150886FD3}"/>
              </a:ext>
            </a:extLst>
          </p:cNvPr>
          <p:cNvCxnSpPr>
            <a:cxnSpLocks/>
            <a:stCxn id="93" idx="2"/>
            <a:endCxn id="99" idx="0"/>
          </p:cNvCxnSpPr>
          <p:nvPr/>
        </p:nvCxnSpPr>
        <p:spPr>
          <a:xfrm rot="16200000" flipH="1">
            <a:off x="3749415" y="3119957"/>
            <a:ext cx="818407" cy="63611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080A70E-7A3A-4089-A2F6-A039255D50AE}"/>
              </a:ext>
            </a:extLst>
          </p:cNvPr>
          <p:cNvCxnSpPr>
            <a:cxnSpLocks/>
            <a:stCxn id="93" idx="2"/>
            <a:endCxn id="97" idx="0"/>
          </p:cNvCxnSpPr>
          <p:nvPr/>
        </p:nvCxnSpPr>
        <p:spPr>
          <a:xfrm rot="5400000">
            <a:off x="2930556" y="2937213"/>
            <a:ext cx="818407" cy="100160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Connector: Elbow 74">
            <a:extLst>
              <a:ext uri="{FF2B5EF4-FFF2-40B4-BE49-F238E27FC236}">
                <a16:creationId xmlns:a16="http://schemas.microsoft.com/office/drawing/2014/main" id="{709F726D-2274-4163-8A00-D7F7633589D0}"/>
              </a:ext>
            </a:extLst>
          </p:cNvPr>
          <p:cNvCxnSpPr>
            <a:cxnSpLocks/>
            <a:stCxn id="93" idx="2"/>
            <a:endCxn id="98" idx="0"/>
          </p:cNvCxnSpPr>
          <p:nvPr/>
        </p:nvCxnSpPr>
        <p:spPr>
          <a:xfrm>
            <a:off x="3840561" y="3028812"/>
            <a:ext cx="1038" cy="818407"/>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Connector: Elbow 74">
            <a:extLst>
              <a:ext uri="{FF2B5EF4-FFF2-40B4-BE49-F238E27FC236}">
                <a16:creationId xmlns:a16="http://schemas.microsoft.com/office/drawing/2014/main" id="{7B1D4EA3-24CD-4468-A330-019DEBA0510D}"/>
              </a:ext>
            </a:extLst>
          </p:cNvPr>
          <p:cNvCxnSpPr>
            <a:cxnSpLocks/>
            <a:stCxn id="98" idx="2"/>
            <a:endCxn id="104" idx="0"/>
          </p:cNvCxnSpPr>
          <p:nvPr/>
        </p:nvCxnSpPr>
        <p:spPr>
          <a:xfrm>
            <a:off x="3841599" y="4540825"/>
            <a:ext cx="0" cy="63445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Connector: Elbow 74">
            <a:extLst>
              <a:ext uri="{FF2B5EF4-FFF2-40B4-BE49-F238E27FC236}">
                <a16:creationId xmlns:a16="http://schemas.microsoft.com/office/drawing/2014/main" id="{2496A222-8D09-468E-AAFA-BA5634599E4A}"/>
              </a:ext>
            </a:extLst>
          </p:cNvPr>
          <p:cNvCxnSpPr>
            <a:cxnSpLocks/>
            <a:stCxn id="97" idx="2"/>
            <a:endCxn id="103" idx="0"/>
          </p:cNvCxnSpPr>
          <p:nvPr/>
        </p:nvCxnSpPr>
        <p:spPr>
          <a:xfrm>
            <a:off x="2838956" y="4540825"/>
            <a:ext cx="11287" cy="63445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Connector: Elbow 74">
            <a:extLst>
              <a:ext uri="{FF2B5EF4-FFF2-40B4-BE49-F238E27FC236}">
                <a16:creationId xmlns:a16="http://schemas.microsoft.com/office/drawing/2014/main" id="{665A3229-5583-49DF-9D85-4E3A51BAC96B}"/>
              </a:ext>
            </a:extLst>
          </p:cNvPr>
          <p:cNvCxnSpPr>
            <a:cxnSpLocks/>
            <a:stCxn id="99" idx="2"/>
            <a:endCxn id="106" idx="0"/>
          </p:cNvCxnSpPr>
          <p:nvPr/>
        </p:nvCxnSpPr>
        <p:spPr>
          <a:xfrm>
            <a:off x="4476676" y="4540825"/>
            <a:ext cx="1" cy="63445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Connector: Elbow 74">
            <a:extLst>
              <a:ext uri="{FF2B5EF4-FFF2-40B4-BE49-F238E27FC236}">
                <a16:creationId xmlns:a16="http://schemas.microsoft.com/office/drawing/2014/main" id="{853019ED-9884-47D9-84B7-7F0F469FF4AE}"/>
              </a:ext>
            </a:extLst>
          </p:cNvPr>
          <p:cNvCxnSpPr>
            <a:cxnSpLocks/>
            <a:stCxn id="100" idx="2"/>
            <a:endCxn id="155" idx="0"/>
          </p:cNvCxnSpPr>
          <p:nvPr/>
        </p:nvCxnSpPr>
        <p:spPr>
          <a:xfrm flipH="1">
            <a:off x="7046302" y="4540825"/>
            <a:ext cx="1" cy="566609"/>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D59C8EC6-28AA-4FFC-8E9E-A79FDBECE06C}"/>
              </a:ext>
            </a:extLst>
          </p:cNvPr>
          <p:cNvSpPr/>
          <p:nvPr/>
        </p:nvSpPr>
        <p:spPr bwMode="auto">
          <a:xfrm>
            <a:off x="6462144" y="5107434"/>
            <a:ext cx="1168315" cy="504217"/>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Active Directory</a:t>
            </a:r>
          </a:p>
        </p:txBody>
      </p:sp>
      <p:sp>
        <p:nvSpPr>
          <p:cNvPr id="33" name="Rectangle 32">
            <a:extLst>
              <a:ext uri="{FF2B5EF4-FFF2-40B4-BE49-F238E27FC236}">
                <a16:creationId xmlns:a16="http://schemas.microsoft.com/office/drawing/2014/main" id="{1458B624-A106-4AB7-A1AB-9EA43AB2C7FA}"/>
              </a:ext>
            </a:extLst>
          </p:cNvPr>
          <p:cNvSpPr/>
          <p:nvPr/>
        </p:nvSpPr>
        <p:spPr bwMode="auto">
          <a:xfrm>
            <a:off x="2838955" y="1925739"/>
            <a:ext cx="6377321" cy="225713"/>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Active Directory - SSO, MFA, Conditional Access, SSPR, RBAC</a:t>
            </a:r>
          </a:p>
        </p:txBody>
      </p:sp>
      <p:sp>
        <p:nvSpPr>
          <p:cNvPr id="32" name="Rectangle 31">
            <a:extLst>
              <a:ext uri="{FF2B5EF4-FFF2-40B4-BE49-F238E27FC236}">
                <a16:creationId xmlns:a16="http://schemas.microsoft.com/office/drawing/2014/main" id="{F41FD15B-B857-4EB9-8FAB-6B921FD7317D}"/>
              </a:ext>
            </a:extLst>
          </p:cNvPr>
          <p:cNvSpPr/>
          <p:nvPr/>
        </p:nvSpPr>
        <p:spPr bwMode="auto">
          <a:xfrm>
            <a:off x="9211563" y="1925739"/>
            <a:ext cx="957008" cy="225713"/>
          </a:xfrm>
          <a:prstGeom prst="rect">
            <a:avLst/>
          </a:prstGeom>
          <a:solidFill>
            <a:srgbClr val="005A9F">
              <a:alpha val="50196"/>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err="1">
                <a:solidFill>
                  <a:schemeClr val="bg1"/>
                </a:solidFill>
                <a:cs typeface="Segoe UI" pitchFamily="34" charset="0"/>
              </a:rPr>
              <a:t>AD+IdM</a:t>
            </a:r>
            <a:endParaRPr lang="en-US" sz="1100">
              <a:solidFill>
                <a:schemeClr val="bg1"/>
              </a:solidFill>
              <a:cs typeface="Segoe UI" pitchFamily="34" charset="0"/>
            </a:endParaRPr>
          </a:p>
        </p:txBody>
      </p:sp>
      <p:sp>
        <p:nvSpPr>
          <p:cNvPr id="47" name="Rectangle 46">
            <a:extLst>
              <a:ext uri="{FF2B5EF4-FFF2-40B4-BE49-F238E27FC236}">
                <a16:creationId xmlns:a16="http://schemas.microsoft.com/office/drawing/2014/main" id="{1712520A-AB8B-4B78-8FF4-C2B0CAA8B3D7}"/>
              </a:ext>
            </a:extLst>
          </p:cNvPr>
          <p:cNvSpPr/>
          <p:nvPr/>
        </p:nvSpPr>
        <p:spPr bwMode="auto">
          <a:xfrm>
            <a:off x="4686173" y="3847219"/>
            <a:ext cx="257745"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F56DE24-18A5-4EAF-A635-E1FFFFDB64FC}"/>
              </a:ext>
            </a:extLst>
          </p:cNvPr>
          <p:cNvSpPr/>
          <p:nvPr/>
        </p:nvSpPr>
        <p:spPr bwMode="auto">
          <a:xfrm>
            <a:off x="5025083" y="3847219"/>
            <a:ext cx="257745"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105" name="Connector: Elbow 74">
            <a:extLst>
              <a:ext uri="{FF2B5EF4-FFF2-40B4-BE49-F238E27FC236}">
                <a16:creationId xmlns:a16="http://schemas.microsoft.com/office/drawing/2014/main" id="{F7E1B451-92F7-44A2-B506-8AA8A1E262D7}"/>
              </a:ext>
            </a:extLst>
          </p:cNvPr>
          <p:cNvCxnSpPr>
            <a:cxnSpLocks/>
            <a:endCxn id="48" idx="0"/>
          </p:cNvCxnSpPr>
          <p:nvPr/>
        </p:nvCxnSpPr>
        <p:spPr>
          <a:xfrm flipH="1">
            <a:off x="4815047" y="4548739"/>
            <a:ext cx="1688" cy="626536"/>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Connector: Elbow 74">
            <a:extLst>
              <a:ext uri="{FF2B5EF4-FFF2-40B4-BE49-F238E27FC236}">
                <a16:creationId xmlns:a16="http://schemas.microsoft.com/office/drawing/2014/main" id="{59B71292-D69F-475D-8270-9EBBE84D22BC}"/>
              </a:ext>
            </a:extLst>
          </p:cNvPr>
          <p:cNvCxnSpPr>
            <a:cxnSpLocks/>
            <a:endCxn id="50" idx="0"/>
          </p:cNvCxnSpPr>
          <p:nvPr/>
        </p:nvCxnSpPr>
        <p:spPr>
          <a:xfrm>
            <a:off x="5153956" y="4548739"/>
            <a:ext cx="1" cy="626536"/>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AAD6C5E6-1C18-47B6-9436-4D85ACA970AD}"/>
              </a:ext>
            </a:extLst>
          </p:cNvPr>
          <p:cNvCxnSpPr>
            <a:cxnSpLocks/>
            <a:stCxn id="93" idx="2"/>
            <a:endCxn id="47" idx="0"/>
          </p:cNvCxnSpPr>
          <p:nvPr/>
        </p:nvCxnSpPr>
        <p:spPr>
          <a:xfrm rot="16200000" flipH="1">
            <a:off x="3918600" y="2950772"/>
            <a:ext cx="818407" cy="97448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E7217EE9-E952-4202-93D2-63C14A70E9A5}"/>
              </a:ext>
            </a:extLst>
          </p:cNvPr>
          <p:cNvCxnSpPr>
            <a:cxnSpLocks/>
            <a:stCxn id="93" idx="2"/>
            <a:endCxn id="49" idx="0"/>
          </p:cNvCxnSpPr>
          <p:nvPr/>
        </p:nvCxnSpPr>
        <p:spPr>
          <a:xfrm rot="16200000" flipH="1">
            <a:off x="4088055" y="2781317"/>
            <a:ext cx="818407" cy="131339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Connector: Elbow 74">
            <a:extLst>
              <a:ext uri="{FF2B5EF4-FFF2-40B4-BE49-F238E27FC236}">
                <a16:creationId xmlns:a16="http://schemas.microsoft.com/office/drawing/2014/main" id="{B7789D93-357F-4DD2-BD1F-C19CE783AC17}"/>
              </a:ext>
            </a:extLst>
          </p:cNvPr>
          <p:cNvCxnSpPr>
            <a:cxnSpLocks/>
            <a:stCxn id="101" idx="2"/>
            <a:endCxn id="155" idx="0"/>
          </p:cNvCxnSpPr>
          <p:nvPr/>
        </p:nvCxnSpPr>
        <p:spPr>
          <a:xfrm rot="5400000">
            <a:off x="7429080" y="4158047"/>
            <a:ext cx="566609" cy="1332164"/>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F0D15C6-63A5-4C84-9528-F6758BBAA5A7}"/>
              </a:ext>
            </a:extLst>
          </p:cNvPr>
          <p:cNvSpPr/>
          <p:nvPr/>
        </p:nvSpPr>
        <p:spPr bwMode="auto">
          <a:xfrm>
            <a:off x="9087404" y="3844600"/>
            <a:ext cx="257745" cy="693606"/>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F27F2D26-A7F4-4579-B23C-AD2810B23EF4}"/>
              </a:ext>
            </a:extLst>
          </p:cNvPr>
          <p:cNvSpPr/>
          <p:nvPr/>
        </p:nvSpPr>
        <p:spPr bwMode="auto">
          <a:xfrm>
            <a:off x="9425774" y="3844600"/>
            <a:ext cx="257745" cy="693606"/>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EB92BFE3-47FF-4E21-A37D-B0339BE127A9}"/>
              </a:ext>
            </a:extLst>
          </p:cNvPr>
          <p:cNvSpPr/>
          <p:nvPr/>
        </p:nvSpPr>
        <p:spPr bwMode="auto">
          <a:xfrm>
            <a:off x="9764684" y="3844600"/>
            <a:ext cx="257745" cy="693606"/>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53" name="Connector: Elbow 52">
            <a:extLst>
              <a:ext uri="{FF2B5EF4-FFF2-40B4-BE49-F238E27FC236}">
                <a16:creationId xmlns:a16="http://schemas.microsoft.com/office/drawing/2014/main" id="{6710EF52-98FE-4696-A4A3-4AFC63A81984}"/>
              </a:ext>
            </a:extLst>
          </p:cNvPr>
          <p:cNvCxnSpPr>
            <a:cxnSpLocks/>
            <a:stCxn id="95" idx="2"/>
            <a:endCxn id="6" idx="0"/>
          </p:cNvCxnSpPr>
          <p:nvPr/>
        </p:nvCxnSpPr>
        <p:spPr>
          <a:xfrm rot="16200000" flipH="1">
            <a:off x="8468874" y="2758827"/>
            <a:ext cx="815788" cy="135575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Connector: Elbow 74">
            <a:extLst>
              <a:ext uri="{FF2B5EF4-FFF2-40B4-BE49-F238E27FC236}">
                <a16:creationId xmlns:a16="http://schemas.microsoft.com/office/drawing/2014/main" id="{EA924C01-1557-4F51-93DE-E2FA401E0752}"/>
              </a:ext>
            </a:extLst>
          </p:cNvPr>
          <p:cNvCxnSpPr>
            <a:cxnSpLocks/>
            <a:stCxn id="5" idx="2"/>
            <a:endCxn id="155" idx="0"/>
          </p:cNvCxnSpPr>
          <p:nvPr/>
        </p:nvCxnSpPr>
        <p:spPr>
          <a:xfrm rot="5400000">
            <a:off x="7846676" y="3737833"/>
            <a:ext cx="569228" cy="2169975"/>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AE9B92E-C59A-4337-8E6E-0AFDD7F125FF}"/>
              </a:ext>
            </a:extLst>
          </p:cNvPr>
          <p:cNvCxnSpPr>
            <a:cxnSpLocks/>
            <a:stCxn id="95" idx="2"/>
            <a:endCxn id="5" idx="0"/>
          </p:cNvCxnSpPr>
          <p:nvPr/>
        </p:nvCxnSpPr>
        <p:spPr>
          <a:xfrm rot="16200000" flipH="1">
            <a:off x="8299689" y="2928012"/>
            <a:ext cx="815788" cy="101738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A03B2ED-377D-4B64-987C-1202EB039E62}"/>
              </a:ext>
            </a:extLst>
          </p:cNvPr>
          <p:cNvSpPr/>
          <p:nvPr/>
        </p:nvSpPr>
        <p:spPr bwMode="auto">
          <a:xfrm>
            <a:off x="4686174" y="5175275"/>
            <a:ext cx="257745"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28029F9A-7224-4C78-8B0E-CFAD8CBD7CB2}"/>
              </a:ext>
            </a:extLst>
          </p:cNvPr>
          <p:cNvSpPr/>
          <p:nvPr/>
        </p:nvSpPr>
        <p:spPr bwMode="auto">
          <a:xfrm>
            <a:off x="5025084" y="5175275"/>
            <a:ext cx="257745"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88" name="Connector: Elbow 74">
            <a:extLst>
              <a:ext uri="{FF2B5EF4-FFF2-40B4-BE49-F238E27FC236}">
                <a16:creationId xmlns:a16="http://schemas.microsoft.com/office/drawing/2014/main" id="{923953FC-F0EC-4365-9C87-A79D5E58ABF4}"/>
              </a:ext>
            </a:extLst>
          </p:cNvPr>
          <p:cNvCxnSpPr>
            <a:cxnSpLocks/>
            <a:stCxn id="6" idx="2"/>
            <a:endCxn id="155" idx="0"/>
          </p:cNvCxnSpPr>
          <p:nvPr/>
        </p:nvCxnSpPr>
        <p:spPr>
          <a:xfrm rot="5400000">
            <a:off x="8015861" y="3568648"/>
            <a:ext cx="569228" cy="2508345"/>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Connector: Elbow 74">
            <a:extLst>
              <a:ext uri="{FF2B5EF4-FFF2-40B4-BE49-F238E27FC236}">
                <a16:creationId xmlns:a16="http://schemas.microsoft.com/office/drawing/2014/main" id="{0B23D2AB-A18C-4542-AFDF-5C511469ED0C}"/>
              </a:ext>
            </a:extLst>
          </p:cNvPr>
          <p:cNvCxnSpPr>
            <a:cxnSpLocks/>
            <a:stCxn id="7" idx="2"/>
            <a:endCxn id="155" idx="0"/>
          </p:cNvCxnSpPr>
          <p:nvPr/>
        </p:nvCxnSpPr>
        <p:spPr>
          <a:xfrm rot="5400000">
            <a:off x="8185316" y="3399193"/>
            <a:ext cx="569228" cy="2847255"/>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nector: Elbow 74">
            <a:extLst>
              <a:ext uri="{FF2B5EF4-FFF2-40B4-BE49-F238E27FC236}">
                <a16:creationId xmlns:a16="http://schemas.microsoft.com/office/drawing/2014/main" id="{E70599D2-E522-4F16-AD02-2545A9686D79}"/>
              </a:ext>
            </a:extLst>
          </p:cNvPr>
          <p:cNvCxnSpPr>
            <a:cxnSpLocks/>
            <a:stCxn id="93" idx="3"/>
            <a:endCxn id="33" idx="2"/>
          </p:cNvCxnSpPr>
          <p:nvPr/>
        </p:nvCxnSpPr>
        <p:spPr>
          <a:xfrm flipV="1">
            <a:off x="4406791" y="2151452"/>
            <a:ext cx="1620825" cy="577059"/>
          </a:xfrm>
          <a:prstGeom prst="bentConnector2">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205885-666B-4B47-91B0-AF6AC07E3227}"/>
              </a:ext>
            </a:extLst>
          </p:cNvPr>
          <p:cNvCxnSpPr>
            <a:cxnSpLocks/>
            <a:stCxn id="33" idx="2"/>
            <a:endCxn id="155" idx="1"/>
          </p:cNvCxnSpPr>
          <p:nvPr/>
        </p:nvCxnSpPr>
        <p:spPr>
          <a:xfrm rot="16200000" flipH="1">
            <a:off x="4640835" y="3538233"/>
            <a:ext cx="3208091" cy="434528"/>
          </a:xfrm>
          <a:prstGeom prst="bentConnector2">
            <a:avLst/>
          </a:prstGeom>
          <a:ln w="57150">
            <a:solidFill>
              <a:srgbClr val="005A9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986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B596D-7084-439D-AE14-2AE91F5487D7}"/>
              </a:ext>
            </a:extLst>
          </p:cNvPr>
          <p:cNvSpPr>
            <a:spLocks noGrp="1"/>
          </p:cNvSpPr>
          <p:nvPr>
            <p:ph type="title"/>
          </p:nvPr>
        </p:nvSpPr>
        <p:spPr/>
        <p:txBody>
          <a:bodyPr/>
          <a:lstStyle/>
          <a:p>
            <a:r>
              <a:rPr lang="en-US"/>
              <a:t>Securing access to AWS Console</a:t>
            </a:r>
          </a:p>
        </p:txBody>
      </p:sp>
      <p:sp>
        <p:nvSpPr>
          <p:cNvPr id="4" name="Rectangle 3">
            <a:extLst>
              <a:ext uri="{FF2B5EF4-FFF2-40B4-BE49-F238E27FC236}">
                <a16:creationId xmlns:a16="http://schemas.microsoft.com/office/drawing/2014/main" id="{832027FD-E833-4947-9878-F9BCFE517DA2}"/>
              </a:ext>
            </a:extLst>
          </p:cNvPr>
          <p:cNvSpPr/>
          <p:nvPr/>
        </p:nvSpPr>
        <p:spPr bwMode="auto">
          <a:xfrm>
            <a:off x="8299425" y="2251923"/>
            <a:ext cx="2281872" cy="3221687"/>
          </a:xfrm>
          <a:prstGeom prst="rect">
            <a:avLst/>
          </a:prstGeom>
          <a:solidFill>
            <a:srgbClr val="FF8C00">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cs typeface="Segoe UI" pitchFamily="34" charset="0"/>
            </a:endParaRPr>
          </a:p>
        </p:txBody>
      </p:sp>
      <p:sp>
        <p:nvSpPr>
          <p:cNvPr id="6" name="Rectangle 5">
            <a:extLst>
              <a:ext uri="{FF2B5EF4-FFF2-40B4-BE49-F238E27FC236}">
                <a16:creationId xmlns:a16="http://schemas.microsoft.com/office/drawing/2014/main" id="{DCA39D0B-747F-4F07-B8D4-A16C56B718FB}"/>
              </a:ext>
            </a:extLst>
          </p:cNvPr>
          <p:cNvSpPr/>
          <p:nvPr/>
        </p:nvSpPr>
        <p:spPr bwMode="auto">
          <a:xfrm>
            <a:off x="1252389" y="2251924"/>
            <a:ext cx="2628354" cy="3221687"/>
          </a:xfrm>
          <a:prstGeom prst="rect">
            <a:avLst/>
          </a:prstGeom>
          <a:solidFill>
            <a:srgbClr val="4078CC">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18363D7-D0A6-4AF9-A4F2-8ACBDE75223E}"/>
              </a:ext>
            </a:extLst>
          </p:cNvPr>
          <p:cNvSpPr/>
          <p:nvPr/>
        </p:nvSpPr>
        <p:spPr bwMode="auto">
          <a:xfrm>
            <a:off x="8299425" y="1920585"/>
            <a:ext cx="2281871" cy="311019"/>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Amazon Web Services</a:t>
            </a:r>
          </a:p>
        </p:txBody>
      </p:sp>
      <p:sp>
        <p:nvSpPr>
          <p:cNvPr id="10" name="Rectangle 9">
            <a:extLst>
              <a:ext uri="{FF2B5EF4-FFF2-40B4-BE49-F238E27FC236}">
                <a16:creationId xmlns:a16="http://schemas.microsoft.com/office/drawing/2014/main" id="{46711E04-C00D-4DB9-A595-A5B744156BE8}"/>
              </a:ext>
            </a:extLst>
          </p:cNvPr>
          <p:cNvSpPr/>
          <p:nvPr/>
        </p:nvSpPr>
        <p:spPr bwMode="auto">
          <a:xfrm>
            <a:off x="1252389" y="1904503"/>
            <a:ext cx="2628354" cy="3172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Microsoft Azure</a:t>
            </a:r>
          </a:p>
        </p:txBody>
      </p:sp>
      <p:sp>
        <p:nvSpPr>
          <p:cNvPr id="11" name="Rectangle 10">
            <a:extLst>
              <a:ext uri="{FF2B5EF4-FFF2-40B4-BE49-F238E27FC236}">
                <a16:creationId xmlns:a16="http://schemas.microsoft.com/office/drawing/2014/main" id="{43724196-62DD-489F-9E0B-71FB5BB50CC5}"/>
              </a:ext>
            </a:extLst>
          </p:cNvPr>
          <p:cNvSpPr/>
          <p:nvPr/>
        </p:nvSpPr>
        <p:spPr bwMode="auto">
          <a:xfrm>
            <a:off x="4247405" y="2459091"/>
            <a:ext cx="2162521" cy="286345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050">
              <a:solidFill>
                <a:schemeClr val="tx1"/>
              </a:solidFill>
              <a:cs typeface="Segoe UI" pitchFamily="34" charset="0"/>
            </a:endParaRPr>
          </a:p>
        </p:txBody>
      </p:sp>
      <p:sp>
        <p:nvSpPr>
          <p:cNvPr id="23" name="Rectangle 22">
            <a:extLst>
              <a:ext uri="{FF2B5EF4-FFF2-40B4-BE49-F238E27FC236}">
                <a16:creationId xmlns:a16="http://schemas.microsoft.com/office/drawing/2014/main" id="{231AA82F-9C85-4CD2-A74B-EA06DE0CBB81}"/>
              </a:ext>
            </a:extLst>
          </p:cNvPr>
          <p:cNvSpPr/>
          <p:nvPr/>
        </p:nvSpPr>
        <p:spPr bwMode="auto">
          <a:xfrm>
            <a:off x="4459652" y="2979637"/>
            <a:ext cx="17412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Strong Authentication</a:t>
            </a:r>
            <a:endParaRPr lang="en-US" sz="800">
              <a:solidFill>
                <a:schemeClr val="bg1">
                  <a:lumMod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0C787FB0-834F-4119-B8A5-6E15CCD9F88B}"/>
              </a:ext>
            </a:extLst>
          </p:cNvPr>
          <p:cNvSpPr/>
          <p:nvPr/>
        </p:nvSpPr>
        <p:spPr bwMode="auto">
          <a:xfrm>
            <a:off x="4459653" y="2647849"/>
            <a:ext cx="17412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Single Sign On</a:t>
            </a:r>
            <a:endParaRPr lang="en-US" sz="800">
              <a:solidFill>
                <a:schemeClr val="bg1">
                  <a:lumMod val="50000"/>
                </a:schemeClr>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76C32DD4-DF77-4449-B8DA-D1CF46F970E7}"/>
              </a:ext>
            </a:extLst>
          </p:cNvPr>
          <p:cNvSpPr/>
          <p:nvPr/>
        </p:nvSpPr>
        <p:spPr bwMode="auto">
          <a:xfrm>
            <a:off x="1410723" y="2734903"/>
            <a:ext cx="2070093" cy="36002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Complete IAM solution for hybrid cloud</a:t>
            </a:r>
          </a:p>
        </p:txBody>
      </p:sp>
      <p:sp>
        <p:nvSpPr>
          <p:cNvPr id="28" name="Rectangle 27">
            <a:extLst>
              <a:ext uri="{FF2B5EF4-FFF2-40B4-BE49-F238E27FC236}">
                <a16:creationId xmlns:a16="http://schemas.microsoft.com/office/drawing/2014/main" id="{F8BB5EFB-76E6-45CA-BDC9-22167EC67175}"/>
              </a:ext>
            </a:extLst>
          </p:cNvPr>
          <p:cNvSpPr/>
          <p:nvPr/>
        </p:nvSpPr>
        <p:spPr bwMode="auto">
          <a:xfrm>
            <a:off x="1410723" y="2487450"/>
            <a:ext cx="207009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Active Directory</a:t>
            </a:r>
            <a:endParaRPr lang="en-US" sz="800">
              <a:solidFill>
                <a:schemeClr val="bg1">
                  <a:lumMod val="50000"/>
                </a:schemeClr>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06671BF7-50C3-4E79-B8D8-CD8D68E5AEBE}"/>
              </a:ext>
            </a:extLst>
          </p:cNvPr>
          <p:cNvSpPr/>
          <p:nvPr/>
        </p:nvSpPr>
        <p:spPr bwMode="auto">
          <a:xfrm>
            <a:off x="4456473" y="3308926"/>
            <a:ext cx="17412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Conditional Access</a:t>
            </a:r>
            <a:endParaRPr lang="en-US" sz="800">
              <a:solidFill>
                <a:schemeClr val="bg1">
                  <a:lumMod val="50000"/>
                </a:schemeClr>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B93A0826-C808-4160-877F-A1A2C64FE3A6}"/>
              </a:ext>
            </a:extLst>
          </p:cNvPr>
          <p:cNvSpPr/>
          <p:nvPr/>
        </p:nvSpPr>
        <p:spPr bwMode="auto">
          <a:xfrm>
            <a:off x="4459649" y="3638215"/>
            <a:ext cx="17412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User Behavior Analytics</a:t>
            </a:r>
            <a:endParaRPr lang="en-US" sz="800">
              <a:solidFill>
                <a:schemeClr val="bg1">
                  <a:lumMod val="50000"/>
                </a:schemeClr>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159B2B5-A945-43F7-A487-825FE2A1D1E8}"/>
              </a:ext>
            </a:extLst>
          </p:cNvPr>
          <p:cNvSpPr/>
          <p:nvPr/>
        </p:nvSpPr>
        <p:spPr bwMode="auto">
          <a:xfrm>
            <a:off x="4459648" y="3970003"/>
            <a:ext cx="17412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Information Protection</a:t>
            </a:r>
            <a:endParaRPr lang="en-US" sz="800">
              <a:solidFill>
                <a:schemeClr val="bg1">
                  <a:lumMod val="50000"/>
                </a:schemeClr>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79D215A7-6BA6-40B9-ADD6-533499B9D912}"/>
              </a:ext>
            </a:extLst>
          </p:cNvPr>
          <p:cNvSpPr txBox="1"/>
          <p:nvPr/>
        </p:nvSpPr>
        <p:spPr>
          <a:xfrm>
            <a:off x="4626141" y="1922433"/>
            <a:ext cx="1574717"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Benefits</a:t>
            </a:r>
          </a:p>
        </p:txBody>
      </p:sp>
      <p:sp>
        <p:nvSpPr>
          <p:cNvPr id="36" name="Rectangle 35">
            <a:extLst>
              <a:ext uri="{FF2B5EF4-FFF2-40B4-BE49-F238E27FC236}">
                <a16:creationId xmlns:a16="http://schemas.microsoft.com/office/drawing/2014/main" id="{FC0BEDCF-2697-46A7-B6E3-B683E55C21BE}"/>
              </a:ext>
            </a:extLst>
          </p:cNvPr>
          <p:cNvSpPr/>
          <p:nvPr/>
        </p:nvSpPr>
        <p:spPr bwMode="auto">
          <a:xfrm>
            <a:off x="4456473" y="4629371"/>
            <a:ext cx="17412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Active Protections</a:t>
            </a:r>
            <a:endParaRPr lang="en-US" sz="800">
              <a:solidFill>
                <a:schemeClr val="bg1">
                  <a:lumMod val="50000"/>
                </a:schemeClr>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95C778D2-A8FD-4F20-A3F4-D326C2FAA2C7}"/>
              </a:ext>
            </a:extLst>
          </p:cNvPr>
          <p:cNvSpPr/>
          <p:nvPr/>
        </p:nvSpPr>
        <p:spPr bwMode="auto">
          <a:xfrm>
            <a:off x="1410723" y="3527902"/>
            <a:ext cx="2070093" cy="36002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Detection and protection for multi-cloud operations</a:t>
            </a:r>
          </a:p>
        </p:txBody>
      </p:sp>
      <p:sp>
        <p:nvSpPr>
          <p:cNvPr id="38" name="Rectangle 37">
            <a:extLst>
              <a:ext uri="{FF2B5EF4-FFF2-40B4-BE49-F238E27FC236}">
                <a16:creationId xmlns:a16="http://schemas.microsoft.com/office/drawing/2014/main" id="{354CAFBE-4820-4063-AE9E-A41628673279}"/>
              </a:ext>
            </a:extLst>
          </p:cNvPr>
          <p:cNvSpPr/>
          <p:nvPr/>
        </p:nvSpPr>
        <p:spPr bwMode="auto">
          <a:xfrm>
            <a:off x="1410723" y="3280449"/>
            <a:ext cx="207009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Defender for Cloud Apps</a:t>
            </a:r>
            <a:endParaRPr lang="en-US" sz="800">
              <a:solidFill>
                <a:schemeClr val="bg1">
                  <a:lumMod val="50000"/>
                </a:schemeClr>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CA70B9CA-6083-4AC2-839D-E05C1B7E64E9}"/>
              </a:ext>
            </a:extLst>
          </p:cNvPr>
          <p:cNvSpPr/>
          <p:nvPr/>
        </p:nvSpPr>
        <p:spPr bwMode="auto">
          <a:xfrm>
            <a:off x="8687587" y="2726775"/>
            <a:ext cx="1532182" cy="87041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Provides role-based authorization to access resources withing the AWS Account</a:t>
            </a:r>
          </a:p>
        </p:txBody>
      </p:sp>
      <p:sp>
        <p:nvSpPr>
          <p:cNvPr id="40" name="Rectangle 39">
            <a:extLst>
              <a:ext uri="{FF2B5EF4-FFF2-40B4-BE49-F238E27FC236}">
                <a16:creationId xmlns:a16="http://schemas.microsoft.com/office/drawing/2014/main" id="{079CE35C-5036-4C73-8DD4-65EFCBD4543D}"/>
              </a:ext>
            </a:extLst>
          </p:cNvPr>
          <p:cNvSpPr/>
          <p:nvPr/>
        </p:nvSpPr>
        <p:spPr bwMode="auto">
          <a:xfrm>
            <a:off x="8687587" y="2479323"/>
            <a:ext cx="1532182"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Console Access</a:t>
            </a:r>
            <a:endParaRPr lang="en-US" sz="800">
              <a:solidFill>
                <a:schemeClr val="bg1">
                  <a:lumMod val="50000"/>
                </a:schemeClr>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A176C060-6A42-48F2-BDAE-B275373A83FA}"/>
              </a:ext>
            </a:extLst>
          </p:cNvPr>
          <p:cNvSpPr/>
          <p:nvPr/>
        </p:nvSpPr>
        <p:spPr bwMode="auto">
          <a:xfrm>
            <a:off x="8672185" y="4538737"/>
            <a:ext cx="1577096" cy="624991"/>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Running workloads on the AWS cloud platform</a:t>
            </a:r>
          </a:p>
        </p:txBody>
      </p:sp>
      <p:sp>
        <p:nvSpPr>
          <p:cNvPr id="42" name="Rectangle 41">
            <a:extLst>
              <a:ext uri="{FF2B5EF4-FFF2-40B4-BE49-F238E27FC236}">
                <a16:creationId xmlns:a16="http://schemas.microsoft.com/office/drawing/2014/main" id="{1299BE59-4038-4BBE-99F6-BF86A02272F7}"/>
              </a:ext>
            </a:extLst>
          </p:cNvPr>
          <p:cNvSpPr/>
          <p:nvPr/>
        </p:nvSpPr>
        <p:spPr bwMode="auto">
          <a:xfrm>
            <a:off x="8672184" y="4291284"/>
            <a:ext cx="154758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Resources</a:t>
            </a:r>
            <a:endParaRPr lang="en-US" sz="800">
              <a:solidFill>
                <a:schemeClr val="bg1">
                  <a:lumMod val="50000"/>
                </a:schemeClr>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B6E2D55D-E94C-4BBA-9C3B-67E04184D815}"/>
              </a:ext>
            </a:extLst>
          </p:cNvPr>
          <p:cNvSpPr/>
          <p:nvPr/>
        </p:nvSpPr>
        <p:spPr bwMode="auto">
          <a:xfrm>
            <a:off x="1410723" y="4282158"/>
            <a:ext cx="2070093" cy="67647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Cloud-native SIEM platform for centralize threat monitoring</a:t>
            </a:r>
          </a:p>
        </p:txBody>
      </p:sp>
      <p:sp>
        <p:nvSpPr>
          <p:cNvPr id="44" name="Rectangle 43">
            <a:extLst>
              <a:ext uri="{FF2B5EF4-FFF2-40B4-BE49-F238E27FC236}">
                <a16:creationId xmlns:a16="http://schemas.microsoft.com/office/drawing/2014/main" id="{444F1320-AC4D-4E9F-B623-2CDCCE19FD9D}"/>
              </a:ext>
            </a:extLst>
          </p:cNvPr>
          <p:cNvSpPr/>
          <p:nvPr/>
        </p:nvSpPr>
        <p:spPr bwMode="auto">
          <a:xfrm>
            <a:off x="1410723" y="4034705"/>
            <a:ext cx="207009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Microsoft Sentinel</a:t>
            </a:r>
            <a:endParaRPr lang="en-US" sz="800">
              <a:solidFill>
                <a:schemeClr val="bg1">
                  <a:lumMod val="50000"/>
                </a:schemeClr>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B176B010-8CD0-41F6-A1FD-32B904429472}"/>
              </a:ext>
            </a:extLst>
          </p:cNvPr>
          <p:cNvSpPr/>
          <p:nvPr/>
        </p:nvSpPr>
        <p:spPr bwMode="auto">
          <a:xfrm>
            <a:off x="4456473" y="4297583"/>
            <a:ext cx="17412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Threat Detection</a:t>
            </a:r>
            <a:endParaRPr lang="en-US" sz="800">
              <a:solidFill>
                <a:schemeClr val="bg1">
                  <a:lumMod val="50000"/>
                </a:schemeClr>
              </a:solidFill>
              <a:ea typeface="Segoe UI" pitchFamily="34" charset="0"/>
              <a:cs typeface="Segoe UI" pitchFamily="34" charset="0"/>
            </a:endParaRPr>
          </a:p>
        </p:txBody>
      </p:sp>
      <p:sp>
        <p:nvSpPr>
          <p:cNvPr id="46" name="Arrow: Right 45">
            <a:extLst>
              <a:ext uri="{FF2B5EF4-FFF2-40B4-BE49-F238E27FC236}">
                <a16:creationId xmlns:a16="http://schemas.microsoft.com/office/drawing/2014/main" id="{D2CA7064-6977-48A7-B654-795E668B858D}"/>
              </a:ext>
            </a:extLst>
          </p:cNvPr>
          <p:cNvSpPr/>
          <p:nvPr/>
        </p:nvSpPr>
        <p:spPr bwMode="auto">
          <a:xfrm rot="5400000">
            <a:off x="9183305" y="3858532"/>
            <a:ext cx="533829" cy="199945"/>
          </a:xfrm>
          <a:prstGeom prst="rightArrow">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Arrow: Right 47">
            <a:extLst>
              <a:ext uri="{FF2B5EF4-FFF2-40B4-BE49-F238E27FC236}">
                <a16:creationId xmlns:a16="http://schemas.microsoft.com/office/drawing/2014/main" id="{7F50EC8C-FB93-47A3-98C1-51855BCE44C5}"/>
              </a:ext>
            </a:extLst>
          </p:cNvPr>
          <p:cNvSpPr/>
          <p:nvPr/>
        </p:nvSpPr>
        <p:spPr bwMode="auto">
          <a:xfrm>
            <a:off x="6491216" y="2958595"/>
            <a:ext cx="1878591" cy="171228"/>
          </a:xfrm>
          <a:prstGeom prst="rightArrow">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Arrow: Right 2">
            <a:extLst>
              <a:ext uri="{FF2B5EF4-FFF2-40B4-BE49-F238E27FC236}">
                <a16:creationId xmlns:a16="http://schemas.microsoft.com/office/drawing/2014/main" id="{839E1086-FCA7-4656-8A13-2689E705238B}"/>
              </a:ext>
            </a:extLst>
          </p:cNvPr>
          <p:cNvSpPr/>
          <p:nvPr/>
        </p:nvSpPr>
        <p:spPr bwMode="auto">
          <a:xfrm rot="10800000">
            <a:off x="3639228" y="4475827"/>
            <a:ext cx="537422" cy="171228"/>
          </a:xfrm>
          <a:prstGeom prst="rightArrow">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Right 4">
            <a:extLst>
              <a:ext uri="{FF2B5EF4-FFF2-40B4-BE49-F238E27FC236}">
                <a16:creationId xmlns:a16="http://schemas.microsoft.com/office/drawing/2014/main" id="{9A4F95F4-1501-4B90-B4C3-E8F1D60C2992}"/>
              </a:ext>
            </a:extLst>
          </p:cNvPr>
          <p:cNvSpPr/>
          <p:nvPr/>
        </p:nvSpPr>
        <p:spPr bwMode="auto">
          <a:xfrm>
            <a:off x="3588053" y="2780333"/>
            <a:ext cx="537422" cy="171228"/>
          </a:xfrm>
          <a:prstGeom prst="rightArrow">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Left-Right 6">
            <a:extLst>
              <a:ext uri="{FF2B5EF4-FFF2-40B4-BE49-F238E27FC236}">
                <a16:creationId xmlns:a16="http://schemas.microsoft.com/office/drawing/2014/main" id="{15762989-4C14-4DB7-965D-4DDA07DB0CDD}"/>
              </a:ext>
            </a:extLst>
          </p:cNvPr>
          <p:cNvSpPr/>
          <p:nvPr/>
        </p:nvSpPr>
        <p:spPr bwMode="auto">
          <a:xfrm>
            <a:off x="3588053" y="3613851"/>
            <a:ext cx="578062" cy="171228"/>
          </a:xfrm>
          <a:prstGeom prst="leftRightArrow">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7FDC70F6-5996-48D7-AD32-8C5410DAD1BC}"/>
              </a:ext>
            </a:extLst>
          </p:cNvPr>
          <p:cNvSpPr/>
          <p:nvPr/>
        </p:nvSpPr>
        <p:spPr bwMode="auto">
          <a:xfrm rot="10800000">
            <a:off x="6480680" y="4385636"/>
            <a:ext cx="1889125" cy="171228"/>
          </a:xfrm>
          <a:prstGeom prst="rightArrow">
            <a:avLst/>
          </a:prstGeom>
          <a:solidFill>
            <a:schemeClr val="accent5">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5E092216-5563-4156-8B65-22E9D27F824C}"/>
              </a:ext>
            </a:extLst>
          </p:cNvPr>
          <p:cNvSpPr/>
          <p:nvPr/>
        </p:nvSpPr>
        <p:spPr bwMode="auto">
          <a:xfrm>
            <a:off x="6743175" y="4642178"/>
            <a:ext cx="1340360" cy="31581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4. Security Analysis</a:t>
            </a:r>
            <a:endParaRPr lang="en-US" sz="800">
              <a:solidFill>
                <a:schemeClr val="bg1">
                  <a:lumMod val="50000"/>
                </a:schemeClr>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1A175E1C-591B-409E-A624-90EC84EA9540}"/>
              </a:ext>
            </a:extLst>
          </p:cNvPr>
          <p:cNvSpPr/>
          <p:nvPr/>
        </p:nvSpPr>
        <p:spPr bwMode="auto">
          <a:xfrm>
            <a:off x="6749999" y="2550297"/>
            <a:ext cx="1340360" cy="31581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1. Control Access</a:t>
            </a:r>
            <a:endParaRPr lang="en-US" sz="800">
              <a:solidFill>
                <a:schemeClr val="bg1">
                  <a:lumMod val="50000"/>
                </a:schemeClr>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1CB2B38C-5096-4E1C-A79E-33A9B3183A52}"/>
              </a:ext>
            </a:extLst>
          </p:cNvPr>
          <p:cNvSpPr/>
          <p:nvPr/>
        </p:nvSpPr>
        <p:spPr bwMode="auto">
          <a:xfrm>
            <a:off x="6734329" y="3237795"/>
            <a:ext cx="1340360" cy="315811"/>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2. Monitor Behavior</a:t>
            </a:r>
            <a:endParaRPr lang="en-US" sz="800">
              <a:solidFill>
                <a:schemeClr val="bg1">
                  <a:lumMod val="50000"/>
                </a:schemeClr>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A321D3E9-01FF-46E6-B1E8-EF54D55CB183}"/>
              </a:ext>
            </a:extLst>
          </p:cNvPr>
          <p:cNvSpPr/>
          <p:nvPr/>
        </p:nvSpPr>
        <p:spPr bwMode="auto">
          <a:xfrm>
            <a:off x="6736350" y="3741163"/>
            <a:ext cx="1340360" cy="45868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3. Prevent Malicious Activities</a:t>
            </a:r>
            <a:endParaRPr lang="en-US" sz="800">
              <a:solidFill>
                <a:schemeClr val="bg1">
                  <a:lumMod val="50000"/>
                </a:schemeClr>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06A837EF-5D38-476F-8F29-855689984583}"/>
              </a:ext>
            </a:extLst>
          </p:cNvPr>
          <p:cNvSpPr/>
          <p:nvPr/>
        </p:nvSpPr>
        <p:spPr bwMode="auto">
          <a:xfrm>
            <a:off x="4456473" y="4951413"/>
            <a:ext cx="17412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CIS Benchmark (CSPM)</a:t>
            </a:r>
            <a:endParaRPr lang="en-US" sz="80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34647415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extLst>
              <a:ext uri="{FF2B5EF4-FFF2-40B4-BE49-F238E27FC236}">
                <a16:creationId xmlns:a16="http://schemas.microsoft.com/office/drawing/2014/main" id="{543FA05C-0F21-4B9B-B79B-F554E904F87B}"/>
              </a:ext>
            </a:extLst>
          </p:cNvPr>
          <p:cNvSpPr/>
          <p:nvPr/>
        </p:nvSpPr>
        <p:spPr bwMode="auto">
          <a:xfrm>
            <a:off x="1248240" y="4865391"/>
            <a:ext cx="6720475" cy="1781201"/>
          </a:xfrm>
          <a:prstGeom prst="rect">
            <a:avLst/>
          </a:prstGeom>
          <a:solidFill>
            <a:srgbClr val="4078CC">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cs typeface="Segoe UI" pitchFamily="34" charset="0"/>
            </a:endParaRPr>
          </a:p>
        </p:txBody>
      </p:sp>
      <p:sp>
        <p:nvSpPr>
          <p:cNvPr id="87" name="Rectangle 86">
            <a:extLst>
              <a:ext uri="{FF2B5EF4-FFF2-40B4-BE49-F238E27FC236}">
                <a16:creationId xmlns:a16="http://schemas.microsoft.com/office/drawing/2014/main" id="{A63E63DB-2FDA-44FB-A805-AF110BA30D2A}"/>
              </a:ext>
            </a:extLst>
          </p:cNvPr>
          <p:cNvSpPr/>
          <p:nvPr/>
        </p:nvSpPr>
        <p:spPr bwMode="auto">
          <a:xfrm>
            <a:off x="7632483" y="1419479"/>
            <a:ext cx="4683408" cy="3221687"/>
          </a:xfrm>
          <a:prstGeom prst="rect">
            <a:avLst/>
          </a:prstGeom>
          <a:solidFill>
            <a:srgbClr val="FF8C00">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cs typeface="Segoe UI" pitchFamily="34" charset="0"/>
            </a:endParaRPr>
          </a:p>
        </p:txBody>
      </p:sp>
      <p:sp>
        <p:nvSpPr>
          <p:cNvPr id="159" name="Rectangle 158">
            <a:extLst>
              <a:ext uri="{FF2B5EF4-FFF2-40B4-BE49-F238E27FC236}">
                <a16:creationId xmlns:a16="http://schemas.microsoft.com/office/drawing/2014/main" id="{125C96E8-FA48-4733-B52A-2B584B680D03}"/>
              </a:ext>
            </a:extLst>
          </p:cNvPr>
          <p:cNvSpPr/>
          <p:nvPr/>
        </p:nvSpPr>
        <p:spPr bwMode="auto">
          <a:xfrm>
            <a:off x="1248241" y="1415630"/>
            <a:ext cx="6187008" cy="3221687"/>
          </a:xfrm>
          <a:prstGeom prst="rect">
            <a:avLst/>
          </a:prstGeom>
          <a:solidFill>
            <a:srgbClr val="4078CC">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4685" y="-21987"/>
            <a:ext cx="5580710" cy="773112"/>
          </a:xfrm>
        </p:spPr>
        <p:txBody>
          <a:bodyPr/>
          <a:lstStyle/>
          <a:p>
            <a:r>
              <a:rPr lang="en-US"/>
              <a:t>Microsoft secured access to AWS</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8973" y="540565"/>
            <a:ext cx="5414396"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Setup SSO with AAD and protect the session with MCAS</a:t>
            </a:r>
          </a:p>
        </p:txBody>
      </p:sp>
      <p:sp>
        <p:nvSpPr>
          <p:cNvPr id="4" name="Rectangle 3">
            <a:extLst>
              <a:ext uri="{FF2B5EF4-FFF2-40B4-BE49-F238E27FC236}">
                <a16:creationId xmlns:a16="http://schemas.microsoft.com/office/drawing/2014/main" id="{39CFD4D1-0797-4BE3-BD87-D70E09137963}"/>
              </a:ext>
            </a:extLst>
          </p:cNvPr>
          <p:cNvSpPr/>
          <p:nvPr/>
        </p:nvSpPr>
        <p:spPr bwMode="auto">
          <a:xfrm>
            <a:off x="9223817" y="1017781"/>
            <a:ext cx="3092073" cy="311019"/>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Amazon Web Services (AWS)</a:t>
            </a:r>
          </a:p>
        </p:txBody>
      </p:sp>
      <p:sp>
        <p:nvSpPr>
          <p:cNvPr id="5" name="Rectangle 4">
            <a:extLst>
              <a:ext uri="{FF2B5EF4-FFF2-40B4-BE49-F238E27FC236}">
                <a16:creationId xmlns:a16="http://schemas.microsoft.com/office/drawing/2014/main" id="{DAA16E97-A9ED-41F8-B90B-90AA605D875B}"/>
              </a:ext>
            </a:extLst>
          </p:cNvPr>
          <p:cNvSpPr/>
          <p:nvPr/>
        </p:nvSpPr>
        <p:spPr bwMode="auto">
          <a:xfrm>
            <a:off x="1273605" y="1015027"/>
            <a:ext cx="2799023" cy="3172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Microsoft Azure</a:t>
            </a:r>
          </a:p>
        </p:txBody>
      </p:sp>
      <p:cxnSp>
        <p:nvCxnSpPr>
          <p:cNvPr id="94" name="Straight Arrow Connector 26">
            <a:extLst>
              <a:ext uri="{FF2B5EF4-FFF2-40B4-BE49-F238E27FC236}">
                <a16:creationId xmlns:a16="http://schemas.microsoft.com/office/drawing/2014/main" id="{88859C95-1C6F-483A-A965-62B1026B0D67}"/>
              </a:ext>
            </a:extLst>
          </p:cNvPr>
          <p:cNvCxnSpPr>
            <a:cxnSpLocks/>
            <a:endCxn id="133" idx="1"/>
          </p:cNvCxnSpPr>
          <p:nvPr/>
        </p:nvCxnSpPr>
        <p:spPr>
          <a:xfrm rot="16200000" flipH="1">
            <a:off x="1470823" y="1733617"/>
            <a:ext cx="353566" cy="181632"/>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F7FDB6AD-90DD-481C-AE4B-77B50BE6739E}"/>
              </a:ext>
            </a:extLst>
          </p:cNvPr>
          <p:cNvSpPr/>
          <p:nvPr/>
        </p:nvSpPr>
        <p:spPr bwMode="auto">
          <a:xfrm>
            <a:off x="56714" y="2161454"/>
            <a:ext cx="1006520" cy="85767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User Permission Mapping</a:t>
            </a:r>
          </a:p>
        </p:txBody>
      </p:sp>
      <p:cxnSp>
        <p:nvCxnSpPr>
          <p:cNvPr id="135" name="Straight Arrow Connector 26">
            <a:extLst>
              <a:ext uri="{FF2B5EF4-FFF2-40B4-BE49-F238E27FC236}">
                <a16:creationId xmlns:a16="http://schemas.microsoft.com/office/drawing/2014/main" id="{42AE7880-D7FE-4C9C-AEA8-F2382EB3B922}"/>
              </a:ext>
            </a:extLst>
          </p:cNvPr>
          <p:cNvCxnSpPr>
            <a:cxnSpLocks/>
            <a:endCxn id="131" idx="3"/>
          </p:cNvCxnSpPr>
          <p:nvPr/>
        </p:nvCxnSpPr>
        <p:spPr>
          <a:xfrm rot="5400000">
            <a:off x="11792297" y="1759568"/>
            <a:ext cx="291039" cy="18500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2554292-FF3A-4C3F-96B7-C12EDCA4057C}"/>
              </a:ext>
            </a:extLst>
          </p:cNvPr>
          <p:cNvSpPr/>
          <p:nvPr/>
        </p:nvSpPr>
        <p:spPr bwMode="auto">
          <a:xfrm>
            <a:off x="1445475" y="1563628"/>
            <a:ext cx="173385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Subscription</a:t>
            </a:r>
            <a:endParaRPr lang="en-US" sz="800">
              <a:solidFill>
                <a:schemeClr val="bg1">
                  <a:lumMod val="50000"/>
                </a:schemeClr>
              </a:soli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0E617899-1EF9-4635-A1BB-E2E34C56547A}"/>
              </a:ext>
            </a:extLst>
          </p:cNvPr>
          <p:cNvSpPr/>
          <p:nvPr/>
        </p:nvSpPr>
        <p:spPr bwMode="auto">
          <a:xfrm>
            <a:off x="9816636" y="2876035"/>
            <a:ext cx="1299402"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Policies (241)</a:t>
            </a:r>
            <a:endParaRPr lang="en-US" sz="800">
              <a:solidFill>
                <a:schemeClr val="bg1">
                  <a:lumMod val="50000"/>
                </a:schemeClr>
              </a:solidFill>
              <a:ea typeface="Segoe UI" pitchFamily="34" charset="0"/>
              <a:cs typeface="Segoe UI" pitchFamily="34" charset="0"/>
            </a:endParaRPr>
          </a:p>
        </p:txBody>
      </p:sp>
      <p:cxnSp>
        <p:nvCxnSpPr>
          <p:cNvPr id="141" name="Straight Arrow Connector 26">
            <a:extLst>
              <a:ext uri="{FF2B5EF4-FFF2-40B4-BE49-F238E27FC236}">
                <a16:creationId xmlns:a16="http://schemas.microsoft.com/office/drawing/2014/main" id="{5D87070A-0547-446B-920F-D515D010989E}"/>
              </a:ext>
            </a:extLst>
          </p:cNvPr>
          <p:cNvCxnSpPr>
            <a:cxnSpLocks/>
            <a:endCxn id="137" idx="3"/>
          </p:cNvCxnSpPr>
          <p:nvPr/>
        </p:nvCxnSpPr>
        <p:spPr>
          <a:xfrm rot="5400000">
            <a:off x="10742458" y="2427932"/>
            <a:ext cx="944394" cy="197234"/>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26">
            <a:extLst>
              <a:ext uri="{FF2B5EF4-FFF2-40B4-BE49-F238E27FC236}">
                <a16:creationId xmlns:a16="http://schemas.microsoft.com/office/drawing/2014/main" id="{FC6A2223-9C72-41BC-A88A-99F741278F21}"/>
              </a:ext>
            </a:extLst>
          </p:cNvPr>
          <p:cNvCxnSpPr>
            <a:cxnSpLocks/>
            <a:endCxn id="147" idx="0"/>
          </p:cNvCxnSpPr>
          <p:nvPr/>
        </p:nvCxnSpPr>
        <p:spPr>
          <a:xfrm rot="16200000" flipH="1">
            <a:off x="1747298" y="2153090"/>
            <a:ext cx="852207" cy="586425"/>
          </a:xfrm>
          <a:prstGeom prst="bentConnector3">
            <a:avLst>
              <a:gd name="adj1" fmla="val 3504"/>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F65BB7FF-5F7F-4521-8639-C171D0F2981F}"/>
              </a:ext>
            </a:extLst>
          </p:cNvPr>
          <p:cNvSpPr/>
          <p:nvPr/>
        </p:nvSpPr>
        <p:spPr bwMode="auto">
          <a:xfrm>
            <a:off x="1738422" y="1878505"/>
            <a:ext cx="2334206"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Active Directory (Azure AD)</a:t>
            </a:r>
            <a:endParaRPr lang="en-US" sz="800">
              <a:solidFill>
                <a:schemeClr val="bg1">
                  <a:lumMod val="50000"/>
                </a:schemeClr>
              </a:soli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64D8B34F-CF8C-40FF-BA77-FA45088013C6}"/>
              </a:ext>
            </a:extLst>
          </p:cNvPr>
          <p:cNvSpPr/>
          <p:nvPr/>
        </p:nvSpPr>
        <p:spPr bwMode="auto">
          <a:xfrm>
            <a:off x="56714" y="5332295"/>
            <a:ext cx="1006520" cy="81755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Strong </a:t>
            </a:r>
            <a:r>
              <a:rPr lang="en-US" sz="1050" err="1">
                <a:solidFill>
                  <a:schemeClr val="tx1"/>
                </a:solidFill>
                <a:ea typeface="Segoe UI" pitchFamily="34" charset="0"/>
                <a:cs typeface="Segoe UI" pitchFamily="34" charset="0"/>
              </a:rPr>
              <a:t>AuthN</a:t>
            </a:r>
            <a:endParaRPr lang="en-US" sz="1050">
              <a:solidFill>
                <a:schemeClr val="tx1"/>
              </a:solidFill>
              <a:ea typeface="Segoe UI" pitchFamily="34" charset="0"/>
              <a:cs typeface="Segoe UI" pitchFamily="34" charset="0"/>
            </a:endParaRPr>
          </a:p>
        </p:txBody>
      </p:sp>
      <p:sp>
        <p:nvSpPr>
          <p:cNvPr id="163" name="Rectangle 162">
            <a:extLst>
              <a:ext uri="{FF2B5EF4-FFF2-40B4-BE49-F238E27FC236}">
                <a16:creationId xmlns:a16="http://schemas.microsoft.com/office/drawing/2014/main" id="{025D55ED-F671-42DF-BBFB-262DCC2E1E57}"/>
              </a:ext>
            </a:extLst>
          </p:cNvPr>
          <p:cNvSpPr/>
          <p:nvPr/>
        </p:nvSpPr>
        <p:spPr bwMode="auto">
          <a:xfrm>
            <a:off x="5521284" y="2880411"/>
            <a:ext cx="171084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Enterprise Application</a:t>
            </a:r>
            <a:endParaRPr lang="en-US" sz="800">
              <a:solidFill>
                <a:schemeClr val="bg1">
                  <a:lumMod val="50000"/>
                </a:schemeClr>
              </a:solidFill>
              <a:ea typeface="Segoe UI" pitchFamily="34" charset="0"/>
              <a:cs typeface="Segoe UI" pitchFamily="34" charset="0"/>
            </a:endParaRPr>
          </a:p>
        </p:txBody>
      </p:sp>
      <p:cxnSp>
        <p:nvCxnSpPr>
          <p:cNvPr id="181" name="Connector: Elbow 40">
            <a:extLst>
              <a:ext uri="{FF2B5EF4-FFF2-40B4-BE49-F238E27FC236}">
                <a16:creationId xmlns:a16="http://schemas.microsoft.com/office/drawing/2014/main" id="{2A7A01A8-9FFF-4C6C-AC74-E1FF28D9647F}"/>
              </a:ext>
            </a:extLst>
          </p:cNvPr>
          <p:cNvCxnSpPr>
            <a:cxnSpLocks/>
            <a:stCxn id="145" idx="1"/>
            <a:endCxn id="86" idx="3"/>
          </p:cNvCxnSpPr>
          <p:nvPr/>
        </p:nvCxnSpPr>
        <p:spPr>
          <a:xfrm flipH="1">
            <a:off x="7232143" y="3394894"/>
            <a:ext cx="612217" cy="287325"/>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AB1EFD19-DA51-4991-83B0-F50B0C9E36A3}"/>
              </a:ext>
            </a:extLst>
          </p:cNvPr>
          <p:cNvPicPr>
            <a:picLocks noChangeAspect="1"/>
          </p:cNvPicPr>
          <p:nvPr/>
        </p:nvPicPr>
        <p:blipFill>
          <a:blip r:embed="rId3"/>
          <a:stretch>
            <a:fillRect/>
          </a:stretch>
        </p:blipFill>
        <p:spPr>
          <a:xfrm>
            <a:off x="4734294" y="7258438"/>
            <a:ext cx="7735380" cy="5372850"/>
          </a:xfrm>
          <a:prstGeom prst="rect">
            <a:avLst/>
          </a:prstGeom>
        </p:spPr>
      </p:pic>
      <p:sp>
        <p:nvSpPr>
          <p:cNvPr id="70" name="Rectangle 69">
            <a:extLst>
              <a:ext uri="{FF2B5EF4-FFF2-40B4-BE49-F238E27FC236}">
                <a16:creationId xmlns:a16="http://schemas.microsoft.com/office/drawing/2014/main" id="{2336E4E3-B4A4-4B17-84DB-55F83FC4034D}"/>
              </a:ext>
            </a:extLst>
          </p:cNvPr>
          <p:cNvSpPr/>
          <p:nvPr/>
        </p:nvSpPr>
        <p:spPr bwMode="auto">
          <a:xfrm>
            <a:off x="1771089" y="3690463"/>
            <a:ext cx="1391048" cy="32790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err="1">
                <a:solidFill>
                  <a:schemeClr val="tx1"/>
                </a:solidFill>
                <a:cs typeface="Segoe UI" pitchFamily="34" charset="0"/>
              </a:rPr>
              <a:t>AWSDeveloper</a:t>
            </a:r>
            <a:endParaRPr lang="en-US" sz="1050">
              <a:solidFill>
                <a:schemeClr val="tx1"/>
              </a:solidFill>
              <a:cs typeface="Segoe UI" pitchFamily="34" charset="0"/>
            </a:endParaRPr>
          </a:p>
        </p:txBody>
      </p:sp>
      <p:cxnSp>
        <p:nvCxnSpPr>
          <p:cNvPr id="78" name="Straight Arrow Connector 26">
            <a:extLst>
              <a:ext uri="{FF2B5EF4-FFF2-40B4-BE49-F238E27FC236}">
                <a16:creationId xmlns:a16="http://schemas.microsoft.com/office/drawing/2014/main" id="{DA7AAAFD-0806-40A4-92D4-88F10017839F}"/>
              </a:ext>
            </a:extLst>
          </p:cNvPr>
          <p:cNvCxnSpPr>
            <a:cxnSpLocks/>
            <a:stCxn id="147" idx="3"/>
            <a:endCxn id="74" idx="1"/>
          </p:cNvCxnSpPr>
          <p:nvPr/>
        </p:nvCxnSpPr>
        <p:spPr>
          <a:xfrm>
            <a:off x="3162137" y="2995118"/>
            <a:ext cx="511114" cy="362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1FE6695E-BF4F-4F19-9F64-DD5E76C2646D}"/>
              </a:ext>
            </a:extLst>
          </p:cNvPr>
          <p:cNvSpPr/>
          <p:nvPr/>
        </p:nvSpPr>
        <p:spPr bwMode="auto">
          <a:xfrm>
            <a:off x="9225507" y="1874880"/>
            <a:ext cx="2619806"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Identity and Access Management (IAM)</a:t>
            </a:r>
            <a:endParaRPr lang="en-US" sz="800">
              <a:solidFill>
                <a:schemeClr val="bg1">
                  <a:lumMod val="50000"/>
                </a:schemeClr>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7B84113-65E5-4E63-84CE-D05142527E8C}"/>
              </a:ext>
            </a:extLst>
          </p:cNvPr>
          <p:cNvSpPr/>
          <p:nvPr/>
        </p:nvSpPr>
        <p:spPr bwMode="auto">
          <a:xfrm>
            <a:off x="10505746" y="1558471"/>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Account</a:t>
            </a:r>
            <a:endParaRPr lang="en-US" sz="800">
              <a:solidFill>
                <a:schemeClr val="bg1">
                  <a:lumMod val="50000"/>
                </a:schemeClr>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0CD475F7-EC8C-483F-9C0A-982B57F88CD1}"/>
              </a:ext>
            </a:extLst>
          </p:cNvPr>
          <p:cNvSpPr/>
          <p:nvPr/>
        </p:nvSpPr>
        <p:spPr bwMode="auto">
          <a:xfrm>
            <a:off x="3673251" y="3690463"/>
            <a:ext cx="1474893" cy="32790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AWS Developers</a:t>
            </a:r>
            <a:endParaRPr lang="en-US" sz="1050">
              <a:solidFill>
                <a:schemeClr val="tx1"/>
              </a:solidFill>
              <a:cs typeface="Segoe UI" pitchFamily="34" charset="0"/>
            </a:endParaRPr>
          </a:p>
        </p:txBody>
      </p:sp>
      <p:sp>
        <p:nvSpPr>
          <p:cNvPr id="147" name="Rectangle 146">
            <a:extLst>
              <a:ext uri="{FF2B5EF4-FFF2-40B4-BE49-F238E27FC236}">
                <a16:creationId xmlns:a16="http://schemas.microsoft.com/office/drawing/2014/main" id="{B6069B88-093C-48DD-8847-8D66C07D6741}"/>
              </a:ext>
            </a:extLst>
          </p:cNvPr>
          <p:cNvSpPr/>
          <p:nvPr/>
        </p:nvSpPr>
        <p:spPr bwMode="auto">
          <a:xfrm>
            <a:off x="1771090" y="2872407"/>
            <a:ext cx="1391047"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User Account</a:t>
            </a:r>
            <a:endParaRPr lang="en-US" sz="800">
              <a:solidFill>
                <a:schemeClr val="bg1">
                  <a:lumMod val="50000"/>
                </a:schemeClr>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EA608B47-6177-4DB3-8472-4DA2FD4D2547}"/>
              </a:ext>
            </a:extLst>
          </p:cNvPr>
          <p:cNvSpPr/>
          <p:nvPr/>
        </p:nvSpPr>
        <p:spPr bwMode="auto">
          <a:xfrm>
            <a:off x="3673251" y="2876035"/>
            <a:ext cx="1474891"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Security Group</a:t>
            </a:r>
            <a:endParaRPr lang="en-US" sz="800">
              <a:solidFill>
                <a:schemeClr val="bg1">
                  <a:lumMod val="50000"/>
                </a:schemeClr>
              </a:solidFill>
              <a:ea typeface="Segoe UI" pitchFamily="34" charset="0"/>
              <a:cs typeface="Segoe UI" pitchFamily="34" charset="0"/>
            </a:endParaRPr>
          </a:p>
        </p:txBody>
      </p:sp>
      <p:cxnSp>
        <p:nvCxnSpPr>
          <p:cNvPr id="105" name="Straight Arrow Connector 26">
            <a:extLst>
              <a:ext uri="{FF2B5EF4-FFF2-40B4-BE49-F238E27FC236}">
                <a16:creationId xmlns:a16="http://schemas.microsoft.com/office/drawing/2014/main" id="{2C117F0F-A52C-4E00-B752-85B77EB96FA9}"/>
              </a:ext>
            </a:extLst>
          </p:cNvPr>
          <p:cNvCxnSpPr>
            <a:cxnSpLocks/>
            <a:stCxn id="46" idx="3"/>
            <a:endCxn id="77" idx="1"/>
          </p:cNvCxnSpPr>
          <p:nvPr/>
        </p:nvCxnSpPr>
        <p:spPr>
          <a:xfrm>
            <a:off x="3162137" y="3399349"/>
            <a:ext cx="51449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26">
            <a:extLst>
              <a:ext uri="{FF2B5EF4-FFF2-40B4-BE49-F238E27FC236}">
                <a16:creationId xmlns:a16="http://schemas.microsoft.com/office/drawing/2014/main" id="{D652532B-6D5F-4E5E-B509-D7497665B2D2}"/>
              </a:ext>
            </a:extLst>
          </p:cNvPr>
          <p:cNvCxnSpPr>
            <a:cxnSpLocks/>
            <a:stCxn id="70" idx="3"/>
            <a:endCxn id="85" idx="1"/>
          </p:cNvCxnSpPr>
          <p:nvPr/>
        </p:nvCxnSpPr>
        <p:spPr>
          <a:xfrm>
            <a:off x="3162137" y="3854414"/>
            <a:ext cx="5111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26">
            <a:extLst>
              <a:ext uri="{FF2B5EF4-FFF2-40B4-BE49-F238E27FC236}">
                <a16:creationId xmlns:a16="http://schemas.microsoft.com/office/drawing/2014/main" id="{4DF3CA1A-E1FC-48C4-9E82-5EDC5B4A2E28}"/>
              </a:ext>
            </a:extLst>
          </p:cNvPr>
          <p:cNvCxnSpPr>
            <a:cxnSpLocks/>
            <a:stCxn id="74" idx="3"/>
            <a:endCxn id="163" idx="1"/>
          </p:cNvCxnSpPr>
          <p:nvPr/>
        </p:nvCxnSpPr>
        <p:spPr>
          <a:xfrm>
            <a:off x="5148142" y="2998746"/>
            <a:ext cx="373142" cy="437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26">
            <a:extLst>
              <a:ext uri="{FF2B5EF4-FFF2-40B4-BE49-F238E27FC236}">
                <a16:creationId xmlns:a16="http://schemas.microsoft.com/office/drawing/2014/main" id="{AE2BD1DD-2ACC-4F08-B740-7A4144ADB9BE}"/>
              </a:ext>
            </a:extLst>
          </p:cNvPr>
          <p:cNvCxnSpPr>
            <a:cxnSpLocks/>
            <a:stCxn id="77" idx="3"/>
            <a:endCxn id="86" idx="1"/>
          </p:cNvCxnSpPr>
          <p:nvPr/>
        </p:nvCxnSpPr>
        <p:spPr>
          <a:xfrm>
            <a:off x="5148143" y="3399349"/>
            <a:ext cx="373142" cy="2828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26">
            <a:extLst>
              <a:ext uri="{FF2B5EF4-FFF2-40B4-BE49-F238E27FC236}">
                <a16:creationId xmlns:a16="http://schemas.microsoft.com/office/drawing/2014/main" id="{3B8A0B7A-521B-4343-8A45-425235673A47}"/>
              </a:ext>
            </a:extLst>
          </p:cNvPr>
          <p:cNvCxnSpPr>
            <a:cxnSpLocks/>
            <a:stCxn id="85" idx="3"/>
            <a:endCxn id="86" idx="1"/>
          </p:cNvCxnSpPr>
          <p:nvPr/>
        </p:nvCxnSpPr>
        <p:spPr>
          <a:xfrm flipV="1">
            <a:off x="5148144" y="3682219"/>
            <a:ext cx="373141" cy="1721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40">
            <a:extLst>
              <a:ext uri="{FF2B5EF4-FFF2-40B4-BE49-F238E27FC236}">
                <a16:creationId xmlns:a16="http://schemas.microsoft.com/office/drawing/2014/main" id="{240E9D11-0A3A-466F-B29E-8A90B497F41B}"/>
              </a:ext>
            </a:extLst>
          </p:cNvPr>
          <p:cNvCxnSpPr>
            <a:cxnSpLocks/>
            <a:stCxn id="147" idx="2"/>
            <a:endCxn id="70" idx="0"/>
          </p:cNvCxnSpPr>
          <p:nvPr/>
        </p:nvCxnSpPr>
        <p:spPr>
          <a:xfrm flipH="1">
            <a:off x="2466613" y="3117828"/>
            <a:ext cx="1" cy="572635"/>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C699D0-4D6E-4937-98B5-511ED48CC62B}"/>
              </a:ext>
            </a:extLst>
          </p:cNvPr>
          <p:cNvSpPr/>
          <p:nvPr/>
        </p:nvSpPr>
        <p:spPr bwMode="auto">
          <a:xfrm>
            <a:off x="1771089" y="3235398"/>
            <a:ext cx="1391048" cy="32790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err="1">
                <a:solidFill>
                  <a:schemeClr val="tx1"/>
                </a:solidFill>
                <a:cs typeface="Segoe UI" pitchFamily="34" charset="0"/>
              </a:rPr>
              <a:t>AWSAdmin</a:t>
            </a:r>
            <a:endParaRPr lang="en-US" sz="1050">
              <a:solidFill>
                <a:schemeClr val="tx1"/>
              </a:solidFill>
              <a:cs typeface="Segoe UI" pitchFamily="34" charset="0"/>
            </a:endParaRPr>
          </a:p>
        </p:txBody>
      </p:sp>
      <p:cxnSp>
        <p:nvCxnSpPr>
          <p:cNvPr id="127" name="Connector: Elbow 40">
            <a:extLst>
              <a:ext uri="{FF2B5EF4-FFF2-40B4-BE49-F238E27FC236}">
                <a16:creationId xmlns:a16="http://schemas.microsoft.com/office/drawing/2014/main" id="{20DD1737-23DB-43F5-A1BD-D539C9DB6871}"/>
              </a:ext>
            </a:extLst>
          </p:cNvPr>
          <p:cNvCxnSpPr>
            <a:cxnSpLocks/>
            <a:stCxn id="74" idx="2"/>
            <a:endCxn id="85" idx="0"/>
          </p:cNvCxnSpPr>
          <p:nvPr/>
        </p:nvCxnSpPr>
        <p:spPr>
          <a:xfrm>
            <a:off x="4410697" y="3121456"/>
            <a:ext cx="1" cy="569007"/>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D77699C-BFF1-40A6-8430-729C15D7C8CC}"/>
              </a:ext>
            </a:extLst>
          </p:cNvPr>
          <p:cNvSpPr/>
          <p:nvPr/>
        </p:nvSpPr>
        <p:spPr bwMode="auto">
          <a:xfrm>
            <a:off x="3676630" y="3235398"/>
            <a:ext cx="1471513" cy="32790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AWS Admins</a:t>
            </a:r>
            <a:endParaRPr lang="en-US" sz="1050">
              <a:solidFill>
                <a:schemeClr val="tx1"/>
              </a:solidFill>
              <a:cs typeface="Segoe UI" pitchFamily="34" charset="0"/>
            </a:endParaRPr>
          </a:p>
        </p:txBody>
      </p:sp>
      <p:cxnSp>
        <p:nvCxnSpPr>
          <p:cNvPr id="130" name="Connector: Elbow 40">
            <a:extLst>
              <a:ext uri="{FF2B5EF4-FFF2-40B4-BE49-F238E27FC236}">
                <a16:creationId xmlns:a16="http://schemas.microsoft.com/office/drawing/2014/main" id="{769BC078-927F-4B35-8942-0704C8506A0D}"/>
              </a:ext>
            </a:extLst>
          </p:cNvPr>
          <p:cNvCxnSpPr>
            <a:cxnSpLocks/>
            <a:stCxn id="163" idx="2"/>
          </p:cNvCxnSpPr>
          <p:nvPr/>
        </p:nvCxnSpPr>
        <p:spPr>
          <a:xfrm>
            <a:off x="6376706" y="3125832"/>
            <a:ext cx="8" cy="560270"/>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D85F31B9-7E38-4E0B-BDF4-8771CBB191EB}"/>
              </a:ext>
            </a:extLst>
          </p:cNvPr>
          <p:cNvSpPr/>
          <p:nvPr/>
        </p:nvSpPr>
        <p:spPr bwMode="auto">
          <a:xfrm>
            <a:off x="5521285" y="3518268"/>
            <a:ext cx="1710858" cy="32790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AWS – Admin Access</a:t>
            </a:r>
            <a:endParaRPr lang="en-US" sz="1050">
              <a:solidFill>
                <a:schemeClr val="tx1"/>
              </a:solidFill>
              <a:cs typeface="Segoe UI" pitchFamily="34" charset="0"/>
            </a:endParaRPr>
          </a:p>
        </p:txBody>
      </p:sp>
      <p:sp>
        <p:nvSpPr>
          <p:cNvPr id="138" name="Rectangle 137">
            <a:extLst>
              <a:ext uri="{FF2B5EF4-FFF2-40B4-BE49-F238E27FC236}">
                <a16:creationId xmlns:a16="http://schemas.microsoft.com/office/drawing/2014/main" id="{04A11BB4-7A1B-41A5-9D5B-8674FEC1C37A}"/>
              </a:ext>
            </a:extLst>
          </p:cNvPr>
          <p:cNvSpPr/>
          <p:nvPr/>
        </p:nvSpPr>
        <p:spPr bwMode="auto">
          <a:xfrm>
            <a:off x="7871273" y="2873196"/>
            <a:ext cx="1487098"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Role</a:t>
            </a:r>
            <a:endParaRPr lang="en-US" sz="800">
              <a:solidFill>
                <a:schemeClr val="bg1">
                  <a:lumMod val="50000"/>
                </a:schemeClr>
              </a:solidFill>
              <a:ea typeface="Segoe UI" pitchFamily="34" charset="0"/>
              <a:cs typeface="Segoe UI" pitchFamily="34" charset="0"/>
            </a:endParaRPr>
          </a:p>
        </p:txBody>
      </p:sp>
      <p:sp>
        <p:nvSpPr>
          <p:cNvPr id="139" name="Rectangle 138">
            <a:extLst>
              <a:ext uri="{FF2B5EF4-FFF2-40B4-BE49-F238E27FC236}">
                <a16:creationId xmlns:a16="http://schemas.microsoft.com/office/drawing/2014/main" id="{48014B83-E5CA-441D-99D4-DAB502398855}"/>
              </a:ext>
            </a:extLst>
          </p:cNvPr>
          <p:cNvSpPr/>
          <p:nvPr/>
        </p:nvSpPr>
        <p:spPr bwMode="auto">
          <a:xfrm>
            <a:off x="7840823" y="3681241"/>
            <a:ext cx="1530103" cy="32790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Role - Developers</a:t>
            </a:r>
            <a:endParaRPr lang="en-US" sz="1050">
              <a:solidFill>
                <a:schemeClr val="tx1"/>
              </a:solidFill>
              <a:cs typeface="Segoe UI" pitchFamily="34" charset="0"/>
            </a:endParaRPr>
          </a:p>
        </p:txBody>
      </p:sp>
      <p:cxnSp>
        <p:nvCxnSpPr>
          <p:cNvPr id="142" name="Straight Arrow Connector 26">
            <a:extLst>
              <a:ext uri="{FF2B5EF4-FFF2-40B4-BE49-F238E27FC236}">
                <a16:creationId xmlns:a16="http://schemas.microsoft.com/office/drawing/2014/main" id="{DFDAF210-8BBC-4EBA-A1AA-4EA2E116F2A0}"/>
              </a:ext>
            </a:extLst>
          </p:cNvPr>
          <p:cNvCxnSpPr>
            <a:cxnSpLocks/>
            <a:stCxn id="145" idx="3"/>
            <a:endCxn id="148" idx="1"/>
          </p:cNvCxnSpPr>
          <p:nvPr/>
        </p:nvCxnSpPr>
        <p:spPr>
          <a:xfrm flipV="1">
            <a:off x="9370957" y="3394764"/>
            <a:ext cx="445677" cy="13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26">
            <a:extLst>
              <a:ext uri="{FF2B5EF4-FFF2-40B4-BE49-F238E27FC236}">
                <a16:creationId xmlns:a16="http://schemas.microsoft.com/office/drawing/2014/main" id="{356DBB22-4F4F-4E1D-B19F-E35728200011}"/>
              </a:ext>
            </a:extLst>
          </p:cNvPr>
          <p:cNvCxnSpPr>
            <a:cxnSpLocks/>
            <a:stCxn id="139" idx="3"/>
          </p:cNvCxnSpPr>
          <p:nvPr/>
        </p:nvCxnSpPr>
        <p:spPr>
          <a:xfrm>
            <a:off x="9370926" y="3845192"/>
            <a:ext cx="130321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Connector: Elbow 40">
            <a:extLst>
              <a:ext uri="{FF2B5EF4-FFF2-40B4-BE49-F238E27FC236}">
                <a16:creationId xmlns:a16="http://schemas.microsoft.com/office/drawing/2014/main" id="{494ACAB7-49D7-4C3A-BBF6-5F37D4D2294C}"/>
              </a:ext>
            </a:extLst>
          </p:cNvPr>
          <p:cNvCxnSpPr>
            <a:cxnSpLocks/>
            <a:stCxn id="138" idx="2"/>
            <a:endCxn id="139" idx="0"/>
          </p:cNvCxnSpPr>
          <p:nvPr/>
        </p:nvCxnSpPr>
        <p:spPr>
          <a:xfrm flipH="1">
            <a:off x="8605875" y="3118617"/>
            <a:ext cx="8947" cy="562624"/>
          </a:xfrm>
          <a:prstGeom prst="straightConnector1">
            <a:avLst/>
          </a:prstGeom>
          <a:ln>
            <a:solidFill>
              <a:schemeClr val="tx2">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FFA93BB0-D78F-4747-B776-6A51809F376C}"/>
              </a:ext>
            </a:extLst>
          </p:cNvPr>
          <p:cNvSpPr/>
          <p:nvPr/>
        </p:nvSpPr>
        <p:spPr bwMode="auto">
          <a:xfrm>
            <a:off x="7844360" y="3230943"/>
            <a:ext cx="1526597" cy="32790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Role - Admins</a:t>
            </a:r>
            <a:endParaRPr lang="en-US" sz="1050">
              <a:solidFill>
                <a:schemeClr val="tx1"/>
              </a:solidFill>
              <a:cs typeface="Segoe UI" pitchFamily="34" charset="0"/>
            </a:endParaRPr>
          </a:p>
        </p:txBody>
      </p:sp>
      <p:cxnSp>
        <p:nvCxnSpPr>
          <p:cNvPr id="146" name="Connector: Elbow 40">
            <a:extLst>
              <a:ext uri="{FF2B5EF4-FFF2-40B4-BE49-F238E27FC236}">
                <a16:creationId xmlns:a16="http://schemas.microsoft.com/office/drawing/2014/main" id="{D4540B2A-FC6F-4076-86CB-CCA04068F341}"/>
              </a:ext>
            </a:extLst>
          </p:cNvPr>
          <p:cNvCxnSpPr>
            <a:cxnSpLocks/>
            <a:stCxn id="137" idx="2"/>
          </p:cNvCxnSpPr>
          <p:nvPr/>
        </p:nvCxnSpPr>
        <p:spPr>
          <a:xfrm>
            <a:off x="10466337" y="3121456"/>
            <a:ext cx="0" cy="673304"/>
          </a:xfrm>
          <a:prstGeom prst="straightConnector1">
            <a:avLst/>
          </a:prstGeom>
          <a:ln>
            <a:solidFill>
              <a:schemeClr val="tx2">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0281357-4FF1-4874-ACD1-81505AE27EBC}"/>
              </a:ext>
            </a:extLst>
          </p:cNvPr>
          <p:cNvSpPr/>
          <p:nvPr/>
        </p:nvSpPr>
        <p:spPr bwMode="auto">
          <a:xfrm>
            <a:off x="9816634" y="3230813"/>
            <a:ext cx="2322099" cy="32790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800" err="1">
                <a:solidFill>
                  <a:schemeClr val="tx1"/>
                </a:solidFill>
                <a:cs typeface="Segoe UI" pitchFamily="34" charset="0"/>
              </a:rPr>
              <a:t>AdministratorAccess</a:t>
            </a:r>
            <a:endParaRPr lang="en-US" sz="800">
              <a:solidFill>
                <a:schemeClr val="tx1"/>
              </a:solidFill>
              <a:cs typeface="Segoe UI" pitchFamily="34" charset="0"/>
            </a:endParaRPr>
          </a:p>
        </p:txBody>
      </p:sp>
      <p:cxnSp>
        <p:nvCxnSpPr>
          <p:cNvPr id="150" name="Straight Arrow Connector 26">
            <a:extLst>
              <a:ext uri="{FF2B5EF4-FFF2-40B4-BE49-F238E27FC236}">
                <a16:creationId xmlns:a16="http://schemas.microsoft.com/office/drawing/2014/main" id="{4348FC23-7651-453D-A099-C738E9FAF1E5}"/>
              </a:ext>
            </a:extLst>
          </p:cNvPr>
          <p:cNvCxnSpPr>
            <a:cxnSpLocks/>
            <a:stCxn id="138" idx="3"/>
            <a:endCxn id="137" idx="1"/>
          </p:cNvCxnSpPr>
          <p:nvPr/>
        </p:nvCxnSpPr>
        <p:spPr>
          <a:xfrm>
            <a:off x="9358371" y="2995907"/>
            <a:ext cx="458265" cy="283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Connector: Elbow 40">
            <a:extLst>
              <a:ext uri="{FF2B5EF4-FFF2-40B4-BE49-F238E27FC236}">
                <a16:creationId xmlns:a16="http://schemas.microsoft.com/office/drawing/2014/main" id="{C00AA901-C557-447C-A558-5BFE9EE56054}"/>
              </a:ext>
            </a:extLst>
          </p:cNvPr>
          <p:cNvCxnSpPr>
            <a:cxnSpLocks/>
            <a:stCxn id="139" idx="1"/>
            <a:endCxn id="86" idx="3"/>
          </p:cNvCxnSpPr>
          <p:nvPr/>
        </p:nvCxnSpPr>
        <p:spPr>
          <a:xfrm flipH="1" flipV="1">
            <a:off x="7232143" y="3682219"/>
            <a:ext cx="608680" cy="162973"/>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5855976A-AAE9-4A12-A231-AC9925EDB07C}"/>
              </a:ext>
            </a:extLst>
          </p:cNvPr>
          <p:cNvSpPr/>
          <p:nvPr/>
        </p:nvSpPr>
        <p:spPr bwMode="auto">
          <a:xfrm>
            <a:off x="1963443" y="5765924"/>
            <a:ext cx="2210458" cy="22172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Smart Lockout Policy</a:t>
            </a:r>
            <a:endParaRPr lang="en-US" sz="800">
              <a:solidFill>
                <a:schemeClr val="bg1">
                  <a:lumMod val="50000"/>
                </a:schemeClr>
              </a:solidFill>
              <a:ea typeface="Segoe UI" pitchFamily="34" charset="0"/>
              <a:cs typeface="Segoe UI" pitchFamily="34" charset="0"/>
            </a:endParaRPr>
          </a:p>
        </p:txBody>
      </p:sp>
      <p:cxnSp>
        <p:nvCxnSpPr>
          <p:cNvPr id="80" name="Straight Arrow Connector 26">
            <a:extLst>
              <a:ext uri="{FF2B5EF4-FFF2-40B4-BE49-F238E27FC236}">
                <a16:creationId xmlns:a16="http://schemas.microsoft.com/office/drawing/2014/main" id="{73149A78-D2B5-4AA6-BC80-6B2C139475F7}"/>
              </a:ext>
            </a:extLst>
          </p:cNvPr>
          <p:cNvCxnSpPr>
            <a:cxnSpLocks/>
            <a:endCxn id="79" idx="1"/>
          </p:cNvCxnSpPr>
          <p:nvPr/>
        </p:nvCxnSpPr>
        <p:spPr>
          <a:xfrm rot="16200000" flipH="1">
            <a:off x="1675162" y="5588508"/>
            <a:ext cx="410054" cy="16650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5793DD61-7DBF-4233-BBD6-E3491E20A37A}"/>
              </a:ext>
            </a:extLst>
          </p:cNvPr>
          <p:cNvSpPr/>
          <p:nvPr/>
        </p:nvSpPr>
        <p:spPr bwMode="auto">
          <a:xfrm>
            <a:off x="1963443" y="6021169"/>
            <a:ext cx="2210458" cy="22172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Self Service Password Reset</a:t>
            </a:r>
            <a:endParaRPr lang="en-US" sz="800">
              <a:solidFill>
                <a:schemeClr val="bg1">
                  <a:lumMod val="50000"/>
                </a:schemeClr>
              </a:solidFill>
              <a:ea typeface="Segoe UI" pitchFamily="34" charset="0"/>
              <a:cs typeface="Segoe UI" pitchFamily="34" charset="0"/>
            </a:endParaRPr>
          </a:p>
        </p:txBody>
      </p:sp>
      <p:cxnSp>
        <p:nvCxnSpPr>
          <p:cNvPr id="83" name="Straight Arrow Connector 26">
            <a:extLst>
              <a:ext uri="{FF2B5EF4-FFF2-40B4-BE49-F238E27FC236}">
                <a16:creationId xmlns:a16="http://schemas.microsoft.com/office/drawing/2014/main" id="{76ED36DA-FDB8-4D76-ACD4-9A1AD9306A47}"/>
              </a:ext>
            </a:extLst>
          </p:cNvPr>
          <p:cNvCxnSpPr>
            <a:cxnSpLocks/>
            <a:endCxn id="82" idx="1"/>
          </p:cNvCxnSpPr>
          <p:nvPr/>
        </p:nvCxnSpPr>
        <p:spPr>
          <a:xfrm rot="16200000" flipH="1">
            <a:off x="1479780" y="5648371"/>
            <a:ext cx="800818" cy="16650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2432FFCB-2F24-4CBD-8616-2013EFDBD32B}"/>
              </a:ext>
            </a:extLst>
          </p:cNvPr>
          <p:cNvSpPr/>
          <p:nvPr/>
        </p:nvSpPr>
        <p:spPr bwMode="auto">
          <a:xfrm>
            <a:off x="9816636" y="2305058"/>
            <a:ext cx="1299402" cy="3992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SAML Identity Provider</a:t>
            </a:r>
            <a:endParaRPr lang="en-US" sz="800">
              <a:solidFill>
                <a:schemeClr val="bg1">
                  <a:lumMod val="50000"/>
                </a:schemeClr>
              </a:solidFill>
              <a:ea typeface="Segoe UI" pitchFamily="34" charset="0"/>
              <a:cs typeface="Segoe UI" pitchFamily="34" charset="0"/>
            </a:endParaRPr>
          </a:p>
        </p:txBody>
      </p:sp>
      <p:cxnSp>
        <p:nvCxnSpPr>
          <p:cNvPr id="89" name="Straight Arrow Connector 26">
            <a:extLst>
              <a:ext uri="{FF2B5EF4-FFF2-40B4-BE49-F238E27FC236}">
                <a16:creationId xmlns:a16="http://schemas.microsoft.com/office/drawing/2014/main" id="{0C39BEA7-B086-49E1-A01F-DE792EEBADD0}"/>
              </a:ext>
            </a:extLst>
          </p:cNvPr>
          <p:cNvCxnSpPr>
            <a:cxnSpLocks/>
            <a:endCxn id="84" idx="3"/>
          </p:cNvCxnSpPr>
          <p:nvPr/>
        </p:nvCxnSpPr>
        <p:spPr>
          <a:xfrm rot="5400000">
            <a:off x="11015012" y="2206441"/>
            <a:ext cx="399287" cy="197234"/>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FD22B20-34BC-4B4A-95E2-EAECE703D3C6}"/>
              </a:ext>
            </a:extLst>
          </p:cNvPr>
          <p:cNvSpPr/>
          <p:nvPr/>
        </p:nvSpPr>
        <p:spPr bwMode="auto">
          <a:xfrm>
            <a:off x="8144255" y="2347187"/>
            <a:ext cx="941243" cy="32790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err="1">
                <a:solidFill>
                  <a:schemeClr val="tx1"/>
                </a:solidFill>
                <a:cs typeface="Segoe UI" pitchFamily="34" charset="0"/>
              </a:rPr>
              <a:t>AzureAD</a:t>
            </a:r>
            <a:endParaRPr lang="en-US" sz="1050">
              <a:solidFill>
                <a:schemeClr val="tx1"/>
              </a:solidFill>
              <a:cs typeface="Segoe UI" pitchFamily="34" charset="0"/>
            </a:endParaRPr>
          </a:p>
        </p:txBody>
      </p:sp>
      <p:cxnSp>
        <p:nvCxnSpPr>
          <p:cNvPr id="91" name="Straight Arrow Connector 26">
            <a:extLst>
              <a:ext uri="{FF2B5EF4-FFF2-40B4-BE49-F238E27FC236}">
                <a16:creationId xmlns:a16="http://schemas.microsoft.com/office/drawing/2014/main" id="{DE636E84-A449-4542-B52F-2388F36BD392}"/>
              </a:ext>
            </a:extLst>
          </p:cNvPr>
          <p:cNvCxnSpPr>
            <a:cxnSpLocks/>
            <a:stCxn id="90" idx="3"/>
            <a:endCxn id="84" idx="1"/>
          </p:cNvCxnSpPr>
          <p:nvPr/>
        </p:nvCxnSpPr>
        <p:spPr>
          <a:xfrm flipV="1">
            <a:off x="9085498" y="2504702"/>
            <a:ext cx="731138" cy="643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Connector: Elbow 40">
            <a:extLst>
              <a:ext uri="{FF2B5EF4-FFF2-40B4-BE49-F238E27FC236}">
                <a16:creationId xmlns:a16="http://schemas.microsoft.com/office/drawing/2014/main" id="{65156D4E-5E7B-4509-94ED-D61C53905CAE}"/>
              </a:ext>
            </a:extLst>
          </p:cNvPr>
          <p:cNvCxnSpPr>
            <a:cxnSpLocks/>
            <a:stCxn id="90" idx="1"/>
            <a:endCxn id="3" idx="3"/>
          </p:cNvCxnSpPr>
          <p:nvPr/>
        </p:nvCxnSpPr>
        <p:spPr>
          <a:xfrm rot="10800000">
            <a:off x="6933935" y="2505986"/>
            <a:ext cx="1210320" cy="5152"/>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E20E47A9-6526-4F25-B2A2-DCBB325F8CDA}"/>
              </a:ext>
            </a:extLst>
          </p:cNvPr>
          <p:cNvSpPr/>
          <p:nvPr/>
        </p:nvSpPr>
        <p:spPr bwMode="auto">
          <a:xfrm>
            <a:off x="9816634" y="3681518"/>
            <a:ext cx="2322099" cy="603308"/>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71450" indent="-171450" defTabSz="932472" fontAlgn="base">
              <a:lnSpc>
                <a:spcPct val="90000"/>
              </a:lnSpc>
              <a:spcBef>
                <a:spcPct val="0"/>
              </a:spcBef>
              <a:spcAft>
                <a:spcPct val="0"/>
              </a:spcAft>
              <a:buFont typeface="Arial" panose="020B0604020202020204" pitchFamily="34" charset="0"/>
              <a:buChar char="•"/>
            </a:pPr>
            <a:r>
              <a:rPr lang="en-US" sz="800" err="1">
                <a:solidFill>
                  <a:schemeClr val="tx1"/>
                </a:solidFill>
                <a:cs typeface="Segoe UI" pitchFamily="34" charset="0"/>
              </a:rPr>
              <a:t>AmazonCloudDirectoryFullAccess</a:t>
            </a:r>
            <a:endParaRPr lang="en-US" sz="800">
              <a:solidFill>
                <a:schemeClr val="tx1"/>
              </a:solidFill>
              <a:cs typeface="Segoe UI" pitchFamily="34" charset="0"/>
            </a:endParaRPr>
          </a:p>
          <a:p>
            <a:pPr marL="171450" indent="-171450" defTabSz="932472" fontAlgn="base">
              <a:lnSpc>
                <a:spcPct val="90000"/>
              </a:lnSpc>
              <a:spcBef>
                <a:spcPct val="0"/>
              </a:spcBef>
              <a:spcAft>
                <a:spcPct val="0"/>
              </a:spcAft>
              <a:buFont typeface="Arial" panose="020B0604020202020204" pitchFamily="34" charset="0"/>
              <a:buChar char="•"/>
            </a:pPr>
            <a:r>
              <a:rPr lang="en-US" sz="800" err="1">
                <a:solidFill>
                  <a:schemeClr val="tx1"/>
                </a:solidFill>
                <a:cs typeface="Segoe UI" pitchFamily="34" charset="0"/>
              </a:rPr>
              <a:t>AmazonCodeGuruReviewerFullAccess</a:t>
            </a:r>
            <a:endParaRPr lang="en-US" sz="800">
              <a:solidFill>
                <a:schemeClr val="tx1"/>
              </a:solidFill>
              <a:cs typeface="Segoe UI" pitchFamily="34" charset="0"/>
            </a:endParaRPr>
          </a:p>
          <a:p>
            <a:pPr marL="171450" indent="-171450" defTabSz="932472" fontAlgn="base">
              <a:lnSpc>
                <a:spcPct val="90000"/>
              </a:lnSpc>
              <a:spcBef>
                <a:spcPct val="0"/>
              </a:spcBef>
              <a:spcAft>
                <a:spcPct val="0"/>
              </a:spcAft>
              <a:buFont typeface="Arial" panose="020B0604020202020204" pitchFamily="34" charset="0"/>
              <a:buChar char="•"/>
            </a:pPr>
            <a:r>
              <a:rPr lang="en-US" sz="800">
                <a:solidFill>
                  <a:schemeClr val="tx1"/>
                </a:solidFill>
                <a:cs typeface="Segoe UI" pitchFamily="34" charset="0"/>
              </a:rPr>
              <a:t>AmazonEC2ContainerRegistryReadOnly</a:t>
            </a:r>
          </a:p>
          <a:p>
            <a:pPr marL="171450" indent="-171450" defTabSz="932472" fontAlgn="base">
              <a:lnSpc>
                <a:spcPct val="90000"/>
              </a:lnSpc>
              <a:spcBef>
                <a:spcPct val="0"/>
              </a:spcBef>
              <a:spcAft>
                <a:spcPct val="0"/>
              </a:spcAft>
              <a:buFont typeface="Arial" panose="020B0604020202020204" pitchFamily="34" charset="0"/>
              <a:buChar char="•"/>
            </a:pPr>
            <a:r>
              <a:rPr lang="en-US" sz="800" err="1">
                <a:solidFill>
                  <a:schemeClr val="tx1"/>
                </a:solidFill>
                <a:cs typeface="Segoe UI" pitchFamily="34" charset="0"/>
              </a:rPr>
              <a:t>AmazonMachineLearningReadOnlyAccess</a:t>
            </a:r>
            <a:endParaRPr lang="en-US" sz="800">
              <a:solidFill>
                <a:schemeClr val="tx1"/>
              </a:solidFill>
              <a:cs typeface="Segoe UI" pitchFamily="34" charset="0"/>
            </a:endParaRPr>
          </a:p>
        </p:txBody>
      </p:sp>
      <p:sp>
        <p:nvSpPr>
          <p:cNvPr id="134" name="Rectangle 133">
            <a:extLst>
              <a:ext uri="{FF2B5EF4-FFF2-40B4-BE49-F238E27FC236}">
                <a16:creationId xmlns:a16="http://schemas.microsoft.com/office/drawing/2014/main" id="{54852C55-1A4A-42D9-9200-0663F4A2EADD}"/>
              </a:ext>
            </a:extLst>
          </p:cNvPr>
          <p:cNvSpPr/>
          <p:nvPr/>
        </p:nvSpPr>
        <p:spPr bwMode="auto">
          <a:xfrm>
            <a:off x="5422025" y="5659568"/>
            <a:ext cx="2210458"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Console - MFA</a:t>
            </a:r>
            <a:endParaRPr lang="en-US" sz="800">
              <a:solidFill>
                <a:schemeClr val="bg1">
                  <a:lumMod val="50000"/>
                </a:schemeClr>
              </a:solidFill>
              <a:ea typeface="Segoe UI" pitchFamily="34" charset="0"/>
              <a:cs typeface="Segoe UI" pitchFamily="34" charset="0"/>
            </a:endParaRPr>
          </a:p>
        </p:txBody>
      </p:sp>
      <p:cxnSp>
        <p:nvCxnSpPr>
          <p:cNvPr id="136" name="Straight Arrow Connector 26">
            <a:extLst>
              <a:ext uri="{FF2B5EF4-FFF2-40B4-BE49-F238E27FC236}">
                <a16:creationId xmlns:a16="http://schemas.microsoft.com/office/drawing/2014/main" id="{D008D8B1-354A-4294-AA09-5839113BBA40}"/>
              </a:ext>
            </a:extLst>
          </p:cNvPr>
          <p:cNvCxnSpPr>
            <a:cxnSpLocks/>
            <a:endCxn id="134" idx="1"/>
          </p:cNvCxnSpPr>
          <p:nvPr/>
        </p:nvCxnSpPr>
        <p:spPr>
          <a:xfrm rot="16200000" flipH="1">
            <a:off x="5139667" y="5499921"/>
            <a:ext cx="398208" cy="16650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F082608D-D97A-4159-B573-143C2D5E99BC}"/>
              </a:ext>
            </a:extLst>
          </p:cNvPr>
          <p:cNvSpPr/>
          <p:nvPr/>
        </p:nvSpPr>
        <p:spPr bwMode="auto">
          <a:xfrm>
            <a:off x="4904057" y="5008526"/>
            <a:ext cx="1588269" cy="41822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AD Conditional Access Policy</a:t>
            </a:r>
            <a:endParaRPr lang="en-US" sz="800">
              <a:solidFill>
                <a:schemeClr val="bg1">
                  <a:lumMod val="50000"/>
                </a:schemeClr>
              </a:solidFill>
              <a:ea typeface="Segoe UI" pitchFamily="34" charset="0"/>
              <a:cs typeface="Segoe UI" pitchFamily="34" charset="0"/>
            </a:endParaRPr>
          </a:p>
        </p:txBody>
      </p:sp>
      <p:sp>
        <p:nvSpPr>
          <p:cNvPr id="153" name="Rectangle 152">
            <a:extLst>
              <a:ext uri="{FF2B5EF4-FFF2-40B4-BE49-F238E27FC236}">
                <a16:creationId xmlns:a16="http://schemas.microsoft.com/office/drawing/2014/main" id="{FA3A6B8F-EBB7-4195-90C3-38B3711533EE}"/>
              </a:ext>
            </a:extLst>
          </p:cNvPr>
          <p:cNvSpPr/>
          <p:nvPr/>
        </p:nvSpPr>
        <p:spPr bwMode="auto">
          <a:xfrm>
            <a:off x="5422025" y="6120187"/>
            <a:ext cx="2210458"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Console - Session Controls</a:t>
            </a:r>
            <a:endParaRPr lang="en-US" sz="800">
              <a:solidFill>
                <a:schemeClr val="bg1">
                  <a:lumMod val="50000"/>
                </a:schemeClr>
              </a:solidFill>
              <a:ea typeface="Segoe UI" pitchFamily="34" charset="0"/>
              <a:cs typeface="Segoe UI" pitchFamily="34" charset="0"/>
            </a:endParaRPr>
          </a:p>
        </p:txBody>
      </p:sp>
      <p:cxnSp>
        <p:nvCxnSpPr>
          <p:cNvPr id="156" name="Straight Arrow Connector 26">
            <a:extLst>
              <a:ext uri="{FF2B5EF4-FFF2-40B4-BE49-F238E27FC236}">
                <a16:creationId xmlns:a16="http://schemas.microsoft.com/office/drawing/2014/main" id="{76C3DE75-EFD9-405D-B2A3-19C39A12899B}"/>
              </a:ext>
            </a:extLst>
          </p:cNvPr>
          <p:cNvCxnSpPr>
            <a:cxnSpLocks/>
            <a:endCxn id="153" idx="1"/>
          </p:cNvCxnSpPr>
          <p:nvPr/>
        </p:nvCxnSpPr>
        <p:spPr>
          <a:xfrm rot="16200000" flipH="1">
            <a:off x="4944285" y="5765158"/>
            <a:ext cx="788972" cy="16650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B68E2FBF-B9A7-4501-BC09-25ED600EB467}"/>
              </a:ext>
            </a:extLst>
          </p:cNvPr>
          <p:cNvSpPr/>
          <p:nvPr/>
        </p:nvSpPr>
        <p:spPr bwMode="auto">
          <a:xfrm>
            <a:off x="1963443" y="6283107"/>
            <a:ext cx="2210458" cy="22172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Device Compliance</a:t>
            </a:r>
            <a:endParaRPr lang="en-US" sz="800">
              <a:solidFill>
                <a:schemeClr val="bg1">
                  <a:lumMod val="50000"/>
                </a:schemeClr>
              </a:solidFill>
              <a:ea typeface="Segoe UI" pitchFamily="34" charset="0"/>
              <a:cs typeface="Segoe UI" pitchFamily="34" charset="0"/>
            </a:endParaRPr>
          </a:p>
        </p:txBody>
      </p:sp>
      <p:cxnSp>
        <p:nvCxnSpPr>
          <p:cNvPr id="161" name="Straight Arrow Connector 26">
            <a:extLst>
              <a:ext uri="{FF2B5EF4-FFF2-40B4-BE49-F238E27FC236}">
                <a16:creationId xmlns:a16="http://schemas.microsoft.com/office/drawing/2014/main" id="{5931294E-BE86-4903-809B-7E588711B1CE}"/>
              </a:ext>
            </a:extLst>
          </p:cNvPr>
          <p:cNvCxnSpPr>
            <a:cxnSpLocks/>
            <a:endCxn id="158" idx="1"/>
          </p:cNvCxnSpPr>
          <p:nvPr/>
        </p:nvCxnSpPr>
        <p:spPr>
          <a:xfrm rot="16200000" flipH="1">
            <a:off x="1382455" y="5812984"/>
            <a:ext cx="995470" cy="16650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FC0F7E9-CB3C-41BF-A8AE-8E166612FEF5}"/>
              </a:ext>
            </a:extLst>
          </p:cNvPr>
          <p:cNvSpPr/>
          <p:nvPr/>
        </p:nvSpPr>
        <p:spPr bwMode="auto">
          <a:xfrm>
            <a:off x="1445475" y="5006438"/>
            <a:ext cx="1588269" cy="41822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Account Protections</a:t>
            </a:r>
            <a:endParaRPr lang="en-US" sz="800">
              <a:solidFill>
                <a:schemeClr val="bg1">
                  <a:lumMod val="50000"/>
                </a:schemeClr>
              </a:solidFill>
              <a:ea typeface="Segoe UI" pitchFamily="34" charset="0"/>
              <a:cs typeface="Segoe UI" pitchFamily="34" charset="0"/>
            </a:endParaRPr>
          </a:p>
        </p:txBody>
      </p:sp>
      <p:cxnSp>
        <p:nvCxnSpPr>
          <p:cNvPr id="162" name="Connector: Elbow 40">
            <a:extLst>
              <a:ext uri="{FF2B5EF4-FFF2-40B4-BE49-F238E27FC236}">
                <a16:creationId xmlns:a16="http://schemas.microsoft.com/office/drawing/2014/main" id="{D642BEA7-566C-4CA6-A061-95F7CCF18C73}"/>
              </a:ext>
            </a:extLst>
          </p:cNvPr>
          <p:cNvCxnSpPr>
            <a:cxnSpLocks/>
            <a:stCxn id="87" idx="2"/>
          </p:cNvCxnSpPr>
          <p:nvPr/>
        </p:nvCxnSpPr>
        <p:spPr>
          <a:xfrm rot="5400000">
            <a:off x="8355136" y="4254745"/>
            <a:ext cx="1232630" cy="2005472"/>
          </a:xfrm>
          <a:prstGeom prst="bentConnector2">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A9D31E63-834C-49E9-9369-4484FED5384C}"/>
              </a:ext>
            </a:extLst>
          </p:cNvPr>
          <p:cNvSpPr/>
          <p:nvPr/>
        </p:nvSpPr>
        <p:spPr bwMode="auto">
          <a:xfrm>
            <a:off x="1968418" y="5514119"/>
            <a:ext cx="2210458" cy="22172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Password Protection</a:t>
            </a:r>
            <a:endParaRPr lang="en-US" sz="800">
              <a:solidFill>
                <a:schemeClr val="bg1">
                  <a:lumMod val="50000"/>
                </a:schemeClr>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6AF3BFA8-0253-438D-9761-9AF8EBA3B292}"/>
              </a:ext>
            </a:extLst>
          </p:cNvPr>
          <p:cNvSpPr/>
          <p:nvPr/>
        </p:nvSpPr>
        <p:spPr bwMode="auto">
          <a:xfrm>
            <a:off x="5810206" y="2295852"/>
            <a:ext cx="1123729" cy="42026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b="1">
                <a:solidFill>
                  <a:schemeClr val="tx1"/>
                </a:solidFill>
                <a:cs typeface="Segoe UI" pitchFamily="34" charset="0"/>
              </a:rPr>
              <a:t>Ingest Role Mapping</a:t>
            </a:r>
            <a:endParaRPr lang="en-US" sz="1050">
              <a:solidFill>
                <a:schemeClr val="tx1"/>
              </a:solidFill>
              <a:cs typeface="Segoe UI" pitchFamily="34" charset="0"/>
            </a:endParaRPr>
          </a:p>
        </p:txBody>
      </p:sp>
      <p:cxnSp>
        <p:nvCxnSpPr>
          <p:cNvPr id="88" name="Connector: Elbow 40">
            <a:extLst>
              <a:ext uri="{FF2B5EF4-FFF2-40B4-BE49-F238E27FC236}">
                <a16:creationId xmlns:a16="http://schemas.microsoft.com/office/drawing/2014/main" id="{D3EA0A74-1B8F-4670-B653-6B43A3AFE02C}"/>
              </a:ext>
            </a:extLst>
          </p:cNvPr>
          <p:cNvCxnSpPr>
            <a:cxnSpLocks/>
            <a:stCxn id="3" idx="2"/>
            <a:endCxn id="163" idx="0"/>
          </p:cNvCxnSpPr>
          <p:nvPr/>
        </p:nvCxnSpPr>
        <p:spPr>
          <a:xfrm rot="16200000" flipH="1">
            <a:off x="6292242" y="2795947"/>
            <a:ext cx="164292" cy="4635"/>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245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FDBDA-DD08-435D-901C-9B3AA25EDE3F}"/>
              </a:ext>
            </a:extLst>
          </p:cNvPr>
          <p:cNvSpPr>
            <a:spLocks noGrp="1"/>
          </p:cNvSpPr>
          <p:nvPr>
            <p:ph type="title"/>
          </p:nvPr>
        </p:nvSpPr>
        <p:spPr/>
        <p:txBody>
          <a:bodyPr/>
          <a:lstStyle/>
          <a:p>
            <a:r>
              <a:rPr lang="en-US"/>
              <a:t>Latest news and capabilities</a:t>
            </a:r>
          </a:p>
        </p:txBody>
      </p:sp>
      <p:sp>
        <p:nvSpPr>
          <p:cNvPr id="6" name="TextBox 5">
            <a:extLst>
              <a:ext uri="{FF2B5EF4-FFF2-40B4-BE49-F238E27FC236}">
                <a16:creationId xmlns:a16="http://schemas.microsoft.com/office/drawing/2014/main" id="{3FA02ECF-67CC-4BC8-9DCD-EBDD61B2F92C}"/>
              </a:ext>
            </a:extLst>
          </p:cNvPr>
          <p:cNvSpPr txBox="1"/>
          <p:nvPr/>
        </p:nvSpPr>
        <p:spPr>
          <a:xfrm>
            <a:off x="608926" y="1859368"/>
            <a:ext cx="8813370" cy="2523768"/>
          </a:xfrm>
          <a:prstGeom prst="rect">
            <a:avLst/>
          </a:prstGeom>
          <a:noFill/>
        </p:spPr>
        <p:txBody>
          <a:bodyPr wrap="square">
            <a:spAutoFit/>
          </a:bodyPr>
          <a:lstStyle/>
          <a:p>
            <a:r>
              <a:rPr lang="en-US" sz="2000" dirty="0">
                <a:gradFill>
                  <a:gsLst>
                    <a:gs pos="2917">
                      <a:schemeClr val="tx1"/>
                    </a:gs>
                    <a:gs pos="30000">
                      <a:schemeClr val="tx1"/>
                    </a:gs>
                  </a:gsLst>
                  <a:lin ang="5400000" scaled="0"/>
                </a:gradFill>
              </a:rPr>
              <a:t>Microsoft Sentinel:	</a:t>
            </a:r>
            <a:r>
              <a:rPr lang="en-US" sz="2000" dirty="0">
                <a:hlinkClick r:id="rId2"/>
              </a:rPr>
              <a:t>https://aka.ms/asnew</a:t>
            </a:r>
            <a:endParaRPr lang="en-US" sz="2000" dirty="0"/>
          </a:p>
          <a:p>
            <a:r>
              <a:rPr lang="en-US" sz="2000" dirty="0">
                <a:gradFill>
                  <a:gsLst>
                    <a:gs pos="2917">
                      <a:schemeClr val="tx1"/>
                    </a:gs>
                    <a:gs pos="30000">
                      <a:schemeClr val="tx1"/>
                    </a:gs>
                  </a:gsLst>
                  <a:lin ang="5400000" scaled="0"/>
                </a:gradFill>
              </a:rPr>
              <a:t>Azure Charts:		</a:t>
            </a:r>
            <a:r>
              <a:rPr lang="en-US" sz="2000" dirty="0">
                <a:gradFill>
                  <a:gsLst>
                    <a:gs pos="2917">
                      <a:schemeClr val="tx1"/>
                    </a:gs>
                    <a:gs pos="30000">
                      <a:schemeClr val="tx1"/>
                    </a:gs>
                  </a:gsLst>
                  <a:lin ang="5400000" scaled="0"/>
                </a:gradFill>
                <a:hlinkClick r:id="rId2"/>
              </a:rPr>
              <a:t>https://aka.ms/aznew</a:t>
            </a:r>
            <a:r>
              <a:rPr lang="en-US" sz="2000" dirty="0">
                <a:gradFill>
                  <a:gsLst>
                    <a:gs pos="2917">
                      <a:schemeClr val="tx1"/>
                    </a:gs>
                    <a:gs pos="30000">
                      <a:schemeClr val="tx1"/>
                    </a:gs>
                  </a:gsLst>
                  <a:lin ang="5400000" scaled="0"/>
                </a:gradFill>
              </a:rPr>
              <a:t>  </a:t>
            </a:r>
          </a:p>
          <a:p>
            <a:endParaRPr lang="en-US" sz="2000" dirty="0">
              <a:gradFill>
                <a:gsLst>
                  <a:gs pos="2917">
                    <a:schemeClr val="tx1"/>
                  </a:gs>
                  <a:gs pos="30000">
                    <a:schemeClr val="tx1"/>
                  </a:gs>
                </a:gsLst>
                <a:lin ang="5400000" scaled="0"/>
              </a:gradFill>
            </a:endParaRPr>
          </a:p>
          <a:p>
            <a:endParaRPr lang="en-US" sz="20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Internal Only:</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Roadmap slides:	</a:t>
            </a:r>
            <a:r>
              <a:rPr lang="en-US" sz="1800" dirty="0">
                <a:gradFill>
                  <a:gsLst>
                    <a:gs pos="2917">
                      <a:schemeClr val="tx1"/>
                    </a:gs>
                    <a:gs pos="30000">
                      <a:schemeClr val="tx1"/>
                    </a:gs>
                  </a:gsLst>
                  <a:lin ang="5400000" scaled="0"/>
                </a:gradFill>
                <a:hlinkClick r:id="rId3"/>
              </a:rPr>
              <a:t>https://aka.ms/SentinelRoadmapPowerpoint</a:t>
            </a:r>
            <a:r>
              <a:rPr lang="en-US" sz="1800" dirty="0">
                <a:gradFill>
                  <a:gsLst>
                    <a:gs pos="2917">
                      <a:schemeClr val="tx1"/>
                    </a:gs>
                    <a:gs pos="30000">
                      <a:schemeClr val="tx1"/>
                    </a:gs>
                  </a:gsLst>
                  <a:lin ang="5400000" scaled="0"/>
                </a:gradFill>
              </a:rPr>
              <a:t> </a:t>
            </a: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Latest recording:	</a:t>
            </a:r>
            <a:r>
              <a:rPr lang="en-US" sz="2000" dirty="0">
                <a:gradFill>
                  <a:gsLst>
                    <a:gs pos="2917">
                      <a:schemeClr val="tx1"/>
                    </a:gs>
                    <a:gs pos="30000">
                      <a:schemeClr val="tx1"/>
                    </a:gs>
                  </a:gsLst>
                  <a:lin ang="5400000" scaled="0"/>
                </a:gradFill>
                <a:hlinkClick r:id="rId4"/>
              </a:rPr>
              <a:t>https://</a:t>
            </a:r>
            <a:r>
              <a:rPr lang="en-US" sz="1800" dirty="0">
                <a:gradFill>
                  <a:gsLst>
                    <a:gs pos="2917">
                      <a:schemeClr val="tx1"/>
                    </a:gs>
                    <a:gs pos="30000">
                      <a:schemeClr val="tx1"/>
                    </a:gs>
                  </a:gsLst>
                  <a:lin ang="5400000" scaled="0"/>
                </a:gradFill>
                <a:hlinkClick r:id="rId4"/>
              </a:rPr>
              <a:t>aka.ms/SentinelRoadmapRecording</a:t>
            </a:r>
            <a:endParaRPr lang="en-US" sz="1800" dirty="0">
              <a:gradFill>
                <a:gsLst>
                  <a:gs pos="2917">
                    <a:schemeClr val="tx1"/>
                  </a:gs>
                  <a:gs pos="30000">
                    <a:schemeClr val="tx1"/>
                  </a:gs>
                </a:gsLst>
                <a:lin ang="5400000" scaled="0"/>
              </a:gradFill>
            </a:endParaRPr>
          </a:p>
          <a:p>
            <a:pPr marL="342900" indent="-342900">
              <a:buFont typeface="Arial" panose="020B0604020202020204" pitchFamily="34" charset="0"/>
              <a:buChar char="•"/>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448712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560AD36-27AD-4D63-B771-8E0DAD568354}"/>
              </a:ext>
            </a:extLst>
          </p:cNvPr>
          <p:cNvSpPr/>
          <p:nvPr/>
        </p:nvSpPr>
        <p:spPr bwMode="auto">
          <a:xfrm>
            <a:off x="1256307" y="4417292"/>
            <a:ext cx="11059584" cy="2290074"/>
          </a:xfrm>
          <a:prstGeom prst="rect">
            <a:avLst/>
          </a:prstGeom>
          <a:solidFill>
            <a:srgbClr val="4078CC">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cs typeface="Segoe UI" pitchFamily="34" charset="0"/>
            </a:endParaRPr>
          </a:p>
        </p:txBody>
      </p:sp>
      <p:sp>
        <p:nvSpPr>
          <p:cNvPr id="160" name="Rectangle 159">
            <a:extLst>
              <a:ext uri="{FF2B5EF4-FFF2-40B4-BE49-F238E27FC236}">
                <a16:creationId xmlns:a16="http://schemas.microsoft.com/office/drawing/2014/main" id="{543FA05C-0F21-4B9B-B79B-F554E904F87B}"/>
              </a:ext>
            </a:extLst>
          </p:cNvPr>
          <p:cNvSpPr/>
          <p:nvPr/>
        </p:nvSpPr>
        <p:spPr bwMode="auto">
          <a:xfrm>
            <a:off x="1248283" y="2736789"/>
            <a:ext cx="5321939" cy="1598675"/>
          </a:xfrm>
          <a:prstGeom prst="rect">
            <a:avLst/>
          </a:prstGeom>
          <a:solidFill>
            <a:srgbClr val="4078CC">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cs typeface="Segoe UI" pitchFamily="34" charset="0"/>
            </a:endParaRPr>
          </a:p>
        </p:txBody>
      </p:sp>
      <p:sp>
        <p:nvSpPr>
          <p:cNvPr id="87" name="Rectangle 86">
            <a:extLst>
              <a:ext uri="{FF2B5EF4-FFF2-40B4-BE49-F238E27FC236}">
                <a16:creationId xmlns:a16="http://schemas.microsoft.com/office/drawing/2014/main" id="{A63E63DB-2FDA-44FB-A805-AF110BA30D2A}"/>
              </a:ext>
            </a:extLst>
          </p:cNvPr>
          <p:cNvSpPr/>
          <p:nvPr/>
        </p:nvSpPr>
        <p:spPr bwMode="auto">
          <a:xfrm>
            <a:off x="6711535" y="1419479"/>
            <a:ext cx="5604356" cy="1243431"/>
          </a:xfrm>
          <a:prstGeom prst="rect">
            <a:avLst/>
          </a:prstGeom>
          <a:solidFill>
            <a:srgbClr val="FF8C00">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cs typeface="Segoe UI" pitchFamily="34" charset="0"/>
            </a:endParaRPr>
          </a:p>
        </p:txBody>
      </p:sp>
      <p:sp>
        <p:nvSpPr>
          <p:cNvPr id="88" name="Rectangle 87">
            <a:extLst>
              <a:ext uri="{FF2B5EF4-FFF2-40B4-BE49-F238E27FC236}">
                <a16:creationId xmlns:a16="http://schemas.microsoft.com/office/drawing/2014/main" id="{1CF7733F-8468-47EE-B759-8652AC78A886}"/>
              </a:ext>
            </a:extLst>
          </p:cNvPr>
          <p:cNvSpPr/>
          <p:nvPr/>
        </p:nvSpPr>
        <p:spPr bwMode="auto">
          <a:xfrm>
            <a:off x="6711535" y="2747657"/>
            <a:ext cx="5604356" cy="1591176"/>
          </a:xfrm>
          <a:prstGeom prst="rect">
            <a:avLst/>
          </a:prstGeom>
          <a:solidFill>
            <a:srgbClr val="FF8C00">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125C96E8-FA48-4733-B52A-2B584B680D03}"/>
              </a:ext>
            </a:extLst>
          </p:cNvPr>
          <p:cNvSpPr/>
          <p:nvPr/>
        </p:nvSpPr>
        <p:spPr bwMode="auto">
          <a:xfrm>
            <a:off x="1248240" y="1415630"/>
            <a:ext cx="5321939" cy="1243431"/>
          </a:xfrm>
          <a:prstGeom prst="rect">
            <a:avLst/>
          </a:prstGeom>
          <a:solidFill>
            <a:srgbClr val="4078CC">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4685" y="-21987"/>
            <a:ext cx="5580710" cy="773112"/>
          </a:xfrm>
        </p:spPr>
        <p:txBody>
          <a:bodyPr/>
          <a:lstStyle/>
          <a:p>
            <a:r>
              <a:rPr lang="en-US"/>
              <a:t>Microsoft secured access to AWS</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8973" y="540565"/>
            <a:ext cx="5414396"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Setup SSO with AAD and protect the session with MCAS</a:t>
            </a:r>
          </a:p>
        </p:txBody>
      </p:sp>
      <p:sp>
        <p:nvSpPr>
          <p:cNvPr id="4" name="Rectangle 3">
            <a:extLst>
              <a:ext uri="{FF2B5EF4-FFF2-40B4-BE49-F238E27FC236}">
                <a16:creationId xmlns:a16="http://schemas.microsoft.com/office/drawing/2014/main" id="{39CFD4D1-0797-4BE3-BD87-D70E09137963}"/>
              </a:ext>
            </a:extLst>
          </p:cNvPr>
          <p:cNvSpPr/>
          <p:nvPr/>
        </p:nvSpPr>
        <p:spPr bwMode="auto">
          <a:xfrm>
            <a:off x="8254491" y="1023317"/>
            <a:ext cx="4083817" cy="311019"/>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Amazon Web Services (AWS) – Admin Console</a:t>
            </a:r>
          </a:p>
        </p:txBody>
      </p:sp>
      <p:sp>
        <p:nvSpPr>
          <p:cNvPr id="5" name="Rectangle 4">
            <a:extLst>
              <a:ext uri="{FF2B5EF4-FFF2-40B4-BE49-F238E27FC236}">
                <a16:creationId xmlns:a16="http://schemas.microsoft.com/office/drawing/2014/main" id="{DAA16E97-A9ED-41F8-B90B-90AA605D875B}"/>
              </a:ext>
            </a:extLst>
          </p:cNvPr>
          <p:cNvSpPr/>
          <p:nvPr/>
        </p:nvSpPr>
        <p:spPr bwMode="auto">
          <a:xfrm>
            <a:off x="1233830" y="1017891"/>
            <a:ext cx="3679345" cy="3172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Microsoft Azure – Admin Console</a:t>
            </a:r>
          </a:p>
        </p:txBody>
      </p:sp>
      <p:cxnSp>
        <p:nvCxnSpPr>
          <p:cNvPr id="94" name="Straight Arrow Connector 26">
            <a:extLst>
              <a:ext uri="{FF2B5EF4-FFF2-40B4-BE49-F238E27FC236}">
                <a16:creationId xmlns:a16="http://schemas.microsoft.com/office/drawing/2014/main" id="{88859C95-1C6F-483A-A965-62B1026B0D67}"/>
              </a:ext>
            </a:extLst>
          </p:cNvPr>
          <p:cNvCxnSpPr>
            <a:cxnSpLocks/>
            <a:endCxn id="133" idx="1"/>
          </p:cNvCxnSpPr>
          <p:nvPr/>
        </p:nvCxnSpPr>
        <p:spPr>
          <a:xfrm rot="16200000" flipH="1">
            <a:off x="3565279" y="1766901"/>
            <a:ext cx="353566" cy="181632"/>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F7FDB6AD-90DD-481C-AE4B-77B50BE6739E}"/>
              </a:ext>
            </a:extLst>
          </p:cNvPr>
          <p:cNvSpPr/>
          <p:nvPr/>
        </p:nvSpPr>
        <p:spPr bwMode="auto">
          <a:xfrm>
            <a:off x="28945" y="1743461"/>
            <a:ext cx="1136548" cy="62850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Tenant Setup</a:t>
            </a:r>
          </a:p>
        </p:txBody>
      </p:sp>
      <p:cxnSp>
        <p:nvCxnSpPr>
          <p:cNvPr id="135" name="Straight Arrow Connector 26">
            <a:extLst>
              <a:ext uri="{FF2B5EF4-FFF2-40B4-BE49-F238E27FC236}">
                <a16:creationId xmlns:a16="http://schemas.microsoft.com/office/drawing/2014/main" id="{42AE7880-D7FE-4C9C-AEA8-F2382EB3B922}"/>
              </a:ext>
            </a:extLst>
          </p:cNvPr>
          <p:cNvCxnSpPr>
            <a:cxnSpLocks/>
            <a:endCxn id="131" idx="1"/>
          </p:cNvCxnSpPr>
          <p:nvPr/>
        </p:nvCxnSpPr>
        <p:spPr>
          <a:xfrm rot="16200000" flipH="1">
            <a:off x="7175344" y="1767851"/>
            <a:ext cx="376644" cy="156654"/>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7B84113-65E5-4E63-84CE-D05142527E8C}"/>
              </a:ext>
            </a:extLst>
          </p:cNvPr>
          <p:cNvSpPr/>
          <p:nvPr/>
        </p:nvSpPr>
        <p:spPr bwMode="auto">
          <a:xfrm>
            <a:off x="6982141" y="1589218"/>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Account</a:t>
            </a:r>
            <a:endParaRPr lang="en-US" sz="800">
              <a:solidFill>
                <a:schemeClr val="bg1">
                  <a:lumMod val="50000"/>
                </a:schemeClr>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2554292-FF3A-4C3F-96B7-C12EDCA4057C}"/>
              </a:ext>
            </a:extLst>
          </p:cNvPr>
          <p:cNvSpPr/>
          <p:nvPr/>
        </p:nvSpPr>
        <p:spPr bwMode="auto">
          <a:xfrm>
            <a:off x="3179325" y="1589218"/>
            <a:ext cx="173385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Subscription</a:t>
            </a:r>
            <a:endParaRPr lang="en-US" sz="800">
              <a:solidFill>
                <a:schemeClr val="bg1">
                  <a:lumMod val="50000"/>
                </a:schemeClr>
              </a:solidFill>
              <a:ea typeface="Segoe UI" pitchFamily="34" charset="0"/>
              <a:cs typeface="Segoe UI" pitchFamily="34" charset="0"/>
            </a:endParaRPr>
          </a:p>
        </p:txBody>
      </p:sp>
      <p:cxnSp>
        <p:nvCxnSpPr>
          <p:cNvPr id="136" name="Connector: Elbow 40">
            <a:extLst>
              <a:ext uri="{FF2B5EF4-FFF2-40B4-BE49-F238E27FC236}">
                <a16:creationId xmlns:a16="http://schemas.microsoft.com/office/drawing/2014/main" id="{62BD7424-0C6B-4FBC-A411-E3C0448AB909}"/>
              </a:ext>
            </a:extLst>
          </p:cNvPr>
          <p:cNvCxnSpPr>
            <a:cxnSpLocks/>
            <a:endCxn id="11" idx="3"/>
          </p:cNvCxnSpPr>
          <p:nvPr/>
        </p:nvCxnSpPr>
        <p:spPr>
          <a:xfrm flipH="1">
            <a:off x="8633024" y="1711929"/>
            <a:ext cx="2496935" cy="0"/>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0E617899-1EF9-4635-A1BB-E2E34C56547A}"/>
              </a:ext>
            </a:extLst>
          </p:cNvPr>
          <p:cNvSpPr/>
          <p:nvPr/>
        </p:nvSpPr>
        <p:spPr bwMode="auto">
          <a:xfrm>
            <a:off x="7983323" y="2234360"/>
            <a:ext cx="1299402"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Root Account</a:t>
            </a:r>
            <a:endParaRPr lang="en-US" sz="800">
              <a:solidFill>
                <a:schemeClr val="bg1">
                  <a:lumMod val="50000"/>
                </a:schemeClr>
              </a:solidFill>
              <a:ea typeface="Segoe UI" pitchFamily="34" charset="0"/>
              <a:cs typeface="Segoe UI" pitchFamily="34" charset="0"/>
            </a:endParaRPr>
          </a:p>
        </p:txBody>
      </p:sp>
      <p:cxnSp>
        <p:nvCxnSpPr>
          <p:cNvPr id="141" name="Straight Arrow Connector 26">
            <a:extLst>
              <a:ext uri="{FF2B5EF4-FFF2-40B4-BE49-F238E27FC236}">
                <a16:creationId xmlns:a16="http://schemas.microsoft.com/office/drawing/2014/main" id="{5D87070A-0547-446B-920F-D515D010989E}"/>
              </a:ext>
            </a:extLst>
          </p:cNvPr>
          <p:cNvCxnSpPr>
            <a:cxnSpLocks/>
            <a:endCxn id="137" idx="1"/>
          </p:cNvCxnSpPr>
          <p:nvPr/>
        </p:nvCxnSpPr>
        <p:spPr>
          <a:xfrm rot="16200000" flipH="1">
            <a:off x="7711950" y="2085698"/>
            <a:ext cx="377252" cy="165494"/>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1FE6695E-BF4F-4F19-9F64-DD5E76C2646D}"/>
              </a:ext>
            </a:extLst>
          </p:cNvPr>
          <p:cNvSpPr/>
          <p:nvPr/>
        </p:nvSpPr>
        <p:spPr bwMode="auto">
          <a:xfrm>
            <a:off x="7441993" y="1911789"/>
            <a:ext cx="2619806"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Identity and Access Management (IAM)</a:t>
            </a:r>
            <a:endParaRPr lang="en-US" sz="800">
              <a:solidFill>
                <a:schemeClr val="bg1">
                  <a:lumMod val="50000"/>
                </a:schemeClr>
              </a:soli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B6069B88-093C-48DD-8847-8D66C07D6741}"/>
              </a:ext>
            </a:extLst>
          </p:cNvPr>
          <p:cNvSpPr/>
          <p:nvPr/>
        </p:nvSpPr>
        <p:spPr bwMode="auto">
          <a:xfrm>
            <a:off x="4328536" y="2234360"/>
            <a:ext cx="1299402"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Global Admin</a:t>
            </a:r>
            <a:endParaRPr lang="en-US" sz="800">
              <a:solidFill>
                <a:schemeClr val="bg1">
                  <a:lumMod val="50000"/>
                </a:schemeClr>
              </a:solidFill>
              <a:ea typeface="Segoe UI" pitchFamily="34" charset="0"/>
              <a:cs typeface="Segoe UI" pitchFamily="34" charset="0"/>
            </a:endParaRPr>
          </a:p>
        </p:txBody>
      </p:sp>
      <p:cxnSp>
        <p:nvCxnSpPr>
          <p:cNvPr id="149" name="Straight Arrow Connector 26">
            <a:extLst>
              <a:ext uri="{FF2B5EF4-FFF2-40B4-BE49-F238E27FC236}">
                <a16:creationId xmlns:a16="http://schemas.microsoft.com/office/drawing/2014/main" id="{FC6A2223-9C72-41BC-A88A-99F741278F21}"/>
              </a:ext>
            </a:extLst>
          </p:cNvPr>
          <p:cNvCxnSpPr>
            <a:cxnSpLocks/>
            <a:endCxn id="147" idx="1"/>
          </p:cNvCxnSpPr>
          <p:nvPr/>
        </p:nvCxnSpPr>
        <p:spPr>
          <a:xfrm rot="16200000" flipH="1">
            <a:off x="4066430" y="2094965"/>
            <a:ext cx="377252" cy="146960"/>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F65BB7FF-5F7F-4521-8639-C171D0F2981F}"/>
              </a:ext>
            </a:extLst>
          </p:cNvPr>
          <p:cNvSpPr/>
          <p:nvPr/>
        </p:nvSpPr>
        <p:spPr bwMode="auto">
          <a:xfrm>
            <a:off x="3832878" y="1911789"/>
            <a:ext cx="2334206"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Active Directory (Azure AD)</a:t>
            </a:r>
            <a:endParaRPr lang="en-US" sz="800">
              <a:solidFill>
                <a:schemeClr val="bg1">
                  <a:lumMod val="50000"/>
                </a:schemeClr>
              </a:soli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64D8B34F-CF8C-40FF-BA77-FA45088013C6}"/>
              </a:ext>
            </a:extLst>
          </p:cNvPr>
          <p:cNvSpPr/>
          <p:nvPr/>
        </p:nvSpPr>
        <p:spPr bwMode="auto">
          <a:xfrm>
            <a:off x="23102" y="3035410"/>
            <a:ext cx="1136548" cy="879259"/>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Azure AD as IDP with provisioning</a:t>
            </a:r>
          </a:p>
        </p:txBody>
      </p:sp>
      <p:sp>
        <p:nvSpPr>
          <p:cNvPr id="155" name="Rectangle 154">
            <a:extLst>
              <a:ext uri="{FF2B5EF4-FFF2-40B4-BE49-F238E27FC236}">
                <a16:creationId xmlns:a16="http://schemas.microsoft.com/office/drawing/2014/main" id="{79FFA278-9005-484B-A872-EB08F392259B}"/>
              </a:ext>
            </a:extLst>
          </p:cNvPr>
          <p:cNvSpPr/>
          <p:nvPr/>
        </p:nvSpPr>
        <p:spPr bwMode="auto">
          <a:xfrm>
            <a:off x="10815403" y="2862802"/>
            <a:ext cx="1304684" cy="24542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800">
                <a:solidFill>
                  <a:schemeClr val="tx1"/>
                </a:solidFill>
                <a:cs typeface="Segoe UI" pitchFamily="34" charset="0"/>
              </a:rPr>
              <a:t>Role = RBAC</a:t>
            </a:r>
          </a:p>
        </p:txBody>
      </p:sp>
      <p:sp>
        <p:nvSpPr>
          <p:cNvPr id="158" name="Rectangle 157">
            <a:hlinkClick r:id="rId3"/>
            <a:extLst>
              <a:ext uri="{FF2B5EF4-FFF2-40B4-BE49-F238E27FC236}">
                <a16:creationId xmlns:a16="http://schemas.microsoft.com/office/drawing/2014/main" id="{D9E1EA4E-5C91-4D16-9D66-D90EFF4F2735}"/>
              </a:ext>
            </a:extLst>
          </p:cNvPr>
          <p:cNvSpPr/>
          <p:nvPr/>
        </p:nvSpPr>
        <p:spPr bwMode="auto">
          <a:xfrm>
            <a:off x="23102" y="4908276"/>
            <a:ext cx="1136548" cy="879259"/>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Azure AD with MCAS for </a:t>
            </a:r>
            <a:r>
              <a:rPr lang="en-US" sz="1050">
                <a:solidFill>
                  <a:schemeClr val="tx1"/>
                </a:solidFill>
                <a:ea typeface="Segoe UI" pitchFamily="34" charset="0"/>
                <a:cs typeface="Segoe UI" pitchFamily="34" charset="0"/>
                <a:hlinkClick r:id="rId3"/>
              </a:rPr>
              <a:t>Session</a:t>
            </a:r>
            <a:r>
              <a:rPr lang="en-US" sz="1050">
                <a:solidFill>
                  <a:schemeClr val="tx1"/>
                </a:solidFill>
                <a:ea typeface="Segoe UI" pitchFamily="34" charset="0"/>
                <a:cs typeface="Segoe UI" pitchFamily="34" charset="0"/>
              </a:rPr>
              <a:t> Policies</a:t>
            </a:r>
          </a:p>
        </p:txBody>
      </p:sp>
      <p:sp>
        <p:nvSpPr>
          <p:cNvPr id="15" name="Rectangle 14">
            <a:extLst>
              <a:ext uri="{FF2B5EF4-FFF2-40B4-BE49-F238E27FC236}">
                <a16:creationId xmlns:a16="http://schemas.microsoft.com/office/drawing/2014/main" id="{8DA3B105-EF3D-4EF8-A4C6-C72D2A4817E0}"/>
              </a:ext>
            </a:extLst>
          </p:cNvPr>
          <p:cNvSpPr/>
          <p:nvPr/>
        </p:nvSpPr>
        <p:spPr bwMode="auto">
          <a:xfrm>
            <a:off x="10680192" y="1575880"/>
            <a:ext cx="1235884" cy="66864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800">
                <a:solidFill>
                  <a:schemeClr val="tx1"/>
                </a:solidFill>
                <a:cs typeface="Segoe UI" pitchFamily="34" charset="0"/>
              </a:rPr>
              <a:t>Account Name</a:t>
            </a:r>
          </a:p>
          <a:p>
            <a:pPr defTabSz="932472" fontAlgn="base">
              <a:lnSpc>
                <a:spcPct val="90000"/>
              </a:lnSpc>
              <a:spcBef>
                <a:spcPct val="0"/>
              </a:spcBef>
              <a:spcAft>
                <a:spcPct val="0"/>
              </a:spcAft>
            </a:pPr>
            <a:r>
              <a:rPr lang="en-US" sz="800">
                <a:solidFill>
                  <a:schemeClr val="tx1"/>
                </a:solidFill>
                <a:cs typeface="Segoe UI" pitchFamily="34" charset="0"/>
              </a:rPr>
              <a:t>Account ID</a:t>
            </a:r>
          </a:p>
          <a:p>
            <a:pPr defTabSz="932472" fontAlgn="base">
              <a:lnSpc>
                <a:spcPct val="90000"/>
              </a:lnSpc>
              <a:spcBef>
                <a:spcPct val="0"/>
              </a:spcBef>
              <a:spcAft>
                <a:spcPct val="0"/>
              </a:spcAft>
            </a:pPr>
            <a:r>
              <a:rPr lang="en-US" sz="800">
                <a:solidFill>
                  <a:schemeClr val="tx1"/>
                </a:solidFill>
                <a:cs typeface="Segoe UI" pitchFamily="34" charset="0"/>
              </a:rPr>
              <a:t>Root User(s)</a:t>
            </a:r>
          </a:p>
          <a:p>
            <a:pPr defTabSz="932472" fontAlgn="base">
              <a:lnSpc>
                <a:spcPct val="90000"/>
              </a:lnSpc>
              <a:spcBef>
                <a:spcPct val="0"/>
              </a:spcBef>
              <a:spcAft>
                <a:spcPct val="0"/>
              </a:spcAft>
            </a:pPr>
            <a:r>
              <a:rPr lang="en-US" sz="800">
                <a:solidFill>
                  <a:schemeClr val="tx1"/>
                </a:solidFill>
                <a:cs typeface="Segoe UI" pitchFamily="34" charset="0"/>
              </a:rPr>
              <a:t>Payment Method</a:t>
            </a:r>
          </a:p>
        </p:txBody>
      </p:sp>
      <p:sp>
        <p:nvSpPr>
          <p:cNvPr id="165" name="Rectangle 164">
            <a:extLst>
              <a:ext uri="{FF2B5EF4-FFF2-40B4-BE49-F238E27FC236}">
                <a16:creationId xmlns:a16="http://schemas.microsoft.com/office/drawing/2014/main" id="{B8DEF965-E966-4002-A5C5-F89E828911B1}"/>
              </a:ext>
            </a:extLst>
          </p:cNvPr>
          <p:cNvSpPr/>
          <p:nvPr/>
        </p:nvSpPr>
        <p:spPr bwMode="auto">
          <a:xfrm>
            <a:off x="10815403" y="3536264"/>
            <a:ext cx="1304684" cy="42549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800">
                <a:solidFill>
                  <a:schemeClr val="tx1"/>
                </a:solidFill>
                <a:cs typeface="Segoe UI" pitchFamily="34" charset="0"/>
              </a:rPr>
              <a:t>Access key ID</a:t>
            </a:r>
          </a:p>
          <a:p>
            <a:pPr defTabSz="932472" fontAlgn="base">
              <a:lnSpc>
                <a:spcPct val="90000"/>
              </a:lnSpc>
              <a:spcBef>
                <a:spcPct val="0"/>
              </a:spcBef>
              <a:spcAft>
                <a:spcPct val="0"/>
              </a:spcAft>
            </a:pPr>
            <a:r>
              <a:rPr lang="en-US" sz="800">
                <a:solidFill>
                  <a:schemeClr val="tx1"/>
                </a:solidFill>
                <a:cs typeface="Segoe UI" pitchFamily="34" charset="0"/>
              </a:rPr>
              <a:t>Secret access key</a:t>
            </a:r>
          </a:p>
        </p:txBody>
      </p:sp>
      <p:cxnSp>
        <p:nvCxnSpPr>
          <p:cNvPr id="166" name="Connector: Elbow 40">
            <a:extLst>
              <a:ext uri="{FF2B5EF4-FFF2-40B4-BE49-F238E27FC236}">
                <a16:creationId xmlns:a16="http://schemas.microsoft.com/office/drawing/2014/main" id="{4452608D-5072-44DA-ABBB-C7FEC71BAD7D}"/>
              </a:ext>
            </a:extLst>
          </p:cNvPr>
          <p:cNvCxnSpPr>
            <a:cxnSpLocks/>
            <a:endCxn id="164" idx="3"/>
          </p:cNvCxnSpPr>
          <p:nvPr/>
        </p:nvCxnSpPr>
        <p:spPr>
          <a:xfrm flipH="1" flipV="1">
            <a:off x="10490532" y="3621037"/>
            <a:ext cx="324871" cy="2928"/>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07037BAB-4AD4-4EB1-9C1A-3ECF711F632A}"/>
              </a:ext>
            </a:extLst>
          </p:cNvPr>
          <p:cNvSpPr/>
          <p:nvPr/>
        </p:nvSpPr>
        <p:spPr bwMode="auto">
          <a:xfrm>
            <a:off x="2707677" y="3842688"/>
            <a:ext cx="1257538"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User Accounts</a:t>
            </a:r>
            <a:endParaRPr lang="en-US" sz="800">
              <a:solidFill>
                <a:schemeClr val="bg1">
                  <a:lumMod val="50000"/>
                </a:schemeClr>
              </a:solidFill>
              <a:ea typeface="Segoe UI" pitchFamily="34" charset="0"/>
              <a:cs typeface="Segoe UI" pitchFamily="34" charset="0"/>
            </a:endParaRPr>
          </a:p>
        </p:txBody>
      </p:sp>
      <p:cxnSp>
        <p:nvCxnSpPr>
          <p:cNvPr id="169" name="Straight Arrow Connector 26">
            <a:extLst>
              <a:ext uri="{FF2B5EF4-FFF2-40B4-BE49-F238E27FC236}">
                <a16:creationId xmlns:a16="http://schemas.microsoft.com/office/drawing/2014/main" id="{B8845510-F919-4D32-986B-EF1790642AA3}"/>
              </a:ext>
            </a:extLst>
          </p:cNvPr>
          <p:cNvCxnSpPr>
            <a:cxnSpLocks/>
            <a:endCxn id="167" idx="1"/>
          </p:cNvCxnSpPr>
          <p:nvPr/>
        </p:nvCxnSpPr>
        <p:spPr>
          <a:xfrm rot="16200000" flipH="1">
            <a:off x="2033703" y="3344869"/>
            <a:ext cx="398206" cy="16650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26">
            <a:extLst>
              <a:ext uri="{FF2B5EF4-FFF2-40B4-BE49-F238E27FC236}">
                <a16:creationId xmlns:a16="http://schemas.microsoft.com/office/drawing/2014/main" id="{1CFE7ECD-3785-487C-9088-A86AC4B88034}"/>
              </a:ext>
            </a:extLst>
          </p:cNvPr>
          <p:cNvCxnSpPr>
            <a:cxnSpLocks/>
          </p:cNvCxnSpPr>
          <p:nvPr/>
        </p:nvCxnSpPr>
        <p:spPr>
          <a:xfrm rot="16200000" flipH="1">
            <a:off x="2429791" y="3696874"/>
            <a:ext cx="398206" cy="16650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025D55ED-F671-42DF-BBFB-262DCC2E1E57}"/>
              </a:ext>
            </a:extLst>
          </p:cNvPr>
          <p:cNvSpPr/>
          <p:nvPr/>
        </p:nvSpPr>
        <p:spPr bwMode="auto">
          <a:xfrm>
            <a:off x="1932420" y="3162250"/>
            <a:ext cx="1641178"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Enterprise Application</a:t>
            </a:r>
            <a:endParaRPr lang="en-US" sz="800">
              <a:solidFill>
                <a:schemeClr val="bg1">
                  <a:lumMod val="50000"/>
                </a:schemeClr>
              </a:solidFill>
              <a:ea typeface="Segoe UI" pitchFamily="34" charset="0"/>
              <a:cs typeface="Segoe UI" pitchFamily="34" charset="0"/>
            </a:endParaRPr>
          </a:p>
        </p:txBody>
      </p:sp>
      <p:sp>
        <p:nvSpPr>
          <p:cNvPr id="167" name="Rectangle 166">
            <a:extLst>
              <a:ext uri="{FF2B5EF4-FFF2-40B4-BE49-F238E27FC236}">
                <a16:creationId xmlns:a16="http://schemas.microsoft.com/office/drawing/2014/main" id="{CB8AAF2E-D53C-49AF-BC8F-B5FDB1A39F22}"/>
              </a:ext>
            </a:extLst>
          </p:cNvPr>
          <p:cNvSpPr/>
          <p:nvPr/>
        </p:nvSpPr>
        <p:spPr bwMode="auto">
          <a:xfrm>
            <a:off x="2316060" y="3504515"/>
            <a:ext cx="1257538"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Security Group</a:t>
            </a:r>
            <a:endParaRPr lang="en-US" sz="800">
              <a:solidFill>
                <a:schemeClr val="bg1">
                  <a:lumMod val="50000"/>
                </a:schemeClr>
              </a:solidFill>
              <a:ea typeface="Segoe UI" pitchFamily="34" charset="0"/>
              <a:cs typeface="Segoe UI" pitchFamily="34" charset="0"/>
            </a:endParaRPr>
          </a:p>
        </p:txBody>
      </p:sp>
      <p:cxnSp>
        <p:nvCxnSpPr>
          <p:cNvPr id="172" name="Straight Arrow Connector 26">
            <a:extLst>
              <a:ext uri="{FF2B5EF4-FFF2-40B4-BE49-F238E27FC236}">
                <a16:creationId xmlns:a16="http://schemas.microsoft.com/office/drawing/2014/main" id="{6DA9B0C2-B880-436B-B8B8-FFA5F26F0699}"/>
              </a:ext>
            </a:extLst>
          </p:cNvPr>
          <p:cNvCxnSpPr>
            <a:cxnSpLocks/>
            <a:endCxn id="157" idx="1"/>
          </p:cNvCxnSpPr>
          <p:nvPr/>
        </p:nvCxnSpPr>
        <p:spPr>
          <a:xfrm rot="16200000" flipH="1">
            <a:off x="8489419" y="3014760"/>
            <a:ext cx="419352" cy="17726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26">
            <a:extLst>
              <a:ext uri="{FF2B5EF4-FFF2-40B4-BE49-F238E27FC236}">
                <a16:creationId xmlns:a16="http://schemas.microsoft.com/office/drawing/2014/main" id="{EBD7C31E-DC49-4988-90CC-8DB1ECCF3CB7}"/>
              </a:ext>
            </a:extLst>
          </p:cNvPr>
          <p:cNvCxnSpPr>
            <a:cxnSpLocks/>
            <a:endCxn id="164" idx="1"/>
          </p:cNvCxnSpPr>
          <p:nvPr/>
        </p:nvCxnSpPr>
        <p:spPr>
          <a:xfrm rot="16200000" flipH="1">
            <a:off x="8841604" y="3338680"/>
            <a:ext cx="398206" cy="16650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88C9E05B-4C72-42C3-84FC-0885E7CE8D03}"/>
              </a:ext>
            </a:extLst>
          </p:cNvPr>
          <p:cNvSpPr/>
          <p:nvPr/>
        </p:nvSpPr>
        <p:spPr bwMode="auto">
          <a:xfrm>
            <a:off x="10826992" y="3188713"/>
            <a:ext cx="1304684" cy="245421"/>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800">
                <a:solidFill>
                  <a:schemeClr val="tx1"/>
                </a:solidFill>
                <a:cs typeface="Segoe UI" pitchFamily="34" charset="0"/>
              </a:rPr>
              <a:t>Policy = Permissions</a:t>
            </a:r>
          </a:p>
        </p:txBody>
      </p:sp>
      <p:cxnSp>
        <p:nvCxnSpPr>
          <p:cNvPr id="178" name="Connector: Elbow 40">
            <a:extLst>
              <a:ext uri="{FF2B5EF4-FFF2-40B4-BE49-F238E27FC236}">
                <a16:creationId xmlns:a16="http://schemas.microsoft.com/office/drawing/2014/main" id="{6721744C-FAE1-4C2B-91E4-63071032CD03}"/>
              </a:ext>
            </a:extLst>
          </p:cNvPr>
          <p:cNvCxnSpPr>
            <a:cxnSpLocks/>
            <a:stCxn id="175" idx="1"/>
            <a:endCxn id="157" idx="3"/>
          </p:cNvCxnSpPr>
          <p:nvPr/>
        </p:nvCxnSpPr>
        <p:spPr>
          <a:xfrm flipH="1">
            <a:off x="10087130" y="3311424"/>
            <a:ext cx="739862" cy="1645"/>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Connector: Elbow 40">
            <a:extLst>
              <a:ext uri="{FF2B5EF4-FFF2-40B4-BE49-F238E27FC236}">
                <a16:creationId xmlns:a16="http://schemas.microsoft.com/office/drawing/2014/main" id="{2A7A01A8-9FFF-4C6C-AC74-E1FF28D9647F}"/>
              </a:ext>
            </a:extLst>
          </p:cNvPr>
          <p:cNvCxnSpPr>
            <a:cxnSpLocks/>
            <a:stCxn id="155" idx="1"/>
            <a:endCxn id="154" idx="3"/>
          </p:cNvCxnSpPr>
          <p:nvPr/>
        </p:nvCxnSpPr>
        <p:spPr>
          <a:xfrm flipH="1">
            <a:off x="9705605" y="2985512"/>
            <a:ext cx="1109798" cy="5472"/>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0">
            <a:extLst>
              <a:ext uri="{FF2B5EF4-FFF2-40B4-BE49-F238E27FC236}">
                <a16:creationId xmlns:a16="http://schemas.microsoft.com/office/drawing/2014/main" id="{FB763E7B-4E5D-45E2-B6B8-10E3894F3480}"/>
              </a:ext>
            </a:extLst>
          </p:cNvPr>
          <p:cNvCxnSpPr>
            <a:cxnSpLocks/>
            <a:stCxn id="12" idx="1"/>
          </p:cNvCxnSpPr>
          <p:nvPr/>
        </p:nvCxnSpPr>
        <p:spPr>
          <a:xfrm flipH="1">
            <a:off x="2124884" y="1711929"/>
            <a:ext cx="1054441" cy="0"/>
          </a:xfrm>
          <a:prstGeom prst="straightConnector1">
            <a:avLst/>
          </a:prstGeom>
          <a:ln w="12700">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C699D0-4D6E-4937-98B5-511ED48CC62B}"/>
              </a:ext>
            </a:extLst>
          </p:cNvPr>
          <p:cNvSpPr/>
          <p:nvPr/>
        </p:nvSpPr>
        <p:spPr bwMode="auto">
          <a:xfrm>
            <a:off x="1377407" y="1552665"/>
            <a:ext cx="1398824" cy="68169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800">
                <a:solidFill>
                  <a:schemeClr val="tx1"/>
                </a:solidFill>
                <a:cs typeface="Segoe UI" pitchFamily="34" charset="0"/>
              </a:rPr>
              <a:t>Subscription Name</a:t>
            </a:r>
          </a:p>
          <a:p>
            <a:pPr defTabSz="932472" fontAlgn="base">
              <a:lnSpc>
                <a:spcPct val="90000"/>
              </a:lnSpc>
              <a:spcBef>
                <a:spcPct val="0"/>
              </a:spcBef>
              <a:spcAft>
                <a:spcPct val="0"/>
              </a:spcAft>
            </a:pPr>
            <a:r>
              <a:rPr lang="en-US" sz="800">
                <a:solidFill>
                  <a:schemeClr val="tx1"/>
                </a:solidFill>
                <a:cs typeface="Segoe UI" pitchFamily="34" charset="0"/>
              </a:rPr>
              <a:t>Subscription ID</a:t>
            </a:r>
          </a:p>
          <a:p>
            <a:pPr defTabSz="932472" fontAlgn="base">
              <a:lnSpc>
                <a:spcPct val="90000"/>
              </a:lnSpc>
              <a:spcBef>
                <a:spcPct val="0"/>
              </a:spcBef>
              <a:spcAft>
                <a:spcPct val="0"/>
              </a:spcAft>
            </a:pPr>
            <a:r>
              <a:rPr lang="en-US" sz="800">
                <a:solidFill>
                  <a:schemeClr val="tx1"/>
                </a:solidFill>
                <a:cs typeface="Segoe UI" pitchFamily="34" charset="0"/>
              </a:rPr>
              <a:t>Subscription Owner</a:t>
            </a:r>
          </a:p>
          <a:p>
            <a:pPr defTabSz="932472" fontAlgn="base">
              <a:lnSpc>
                <a:spcPct val="90000"/>
              </a:lnSpc>
              <a:spcBef>
                <a:spcPct val="0"/>
              </a:spcBef>
              <a:spcAft>
                <a:spcPct val="0"/>
              </a:spcAft>
            </a:pPr>
            <a:r>
              <a:rPr lang="en-US" sz="800">
                <a:solidFill>
                  <a:schemeClr val="tx1"/>
                </a:solidFill>
                <a:cs typeface="Segoe UI" pitchFamily="34" charset="0"/>
              </a:rPr>
              <a:t>Payment Method</a:t>
            </a:r>
          </a:p>
        </p:txBody>
      </p:sp>
      <p:sp>
        <p:nvSpPr>
          <p:cNvPr id="51" name="Rectangle 50">
            <a:extLst>
              <a:ext uri="{FF2B5EF4-FFF2-40B4-BE49-F238E27FC236}">
                <a16:creationId xmlns:a16="http://schemas.microsoft.com/office/drawing/2014/main" id="{3B2BEE33-82EA-426A-A081-F8CD6D20E7A6}"/>
              </a:ext>
            </a:extLst>
          </p:cNvPr>
          <p:cNvSpPr/>
          <p:nvPr/>
        </p:nvSpPr>
        <p:spPr bwMode="auto">
          <a:xfrm>
            <a:off x="1963443" y="5079583"/>
            <a:ext cx="2210458"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Console- MFA</a:t>
            </a:r>
            <a:endParaRPr lang="en-US" sz="800">
              <a:solidFill>
                <a:schemeClr val="bg1">
                  <a:lumMod val="50000"/>
                </a:schemeClr>
              </a:solidFill>
              <a:ea typeface="Segoe UI" pitchFamily="34" charset="0"/>
              <a:cs typeface="Segoe UI" pitchFamily="34" charset="0"/>
            </a:endParaRPr>
          </a:p>
        </p:txBody>
      </p:sp>
      <p:cxnSp>
        <p:nvCxnSpPr>
          <p:cNvPr id="52" name="Straight Arrow Connector 26">
            <a:extLst>
              <a:ext uri="{FF2B5EF4-FFF2-40B4-BE49-F238E27FC236}">
                <a16:creationId xmlns:a16="http://schemas.microsoft.com/office/drawing/2014/main" id="{DE448AF1-DA3B-4223-9D60-C770E437490F}"/>
              </a:ext>
            </a:extLst>
          </p:cNvPr>
          <p:cNvCxnSpPr>
            <a:cxnSpLocks/>
            <a:endCxn id="51" idx="1"/>
          </p:cNvCxnSpPr>
          <p:nvPr/>
        </p:nvCxnSpPr>
        <p:spPr>
          <a:xfrm rot="16200000" flipH="1">
            <a:off x="1681085" y="4919936"/>
            <a:ext cx="398208" cy="16650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A35E21E-18DD-4E56-A451-F93323BC887A}"/>
              </a:ext>
            </a:extLst>
          </p:cNvPr>
          <p:cNvSpPr/>
          <p:nvPr/>
        </p:nvSpPr>
        <p:spPr bwMode="auto">
          <a:xfrm>
            <a:off x="1514703" y="4597989"/>
            <a:ext cx="1588269" cy="41822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AD Conditional Access Policy</a:t>
            </a:r>
            <a:endParaRPr lang="en-US" sz="800">
              <a:solidFill>
                <a:schemeClr val="bg1">
                  <a:lumMod val="50000"/>
                </a:schemeClr>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F5BACF2C-2DC5-4C83-B779-6DEC4C61DB8D}"/>
              </a:ext>
            </a:extLst>
          </p:cNvPr>
          <p:cNvSpPr/>
          <p:nvPr/>
        </p:nvSpPr>
        <p:spPr bwMode="auto">
          <a:xfrm>
            <a:off x="1963443" y="5389109"/>
            <a:ext cx="2210458"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Console- Session Controls</a:t>
            </a:r>
            <a:endParaRPr lang="en-US" sz="800">
              <a:solidFill>
                <a:schemeClr val="bg1">
                  <a:lumMod val="50000"/>
                </a:schemeClr>
              </a:solidFill>
              <a:ea typeface="Segoe UI" pitchFamily="34" charset="0"/>
              <a:cs typeface="Segoe UI" pitchFamily="34" charset="0"/>
            </a:endParaRPr>
          </a:p>
        </p:txBody>
      </p:sp>
      <p:cxnSp>
        <p:nvCxnSpPr>
          <p:cNvPr id="56" name="Straight Arrow Connector 26">
            <a:extLst>
              <a:ext uri="{FF2B5EF4-FFF2-40B4-BE49-F238E27FC236}">
                <a16:creationId xmlns:a16="http://schemas.microsoft.com/office/drawing/2014/main" id="{96765782-5388-4D27-9850-DABBBE275B30}"/>
              </a:ext>
            </a:extLst>
          </p:cNvPr>
          <p:cNvCxnSpPr>
            <a:cxnSpLocks/>
            <a:endCxn id="54" idx="1"/>
          </p:cNvCxnSpPr>
          <p:nvPr/>
        </p:nvCxnSpPr>
        <p:spPr>
          <a:xfrm rot="16200000" flipH="1">
            <a:off x="1681084" y="5229461"/>
            <a:ext cx="398210" cy="16650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26">
            <a:extLst>
              <a:ext uri="{FF2B5EF4-FFF2-40B4-BE49-F238E27FC236}">
                <a16:creationId xmlns:a16="http://schemas.microsoft.com/office/drawing/2014/main" id="{3CB044F4-D7EF-4F2E-B098-D0C86CF97080}"/>
              </a:ext>
            </a:extLst>
          </p:cNvPr>
          <p:cNvCxnSpPr>
            <a:cxnSpLocks/>
            <a:endCxn id="61" idx="1"/>
          </p:cNvCxnSpPr>
          <p:nvPr/>
        </p:nvCxnSpPr>
        <p:spPr>
          <a:xfrm rot="16200000" flipH="1">
            <a:off x="4916178" y="4731498"/>
            <a:ext cx="290012" cy="15388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4810C3B-B584-4B4B-91EB-408ED4881C82}"/>
              </a:ext>
            </a:extLst>
          </p:cNvPr>
          <p:cNvSpPr/>
          <p:nvPr/>
        </p:nvSpPr>
        <p:spPr bwMode="auto">
          <a:xfrm>
            <a:off x="4638888" y="4538446"/>
            <a:ext cx="1146507"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MCAS</a:t>
            </a:r>
            <a:endParaRPr lang="en-US" sz="800">
              <a:solidFill>
                <a:schemeClr val="bg1">
                  <a:lumMod val="50000"/>
                </a:schemeClr>
              </a:solidFill>
              <a:ea typeface="Segoe UI" pitchFamily="34" charset="0"/>
              <a:cs typeface="Segoe UI" pitchFamily="34" charset="0"/>
            </a:endParaRPr>
          </a:p>
        </p:txBody>
      </p:sp>
      <p:cxnSp>
        <p:nvCxnSpPr>
          <p:cNvPr id="67" name="Connector: Elbow 40">
            <a:extLst>
              <a:ext uri="{FF2B5EF4-FFF2-40B4-BE49-F238E27FC236}">
                <a16:creationId xmlns:a16="http://schemas.microsoft.com/office/drawing/2014/main" id="{E73B18CD-B2EE-44FA-BA84-A920B0C412CC}"/>
              </a:ext>
            </a:extLst>
          </p:cNvPr>
          <p:cNvCxnSpPr>
            <a:cxnSpLocks/>
            <a:stCxn id="68" idx="1"/>
          </p:cNvCxnSpPr>
          <p:nvPr/>
        </p:nvCxnSpPr>
        <p:spPr>
          <a:xfrm rot="10800000">
            <a:off x="5697223" y="5274135"/>
            <a:ext cx="164777" cy="635520"/>
          </a:xfrm>
          <a:prstGeom prst="bentConnector2">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FE70376-C02C-43AE-8A5A-DC83D8307DF3}"/>
              </a:ext>
            </a:extLst>
          </p:cNvPr>
          <p:cNvSpPr/>
          <p:nvPr/>
        </p:nvSpPr>
        <p:spPr bwMode="auto">
          <a:xfrm>
            <a:off x="5861999" y="5445667"/>
            <a:ext cx="1555231" cy="92797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800" b="1">
                <a:solidFill>
                  <a:schemeClr val="tx1"/>
                </a:solidFill>
                <a:cs typeface="Segoe UI" pitchFamily="34" charset="0"/>
              </a:rPr>
              <a:t>App Domains:</a:t>
            </a:r>
          </a:p>
          <a:p>
            <a:pPr defTabSz="932472" fontAlgn="base">
              <a:lnSpc>
                <a:spcPct val="90000"/>
              </a:lnSpc>
              <a:spcBef>
                <a:spcPct val="0"/>
              </a:spcBef>
              <a:spcAft>
                <a:spcPct val="0"/>
              </a:spcAft>
            </a:pPr>
            <a:r>
              <a:rPr lang="en-US" sz="800">
                <a:solidFill>
                  <a:schemeClr val="tx1"/>
                </a:solidFill>
                <a:cs typeface="Segoe UI" pitchFamily="34" charset="0"/>
              </a:rPr>
              <a:t>*.aws.amazon.com</a:t>
            </a:r>
          </a:p>
          <a:p>
            <a:pPr defTabSz="932472" fontAlgn="base">
              <a:lnSpc>
                <a:spcPct val="90000"/>
              </a:lnSpc>
              <a:spcBef>
                <a:spcPct val="0"/>
              </a:spcBef>
              <a:spcAft>
                <a:spcPct val="0"/>
              </a:spcAft>
            </a:pPr>
            <a:r>
              <a:rPr lang="en-US" sz="800">
                <a:solidFill>
                  <a:schemeClr val="tx1"/>
                </a:solidFill>
                <a:cs typeface="Segoe UI" pitchFamily="34" charset="0"/>
              </a:rPr>
              <a:t>*.amazonaws.com</a:t>
            </a:r>
          </a:p>
          <a:p>
            <a:pPr defTabSz="932472" fontAlgn="base">
              <a:lnSpc>
                <a:spcPct val="90000"/>
              </a:lnSpc>
              <a:spcBef>
                <a:spcPct val="0"/>
              </a:spcBef>
              <a:spcAft>
                <a:spcPct val="0"/>
              </a:spcAft>
            </a:pPr>
            <a:r>
              <a:rPr lang="en-US" sz="800">
                <a:solidFill>
                  <a:schemeClr val="tx1"/>
                </a:solidFill>
                <a:cs typeface="Segoe UI" pitchFamily="34" charset="0"/>
              </a:rPr>
              <a:t>*.awsstatic.com</a:t>
            </a:r>
          </a:p>
          <a:p>
            <a:pPr defTabSz="932472" fontAlgn="base">
              <a:lnSpc>
                <a:spcPct val="90000"/>
              </a:lnSpc>
              <a:spcBef>
                <a:spcPct val="0"/>
              </a:spcBef>
              <a:spcAft>
                <a:spcPct val="0"/>
              </a:spcAft>
            </a:pPr>
            <a:r>
              <a:rPr lang="en-US" sz="800">
                <a:solidFill>
                  <a:schemeClr val="tx1"/>
                </a:solidFill>
                <a:cs typeface="Segoe UI" pitchFamily="34" charset="0"/>
              </a:rPr>
              <a:t>*.amazonwebservices.com</a:t>
            </a:r>
          </a:p>
          <a:p>
            <a:pPr defTabSz="932472" fontAlgn="base">
              <a:lnSpc>
                <a:spcPct val="90000"/>
              </a:lnSpc>
              <a:spcBef>
                <a:spcPct val="0"/>
              </a:spcBef>
              <a:spcAft>
                <a:spcPct val="0"/>
              </a:spcAft>
            </a:pPr>
            <a:r>
              <a:rPr lang="en-US" sz="800">
                <a:solidFill>
                  <a:schemeClr val="tx1"/>
                </a:solidFill>
                <a:cs typeface="Segoe UI" pitchFamily="34" charset="0"/>
              </a:rPr>
              <a:t>*.amazonaws.com.cn</a:t>
            </a:r>
          </a:p>
          <a:p>
            <a:pPr defTabSz="932472" fontAlgn="base">
              <a:lnSpc>
                <a:spcPct val="90000"/>
              </a:lnSpc>
              <a:spcBef>
                <a:spcPct val="0"/>
              </a:spcBef>
              <a:spcAft>
                <a:spcPct val="0"/>
              </a:spcAft>
            </a:pPr>
            <a:r>
              <a:rPr lang="en-US" sz="800">
                <a:solidFill>
                  <a:schemeClr val="tx1"/>
                </a:solidFill>
                <a:cs typeface="Segoe UI" pitchFamily="34" charset="0"/>
              </a:rPr>
              <a:t>*.amazonaws.cn</a:t>
            </a:r>
          </a:p>
        </p:txBody>
      </p:sp>
      <p:cxnSp>
        <p:nvCxnSpPr>
          <p:cNvPr id="69" name="Straight Arrow Connector 26">
            <a:extLst>
              <a:ext uri="{FF2B5EF4-FFF2-40B4-BE49-F238E27FC236}">
                <a16:creationId xmlns:a16="http://schemas.microsoft.com/office/drawing/2014/main" id="{05C0327B-A008-45AD-A69F-C5B9035154FE}"/>
              </a:ext>
            </a:extLst>
          </p:cNvPr>
          <p:cNvCxnSpPr>
            <a:cxnSpLocks/>
            <a:endCxn id="66" idx="1"/>
          </p:cNvCxnSpPr>
          <p:nvPr/>
        </p:nvCxnSpPr>
        <p:spPr>
          <a:xfrm rot="16200000" flipH="1">
            <a:off x="5279261" y="5030403"/>
            <a:ext cx="274800" cy="15388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A658EE8-03AB-447C-B394-832E62ADF8F2}"/>
              </a:ext>
            </a:extLst>
          </p:cNvPr>
          <p:cNvSpPr/>
          <p:nvPr/>
        </p:nvSpPr>
        <p:spPr bwMode="auto">
          <a:xfrm>
            <a:off x="5493605" y="5122036"/>
            <a:ext cx="194947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Amazon Web Services</a:t>
            </a:r>
            <a:endParaRPr lang="en-US" sz="800">
              <a:solidFill>
                <a:schemeClr val="bg1">
                  <a:lumMod val="50000"/>
                </a:schemeClr>
              </a:solidFill>
              <a:ea typeface="Segoe UI" pitchFamily="34" charset="0"/>
              <a:cs typeface="Segoe UI" pitchFamily="34" charset="0"/>
            </a:endParaRPr>
          </a:p>
        </p:txBody>
      </p:sp>
      <p:cxnSp>
        <p:nvCxnSpPr>
          <p:cNvPr id="71" name="Connector: Elbow 40">
            <a:extLst>
              <a:ext uri="{FF2B5EF4-FFF2-40B4-BE49-F238E27FC236}">
                <a16:creationId xmlns:a16="http://schemas.microsoft.com/office/drawing/2014/main" id="{31AE1875-EDDC-46CB-A05A-03C97C24FBAA}"/>
              </a:ext>
            </a:extLst>
          </p:cNvPr>
          <p:cNvCxnSpPr>
            <a:cxnSpLocks/>
            <a:stCxn id="60" idx="1"/>
            <a:endCxn id="54" idx="3"/>
          </p:cNvCxnSpPr>
          <p:nvPr/>
        </p:nvCxnSpPr>
        <p:spPr>
          <a:xfrm rot="10800000" flipV="1">
            <a:off x="4173902" y="4661156"/>
            <a:ext cx="464987" cy="850663"/>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2AB497A-00F0-40D0-B16A-303DA16FE24F}"/>
              </a:ext>
            </a:extLst>
          </p:cNvPr>
          <p:cNvSpPr/>
          <p:nvPr/>
        </p:nvSpPr>
        <p:spPr bwMode="auto">
          <a:xfrm>
            <a:off x="5138128" y="4830737"/>
            <a:ext cx="148004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App Control</a:t>
            </a:r>
            <a:endParaRPr lang="en-US" sz="800">
              <a:solidFill>
                <a:schemeClr val="bg1">
                  <a:lumMod val="50000"/>
                </a:schemeClr>
              </a:solidFill>
              <a:ea typeface="Segoe UI" pitchFamily="34" charset="0"/>
              <a:cs typeface="Segoe UI" pitchFamily="34" charset="0"/>
            </a:endParaRPr>
          </a:p>
        </p:txBody>
      </p:sp>
      <p:cxnSp>
        <p:nvCxnSpPr>
          <p:cNvPr id="82" name="Connector: Elbow 40">
            <a:extLst>
              <a:ext uri="{FF2B5EF4-FFF2-40B4-BE49-F238E27FC236}">
                <a16:creationId xmlns:a16="http://schemas.microsoft.com/office/drawing/2014/main" id="{81425C6D-D9FB-4398-8AAC-84863302A936}"/>
              </a:ext>
            </a:extLst>
          </p:cNvPr>
          <p:cNvCxnSpPr>
            <a:cxnSpLocks/>
          </p:cNvCxnSpPr>
          <p:nvPr/>
        </p:nvCxnSpPr>
        <p:spPr>
          <a:xfrm rot="10800000" flipV="1">
            <a:off x="7466094" y="4679923"/>
            <a:ext cx="940109" cy="564823"/>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Connector: Elbow 40">
            <a:extLst>
              <a:ext uri="{FF2B5EF4-FFF2-40B4-BE49-F238E27FC236}">
                <a16:creationId xmlns:a16="http://schemas.microsoft.com/office/drawing/2014/main" id="{82DF7EDD-36F9-4682-8034-127D74E635C4}"/>
              </a:ext>
            </a:extLst>
          </p:cNvPr>
          <p:cNvCxnSpPr>
            <a:cxnSpLocks/>
            <a:stCxn id="100" idx="1"/>
          </p:cNvCxnSpPr>
          <p:nvPr/>
        </p:nvCxnSpPr>
        <p:spPr>
          <a:xfrm rot="10800000">
            <a:off x="8779073" y="4920109"/>
            <a:ext cx="251049" cy="500037"/>
          </a:xfrm>
          <a:prstGeom prst="bentConnector2">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3EC8803C-0073-4F0E-944B-77385073DFA8}"/>
              </a:ext>
            </a:extLst>
          </p:cNvPr>
          <p:cNvSpPr/>
          <p:nvPr/>
        </p:nvSpPr>
        <p:spPr bwMode="auto">
          <a:xfrm>
            <a:off x="8644538" y="4853331"/>
            <a:ext cx="164270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Access Controls</a:t>
            </a:r>
            <a:endParaRPr lang="en-US" sz="800">
              <a:solidFill>
                <a:schemeClr val="bg1">
                  <a:lumMod val="50000"/>
                </a:schemeClr>
              </a:solidFill>
              <a:ea typeface="Segoe UI" pitchFamily="34" charset="0"/>
              <a:cs typeface="Segoe UI" pitchFamily="34" charset="0"/>
            </a:endParaRPr>
          </a:p>
        </p:txBody>
      </p:sp>
      <p:cxnSp>
        <p:nvCxnSpPr>
          <p:cNvPr id="98" name="Straight Arrow Connector 26">
            <a:extLst>
              <a:ext uri="{FF2B5EF4-FFF2-40B4-BE49-F238E27FC236}">
                <a16:creationId xmlns:a16="http://schemas.microsoft.com/office/drawing/2014/main" id="{68844C2B-9898-4E99-AE06-F5FEB0241020}"/>
              </a:ext>
            </a:extLst>
          </p:cNvPr>
          <p:cNvCxnSpPr>
            <a:cxnSpLocks/>
            <a:endCxn id="96" idx="1"/>
          </p:cNvCxnSpPr>
          <p:nvPr/>
        </p:nvCxnSpPr>
        <p:spPr>
          <a:xfrm rot="16200000" flipH="1">
            <a:off x="8434613" y="4766117"/>
            <a:ext cx="248012" cy="171838"/>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9B0E3523-44C6-4C90-80FD-C44F8A60F3EA}"/>
              </a:ext>
            </a:extLst>
          </p:cNvPr>
          <p:cNvSpPr/>
          <p:nvPr/>
        </p:nvSpPr>
        <p:spPr bwMode="auto">
          <a:xfrm>
            <a:off x="9030121" y="5181327"/>
            <a:ext cx="3167975" cy="47763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b="1">
                <a:solidFill>
                  <a:schemeClr val="tx1"/>
                </a:solidFill>
                <a:cs typeface="Segoe UI" pitchFamily="34" charset="0"/>
              </a:rPr>
              <a:t>Control options: </a:t>
            </a:r>
            <a:r>
              <a:rPr lang="en-US" sz="800">
                <a:solidFill>
                  <a:schemeClr val="tx1"/>
                </a:solidFill>
                <a:cs typeface="Segoe UI" pitchFamily="34" charset="0"/>
              </a:rPr>
              <a:t>App, Client App, Device (Type, Tag), IP Address (Raw IP address, Category, Tag), Location, Registered ISP, User (Name, Group) User agent string, User agent tag, </a:t>
            </a:r>
          </a:p>
        </p:txBody>
      </p:sp>
      <p:cxnSp>
        <p:nvCxnSpPr>
          <p:cNvPr id="101" name="Connector: Elbow 40">
            <a:extLst>
              <a:ext uri="{FF2B5EF4-FFF2-40B4-BE49-F238E27FC236}">
                <a16:creationId xmlns:a16="http://schemas.microsoft.com/office/drawing/2014/main" id="{0C8D41A3-1C49-48AC-9076-885C6CEDD9BD}"/>
              </a:ext>
            </a:extLst>
          </p:cNvPr>
          <p:cNvCxnSpPr>
            <a:cxnSpLocks/>
            <a:stCxn id="104" idx="1"/>
          </p:cNvCxnSpPr>
          <p:nvPr/>
        </p:nvCxnSpPr>
        <p:spPr>
          <a:xfrm rot="10800000">
            <a:off x="8779075" y="5846694"/>
            <a:ext cx="251047" cy="487202"/>
          </a:xfrm>
          <a:prstGeom prst="bentConnector2">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C9EB029-855F-480F-A5BB-BFC9E51FC9DA}"/>
              </a:ext>
            </a:extLst>
          </p:cNvPr>
          <p:cNvSpPr/>
          <p:nvPr/>
        </p:nvSpPr>
        <p:spPr bwMode="auto">
          <a:xfrm>
            <a:off x="8644538" y="5740077"/>
            <a:ext cx="1642705" cy="24163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Session Controls</a:t>
            </a:r>
            <a:endParaRPr lang="en-US" sz="800">
              <a:solidFill>
                <a:schemeClr val="bg1">
                  <a:lumMod val="50000"/>
                </a:schemeClr>
              </a:solidFill>
              <a:ea typeface="Segoe UI" pitchFamily="34" charset="0"/>
              <a:cs typeface="Segoe UI" pitchFamily="34" charset="0"/>
            </a:endParaRPr>
          </a:p>
        </p:txBody>
      </p:sp>
      <p:cxnSp>
        <p:nvCxnSpPr>
          <p:cNvPr id="103" name="Straight Arrow Connector 26">
            <a:extLst>
              <a:ext uri="{FF2B5EF4-FFF2-40B4-BE49-F238E27FC236}">
                <a16:creationId xmlns:a16="http://schemas.microsoft.com/office/drawing/2014/main" id="{87BB62B7-6F7F-497E-9109-040B5A8D5AC7}"/>
              </a:ext>
            </a:extLst>
          </p:cNvPr>
          <p:cNvCxnSpPr>
            <a:cxnSpLocks/>
            <a:endCxn id="102" idx="1"/>
          </p:cNvCxnSpPr>
          <p:nvPr/>
        </p:nvCxnSpPr>
        <p:spPr>
          <a:xfrm rot="16200000" flipH="1">
            <a:off x="7973561" y="5189917"/>
            <a:ext cx="1170118" cy="17183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5486DEA4-C66A-4A02-97B8-E0FC1912023D}"/>
              </a:ext>
            </a:extLst>
          </p:cNvPr>
          <p:cNvSpPr/>
          <p:nvPr/>
        </p:nvSpPr>
        <p:spPr bwMode="auto">
          <a:xfrm>
            <a:off x="9030121" y="6033805"/>
            <a:ext cx="3167975" cy="60018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b="1">
                <a:solidFill>
                  <a:schemeClr val="tx1"/>
                </a:solidFill>
                <a:cs typeface="Segoe UI" pitchFamily="34" charset="0"/>
              </a:rPr>
              <a:t>Control options: </a:t>
            </a:r>
            <a:r>
              <a:rPr lang="en-US" sz="800">
                <a:solidFill>
                  <a:schemeClr val="tx1"/>
                </a:solidFill>
                <a:cs typeface="Segoe UI" pitchFamily="34" charset="0"/>
              </a:rPr>
              <a:t>Block upload/download of potential malware based on Microsoft Threat Intelligence or based on real-time content inspection. Block cut, copy, paste or print based on real-time content inspection.</a:t>
            </a:r>
          </a:p>
        </p:txBody>
      </p:sp>
      <p:sp>
        <p:nvSpPr>
          <p:cNvPr id="79" name="Rectangle 78">
            <a:extLst>
              <a:ext uri="{FF2B5EF4-FFF2-40B4-BE49-F238E27FC236}">
                <a16:creationId xmlns:a16="http://schemas.microsoft.com/office/drawing/2014/main" id="{B9726A06-9A8E-45A9-A461-EA6E5F4FF953}"/>
              </a:ext>
            </a:extLst>
          </p:cNvPr>
          <p:cNvSpPr/>
          <p:nvPr/>
        </p:nvSpPr>
        <p:spPr bwMode="auto">
          <a:xfrm>
            <a:off x="8254491" y="4557213"/>
            <a:ext cx="148004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Control Policies</a:t>
            </a:r>
            <a:endParaRPr lang="en-US" sz="800">
              <a:solidFill>
                <a:schemeClr val="bg1">
                  <a:lumMod val="50000"/>
                </a:schemeClr>
              </a:solidFill>
              <a:ea typeface="Segoe UI" pitchFamily="34" charset="0"/>
              <a:cs typeface="Segoe UI" pitchFamily="34" charset="0"/>
            </a:endParaRPr>
          </a:p>
        </p:txBody>
      </p:sp>
      <p:pic>
        <p:nvPicPr>
          <p:cNvPr id="59" name="Picture 58">
            <a:extLst>
              <a:ext uri="{FF2B5EF4-FFF2-40B4-BE49-F238E27FC236}">
                <a16:creationId xmlns:a16="http://schemas.microsoft.com/office/drawing/2014/main" id="{AB1EFD19-DA51-4991-83B0-F50B0C9E36A3}"/>
              </a:ext>
            </a:extLst>
          </p:cNvPr>
          <p:cNvPicPr>
            <a:picLocks noChangeAspect="1"/>
          </p:cNvPicPr>
          <p:nvPr/>
        </p:nvPicPr>
        <p:blipFill>
          <a:blip r:embed="rId4"/>
          <a:stretch>
            <a:fillRect/>
          </a:stretch>
        </p:blipFill>
        <p:spPr>
          <a:xfrm>
            <a:off x="4627845" y="7275251"/>
            <a:ext cx="7735380" cy="5372850"/>
          </a:xfrm>
          <a:prstGeom prst="rect">
            <a:avLst/>
          </a:prstGeom>
        </p:spPr>
      </p:pic>
      <p:sp>
        <p:nvSpPr>
          <p:cNvPr id="164" name="Rectangle 163">
            <a:hlinkClick r:id="rId5" tooltip="Setup the Svc account"/>
            <a:extLst>
              <a:ext uri="{FF2B5EF4-FFF2-40B4-BE49-F238E27FC236}">
                <a16:creationId xmlns:a16="http://schemas.microsoft.com/office/drawing/2014/main" id="{A4EE170F-F190-43C0-A5D1-593AFF61EA01}"/>
              </a:ext>
            </a:extLst>
          </p:cNvPr>
          <p:cNvSpPr/>
          <p:nvPr/>
        </p:nvSpPr>
        <p:spPr bwMode="auto">
          <a:xfrm>
            <a:off x="9123961" y="3498326"/>
            <a:ext cx="1366571"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Service Account</a:t>
            </a:r>
            <a:endParaRPr lang="en-US" sz="800">
              <a:solidFill>
                <a:schemeClr val="bg1">
                  <a:lumMod val="50000"/>
                </a:schemeClr>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8E29530B-755F-4D28-A4C8-D919D2CF68BC}"/>
              </a:ext>
            </a:extLst>
          </p:cNvPr>
          <p:cNvSpPr/>
          <p:nvPr/>
        </p:nvSpPr>
        <p:spPr bwMode="auto">
          <a:xfrm>
            <a:off x="4590777" y="3460199"/>
            <a:ext cx="1745606" cy="663801"/>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800">
                <a:solidFill>
                  <a:schemeClr val="tx1"/>
                </a:solidFill>
                <a:cs typeface="Segoe UI" pitchFamily="34" charset="0"/>
              </a:rPr>
              <a:t>Identifier (Entity ID)</a:t>
            </a:r>
          </a:p>
          <a:p>
            <a:pPr defTabSz="932472" fontAlgn="base">
              <a:lnSpc>
                <a:spcPct val="90000"/>
              </a:lnSpc>
              <a:spcBef>
                <a:spcPct val="0"/>
              </a:spcBef>
              <a:spcAft>
                <a:spcPct val="0"/>
              </a:spcAft>
            </a:pPr>
            <a:r>
              <a:rPr lang="en-US" sz="800">
                <a:solidFill>
                  <a:schemeClr val="tx1"/>
                </a:solidFill>
                <a:cs typeface="Segoe UI" pitchFamily="34" charset="0"/>
              </a:rPr>
              <a:t>Reply URL</a:t>
            </a:r>
          </a:p>
          <a:p>
            <a:pPr defTabSz="932472" fontAlgn="base">
              <a:lnSpc>
                <a:spcPct val="90000"/>
              </a:lnSpc>
              <a:spcBef>
                <a:spcPct val="0"/>
              </a:spcBef>
              <a:spcAft>
                <a:spcPct val="0"/>
              </a:spcAft>
            </a:pPr>
            <a:r>
              <a:rPr lang="en-US" sz="800">
                <a:solidFill>
                  <a:schemeClr val="tx1"/>
                </a:solidFill>
                <a:cs typeface="Segoe UI" pitchFamily="34" charset="0"/>
              </a:rPr>
              <a:t>SAML Signing Certificate</a:t>
            </a:r>
          </a:p>
          <a:p>
            <a:pPr defTabSz="932472" fontAlgn="base">
              <a:lnSpc>
                <a:spcPct val="90000"/>
              </a:lnSpc>
              <a:spcBef>
                <a:spcPct val="0"/>
              </a:spcBef>
              <a:spcAft>
                <a:spcPct val="0"/>
              </a:spcAft>
            </a:pPr>
            <a:r>
              <a:rPr lang="en-US" sz="800">
                <a:solidFill>
                  <a:schemeClr val="tx1"/>
                </a:solidFill>
                <a:cs typeface="Segoe UI" pitchFamily="34" charset="0"/>
              </a:rPr>
              <a:t>App Federation Metadata </a:t>
            </a:r>
            <a:r>
              <a:rPr lang="en-US" sz="800" err="1">
                <a:solidFill>
                  <a:schemeClr val="tx1"/>
                </a:solidFill>
                <a:cs typeface="Segoe UI" pitchFamily="34" charset="0"/>
              </a:rPr>
              <a:t>Url</a:t>
            </a:r>
            <a:endParaRPr lang="en-US" sz="800">
              <a:solidFill>
                <a:schemeClr val="tx1"/>
              </a:solidFill>
              <a:cs typeface="Segoe UI" pitchFamily="34" charset="0"/>
            </a:endParaRPr>
          </a:p>
        </p:txBody>
      </p:sp>
      <p:cxnSp>
        <p:nvCxnSpPr>
          <p:cNvPr id="73" name="Straight Arrow Connector 26">
            <a:extLst>
              <a:ext uri="{FF2B5EF4-FFF2-40B4-BE49-F238E27FC236}">
                <a16:creationId xmlns:a16="http://schemas.microsoft.com/office/drawing/2014/main" id="{63E40856-DC3B-4195-998E-48B66495365E}"/>
              </a:ext>
            </a:extLst>
          </p:cNvPr>
          <p:cNvCxnSpPr>
            <a:cxnSpLocks/>
            <a:stCxn id="163" idx="3"/>
            <a:endCxn id="70" idx="1"/>
          </p:cNvCxnSpPr>
          <p:nvPr/>
        </p:nvCxnSpPr>
        <p:spPr>
          <a:xfrm>
            <a:off x="3573598" y="3284961"/>
            <a:ext cx="69529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Connector: Elbow 40">
            <a:extLst>
              <a:ext uri="{FF2B5EF4-FFF2-40B4-BE49-F238E27FC236}">
                <a16:creationId xmlns:a16="http://schemas.microsoft.com/office/drawing/2014/main" id="{FF0E1A3D-C02F-43D3-A61B-618CA46A5BA8}"/>
              </a:ext>
            </a:extLst>
          </p:cNvPr>
          <p:cNvCxnSpPr>
            <a:cxnSpLocks/>
            <a:stCxn id="72" idx="1"/>
          </p:cNvCxnSpPr>
          <p:nvPr/>
        </p:nvCxnSpPr>
        <p:spPr>
          <a:xfrm rot="10800000">
            <a:off x="4436817" y="3337490"/>
            <a:ext cx="153961" cy="454611"/>
          </a:xfrm>
          <a:prstGeom prst="bentConnector2">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a:hlinkClick r:id="rId6"/>
            <a:extLst>
              <a:ext uri="{FF2B5EF4-FFF2-40B4-BE49-F238E27FC236}">
                <a16:creationId xmlns:a16="http://schemas.microsoft.com/office/drawing/2014/main" id="{AF894995-E352-4B3C-8C86-DF28522D0A53}"/>
              </a:ext>
            </a:extLst>
          </p:cNvPr>
          <p:cNvSpPr/>
          <p:nvPr/>
        </p:nvSpPr>
        <p:spPr bwMode="auto">
          <a:xfrm>
            <a:off x="4268896" y="3162250"/>
            <a:ext cx="1918394"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Single Sign-on SAML</a:t>
            </a:r>
            <a:endParaRPr lang="en-US" sz="800">
              <a:solidFill>
                <a:schemeClr val="bg1">
                  <a:lumMod val="50000"/>
                </a:schemeClr>
              </a:solidFill>
              <a:ea typeface="Segoe UI" pitchFamily="34" charset="0"/>
              <a:cs typeface="Segoe UI" pitchFamily="34" charset="0"/>
            </a:endParaRPr>
          </a:p>
        </p:txBody>
      </p:sp>
      <p:sp>
        <p:nvSpPr>
          <p:cNvPr id="77" name="Rectangle 76">
            <a:hlinkClick r:id="rId5" tooltip="Setup the Svc account"/>
            <a:extLst>
              <a:ext uri="{FF2B5EF4-FFF2-40B4-BE49-F238E27FC236}">
                <a16:creationId xmlns:a16="http://schemas.microsoft.com/office/drawing/2014/main" id="{FA20DA11-73A7-4B61-A3D1-14D62DEA3A7F}"/>
              </a:ext>
            </a:extLst>
          </p:cNvPr>
          <p:cNvSpPr/>
          <p:nvPr/>
        </p:nvSpPr>
        <p:spPr bwMode="auto">
          <a:xfrm>
            <a:off x="9123204" y="3797130"/>
            <a:ext cx="1366571"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IAM User</a:t>
            </a:r>
            <a:endParaRPr lang="en-US" sz="800">
              <a:solidFill>
                <a:schemeClr val="bg1">
                  <a:lumMod val="50000"/>
                </a:schemeClr>
              </a:solidFill>
              <a:ea typeface="Segoe UI" pitchFamily="34" charset="0"/>
              <a:cs typeface="Segoe UI" pitchFamily="34" charset="0"/>
            </a:endParaRPr>
          </a:p>
        </p:txBody>
      </p:sp>
      <p:cxnSp>
        <p:nvCxnSpPr>
          <p:cNvPr id="80" name="Straight Arrow Connector 26">
            <a:extLst>
              <a:ext uri="{FF2B5EF4-FFF2-40B4-BE49-F238E27FC236}">
                <a16:creationId xmlns:a16="http://schemas.microsoft.com/office/drawing/2014/main" id="{03EC5F19-03F4-4D0F-A224-EFE174E4777C}"/>
              </a:ext>
            </a:extLst>
          </p:cNvPr>
          <p:cNvCxnSpPr>
            <a:cxnSpLocks/>
            <a:endCxn id="77" idx="1"/>
          </p:cNvCxnSpPr>
          <p:nvPr/>
        </p:nvCxnSpPr>
        <p:spPr>
          <a:xfrm rot="16200000" flipH="1">
            <a:off x="8834349" y="3630986"/>
            <a:ext cx="411958" cy="165751"/>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hlinkClick r:id="rId5" tooltip="Setup the Svc account"/>
            <a:extLst>
              <a:ext uri="{FF2B5EF4-FFF2-40B4-BE49-F238E27FC236}">
                <a16:creationId xmlns:a16="http://schemas.microsoft.com/office/drawing/2014/main" id="{E48632DA-8A38-40B2-B0BA-DAD0226E96F4}"/>
              </a:ext>
            </a:extLst>
          </p:cNvPr>
          <p:cNvSpPr/>
          <p:nvPr/>
        </p:nvSpPr>
        <p:spPr bwMode="auto">
          <a:xfrm>
            <a:off x="6932378" y="3161998"/>
            <a:ext cx="991986"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External ID</a:t>
            </a:r>
            <a:endParaRPr lang="en-US" sz="800">
              <a:solidFill>
                <a:schemeClr val="bg1">
                  <a:lumMod val="50000"/>
                </a:schemeClr>
              </a:solidFill>
              <a:ea typeface="Segoe UI" pitchFamily="34" charset="0"/>
              <a:cs typeface="Segoe UI" pitchFamily="34" charset="0"/>
            </a:endParaRPr>
          </a:p>
        </p:txBody>
      </p:sp>
      <p:cxnSp>
        <p:nvCxnSpPr>
          <p:cNvPr id="83" name="Connector: Elbow 40">
            <a:extLst>
              <a:ext uri="{FF2B5EF4-FFF2-40B4-BE49-F238E27FC236}">
                <a16:creationId xmlns:a16="http://schemas.microsoft.com/office/drawing/2014/main" id="{53EB8C64-07C9-4AF4-9087-4CDE1546B5E6}"/>
              </a:ext>
            </a:extLst>
          </p:cNvPr>
          <p:cNvCxnSpPr>
            <a:cxnSpLocks/>
            <a:stCxn id="81" idx="1"/>
            <a:endCxn id="70" idx="3"/>
          </p:cNvCxnSpPr>
          <p:nvPr/>
        </p:nvCxnSpPr>
        <p:spPr>
          <a:xfrm rot="10800000" flipV="1">
            <a:off x="6187290" y="3284709"/>
            <a:ext cx="745088" cy="252"/>
          </a:xfrm>
          <a:prstGeom prst="bentConnector3">
            <a:avLst>
              <a:gd name="adj1" fmla="val 50000"/>
            </a:avLst>
          </a:prstGeom>
          <a:ln w="9525">
            <a:solidFill>
              <a:schemeClr val="tx1">
                <a:lumMod val="75000"/>
                <a:lumOff val="25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Connector: Elbow 40">
            <a:extLst>
              <a:ext uri="{FF2B5EF4-FFF2-40B4-BE49-F238E27FC236}">
                <a16:creationId xmlns:a16="http://schemas.microsoft.com/office/drawing/2014/main" id="{C4E03EED-A8CE-467D-876F-36ADACD2A287}"/>
              </a:ext>
            </a:extLst>
          </p:cNvPr>
          <p:cNvCxnSpPr>
            <a:cxnSpLocks/>
            <a:endCxn id="81" idx="3"/>
          </p:cNvCxnSpPr>
          <p:nvPr/>
        </p:nvCxnSpPr>
        <p:spPr>
          <a:xfrm rot="10800000" flipV="1">
            <a:off x="7924365" y="3062757"/>
            <a:ext cx="620011" cy="221952"/>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Rectangle 94">
            <a:hlinkClick r:id="rId5" tooltip="Setup the Svc account"/>
            <a:extLst>
              <a:ext uri="{FF2B5EF4-FFF2-40B4-BE49-F238E27FC236}">
                <a16:creationId xmlns:a16="http://schemas.microsoft.com/office/drawing/2014/main" id="{D888A677-6B3D-4AD3-86C1-024D571D8E9E}"/>
              </a:ext>
            </a:extLst>
          </p:cNvPr>
          <p:cNvSpPr/>
          <p:nvPr/>
        </p:nvSpPr>
        <p:spPr bwMode="auto">
          <a:xfrm>
            <a:off x="6932523" y="3788621"/>
            <a:ext cx="991986" cy="38370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Temporary Credentials</a:t>
            </a:r>
            <a:endParaRPr lang="en-US" sz="800">
              <a:solidFill>
                <a:schemeClr val="bg1">
                  <a:lumMod val="50000"/>
                </a:schemeClr>
              </a:solidFill>
              <a:ea typeface="Segoe UI" pitchFamily="34" charset="0"/>
              <a:cs typeface="Segoe UI" pitchFamily="34" charset="0"/>
            </a:endParaRPr>
          </a:p>
        </p:txBody>
      </p:sp>
      <p:cxnSp>
        <p:nvCxnSpPr>
          <p:cNvPr id="99" name="Straight Arrow Connector 26">
            <a:extLst>
              <a:ext uri="{FF2B5EF4-FFF2-40B4-BE49-F238E27FC236}">
                <a16:creationId xmlns:a16="http://schemas.microsoft.com/office/drawing/2014/main" id="{26AEDEA8-1809-4E65-8564-EA94137FE934}"/>
              </a:ext>
            </a:extLst>
          </p:cNvPr>
          <p:cNvCxnSpPr>
            <a:cxnSpLocks/>
            <a:stCxn id="81" idx="2"/>
            <a:endCxn id="95" idx="0"/>
          </p:cNvCxnSpPr>
          <p:nvPr/>
        </p:nvCxnSpPr>
        <p:spPr>
          <a:xfrm rot="16200000" flipH="1">
            <a:off x="7237842" y="3597947"/>
            <a:ext cx="381202" cy="145"/>
          </a:xfrm>
          <a:prstGeom prst="bentConnector3">
            <a:avLst>
              <a:gd name="adj1" fmla="val 50000"/>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Connector: Elbow 40">
            <a:extLst>
              <a:ext uri="{FF2B5EF4-FFF2-40B4-BE49-F238E27FC236}">
                <a16:creationId xmlns:a16="http://schemas.microsoft.com/office/drawing/2014/main" id="{0C64A73F-019D-4A63-B0D3-53309DFF2546}"/>
              </a:ext>
            </a:extLst>
          </p:cNvPr>
          <p:cNvCxnSpPr>
            <a:cxnSpLocks/>
            <a:endCxn id="95" idx="3"/>
          </p:cNvCxnSpPr>
          <p:nvPr/>
        </p:nvCxnSpPr>
        <p:spPr>
          <a:xfrm rot="10800000" flipV="1">
            <a:off x="7924510" y="3407418"/>
            <a:ext cx="1032943" cy="573054"/>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C7306BA1-0B9A-4D1C-BF5A-2626CD666324}"/>
              </a:ext>
            </a:extLst>
          </p:cNvPr>
          <p:cNvSpPr/>
          <p:nvPr/>
        </p:nvSpPr>
        <p:spPr bwMode="auto">
          <a:xfrm>
            <a:off x="8787728" y="3190358"/>
            <a:ext cx="1299402"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Policy</a:t>
            </a:r>
            <a:endParaRPr lang="en-US" sz="800">
              <a:solidFill>
                <a:schemeClr val="bg1">
                  <a:lumMod val="50000"/>
                </a:schemeClr>
              </a:solidFill>
              <a:ea typeface="Segoe UI" pitchFamily="34" charset="0"/>
              <a:cs typeface="Segoe UI" pitchFamily="34" charset="0"/>
            </a:endParaRPr>
          </a:p>
        </p:txBody>
      </p:sp>
      <p:sp>
        <p:nvSpPr>
          <p:cNvPr id="111" name="Rectangle 110">
            <a:hlinkClick r:id="rId6"/>
            <a:extLst>
              <a:ext uri="{FF2B5EF4-FFF2-40B4-BE49-F238E27FC236}">
                <a16:creationId xmlns:a16="http://schemas.microsoft.com/office/drawing/2014/main" id="{99C56411-1CEF-49AB-A4AE-685D2C0DEDAE}"/>
              </a:ext>
            </a:extLst>
          </p:cNvPr>
          <p:cNvSpPr/>
          <p:nvPr/>
        </p:nvSpPr>
        <p:spPr bwMode="auto">
          <a:xfrm>
            <a:off x="5441284" y="2812445"/>
            <a:ext cx="1487881"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Provisioning (roles)</a:t>
            </a:r>
            <a:endParaRPr lang="en-US" sz="800">
              <a:solidFill>
                <a:schemeClr val="bg1">
                  <a:lumMod val="50000"/>
                </a:schemeClr>
              </a:solidFill>
              <a:ea typeface="Segoe UI" pitchFamily="34" charset="0"/>
              <a:cs typeface="Segoe UI" pitchFamily="34" charset="0"/>
            </a:endParaRPr>
          </a:p>
        </p:txBody>
      </p:sp>
      <p:cxnSp>
        <p:nvCxnSpPr>
          <p:cNvPr id="112" name="Connector: Elbow 40">
            <a:extLst>
              <a:ext uri="{FF2B5EF4-FFF2-40B4-BE49-F238E27FC236}">
                <a16:creationId xmlns:a16="http://schemas.microsoft.com/office/drawing/2014/main" id="{55294482-0523-4AE6-B8FE-9FCEC4AEADF5}"/>
              </a:ext>
            </a:extLst>
          </p:cNvPr>
          <p:cNvCxnSpPr>
            <a:cxnSpLocks/>
            <a:endCxn id="111" idx="1"/>
          </p:cNvCxnSpPr>
          <p:nvPr/>
        </p:nvCxnSpPr>
        <p:spPr>
          <a:xfrm flipV="1">
            <a:off x="5130094" y="2935156"/>
            <a:ext cx="311190" cy="281396"/>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Connector: Elbow 40">
            <a:extLst>
              <a:ext uri="{FF2B5EF4-FFF2-40B4-BE49-F238E27FC236}">
                <a16:creationId xmlns:a16="http://schemas.microsoft.com/office/drawing/2014/main" id="{CE30BC78-808A-4064-A3A1-07B45E86720D}"/>
              </a:ext>
            </a:extLst>
          </p:cNvPr>
          <p:cNvCxnSpPr>
            <a:cxnSpLocks/>
            <a:endCxn id="111" idx="3"/>
          </p:cNvCxnSpPr>
          <p:nvPr/>
        </p:nvCxnSpPr>
        <p:spPr>
          <a:xfrm rot="10800000">
            <a:off x="6929165" y="2935157"/>
            <a:ext cx="1988440" cy="4895"/>
          </a:xfrm>
          <a:prstGeom prst="bentConnector3">
            <a:avLst>
              <a:gd name="adj1" fmla="val 50000"/>
            </a:avLst>
          </a:prstGeom>
          <a:ln w="9525">
            <a:solidFill>
              <a:schemeClr val="tx1">
                <a:lumMod val="75000"/>
                <a:lumOff val="2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A0104AD3-4389-4FE4-A2DE-306B7F1CC7A0}"/>
              </a:ext>
            </a:extLst>
          </p:cNvPr>
          <p:cNvSpPr/>
          <p:nvPr/>
        </p:nvSpPr>
        <p:spPr bwMode="auto">
          <a:xfrm>
            <a:off x="8406203" y="2868273"/>
            <a:ext cx="1299402"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Role</a:t>
            </a:r>
            <a:endParaRPr lang="en-US" sz="80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397733853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E27087BA-31D4-47EF-A2D7-9A55AB18BED0}"/>
              </a:ext>
            </a:extLst>
          </p:cNvPr>
          <p:cNvSpPr/>
          <p:nvPr/>
        </p:nvSpPr>
        <p:spPr bwMode="auto">
          <a:xfrm>
            <a:off x="6279606" y="5433943"/>
            <a:ext cx="1961043" cy="1433805"/>
          </a:xfrm>
          <a:prstGeom prst="rect">
            <a:avLst/>
          </a:prstGeom>
          <a:solidFill>
            <a:schemeClr val="bg1">
              <a:lumMod val="85000"/>
            </a:schemeClr>
          </a:solidFill>
          <a:ln>
            <a:solidFill>
              <a:schemeClr val="tx1"/>
            </a:solidFill>
            <a:prstDash val="solid"/>
            <a:headEnd type="none" w="med" len="med"/>
            <a:tailEnd type="none" w="med" len="med"/>
            <a:extLst>
              <a:ext uri="{C807C97D-BFC1-408E-A445-0C87EB9F89A2}">
                <ask:lineSketchStyleProps xmlns:ask="http://schemas.microsoft.com/office/drawing/2018/sketchyshapes" sd="1208808761">
                  <a:custGeom>
                    <a:avLst/>
                    <a:gdLst>
                      <a:gd name="connsiteX0" fmla="*/ 0 w 7959143"/>
                      <a:gd name="connsiteY0" fmla="*/ 0 h 1925390"/>
                      <a:gd name="connsiteX1" fmla="*/ 329736 w 7959143"/>
                      <a:gd name="connsiteY1" fmla="*/ 0 h 1925390"/>
                      <a:gd name="connsiteX2" fmla="*/ 818655 w 7959143"/>
                      <a:gd name="connsiteY2" fmla="*/ 0 h 1925390"/>
                      <a:gd name="connsiteX3" fmla="*/ 1466756 w 7959143"/>
                      <a:gd name="connsiteY3" fmla="*/ 0 h 1925390"/>
                      <a:gd name="connsiteX4" fmla="*/ 1796492 w 7959143"/>
                      <a:gd name="connsiteY4" fmla="*/ 0 h 1925390"/>
                      <a:gd name="connsiteX5" fmla="*/ 2365002 w 7959143"/>
                      <a:gd name="connsiteY5" fmla="*/ 0 h 1925390"/>
                      <a:gd name="connsiteX6" fmla="*/ 3013104 w 7959143"/>
                      <a:gd name="connsiteY6" fmla="*/ 0 h 1925390"/>
                      <a:gd name="connsiteX7" fmla="*/ 3661206 w 7959143"/>
                      <a:gd name="connsiteY7" fmla="*/ 0 h 1925390"/>
                      <a:gd name="connsiteX8" fmla="*/ 3990942 w 7959143"/>
                      <a:gd name="connsiteY8" fmla="*/ 0 h 1925390"/>
                      <a:gd name="connsiteX9" fmla="*/ 4320678 w 7959143"/>
                      <a:gd name="connsiteY9" fmla="*/ 0 h 1925390"/>
                      <a:gd name="connsiteX10" fmla="*/ 4650414 w 7959143"/>
                      <a:gd name="connsiteY10" fmla="*/ 0 h 1925390"/>
                      <a:gd name="connsiteX11" fmla="*/ 5218924 w 7959143"/>
                      <a:gd name="connsiteY11" fmla="*/ 0 h 1925390"/>
                      <a:gd name="connsiteX12" fmla="*/ 5628251 w 7959143"/>
                      <a:gd name="connsiteY12" fmla="*/ 0 h 1925390"/>
                      <a:gd name="connsiteX13" fmla="*/ 6355944 w 7959143"/>
                      <a:gd name="connsiteY13" fmla="*/ 0 h 1925390"/>
                      <a:gd name="connsiteX14" fmla="*/ 6924454 w 7959143"/>
                      <a:gd name="connsiteY14" fmla="*/ 0 h 1925390"/>
                      <a:gd name="connsiteX15" fmla="*/ 7959143 w 7959143"/>
                      <a:gd name="connsiteY15" fmla="*/ 0 h 1925390"/>
                      <a:gd name="connsiteX16" fmla="*/ 7959143 w 7959143"/>
                      <a:gd name="connsiteY16" fmla="*/ 442840 h 1925390"/>
                      <a:gd name="connsiteX17" fmla="*/ 7959143 w 7959143"/>
                      <a:gd name="connsiteY17" fmla="*/ 924187 h 1925390"/>
                      <a:gd name="connsiteX18" fmla="*/ 7959143 w 7959143"/>
                      <a:gd name="connsiteY18" fmla="*/ 1367027 h 1925390"/>
                      <a:gd name="connsiteX19" fmla="*/ 7959143 w 7959143"/>
                      <a:gd name="connsiteY19" fmla="*/ 1925390 h 1925390"/>
                      <a:gd name="connsiteX20" fmla="*/ 7311041 w 7959143"/>
                      <a:gd name="connsiteY20" fmla="*/ 1925390 h 1925390"/>
                      <a:gd name="connsiteX21" fmla="*/ 6981305 w 7959143"/>
                      <a:gd name="connsiteY21" fmla="*/ 1925390 h 1925390"/>
                      <a:gd name="connsiteX22" fmla="*/ 6333204 w 7959143"/>
                      <a:gd name="connsiteY22" fmla="*/ 1925390 h 1925390"/>
                      <a:gd name="connsiteX23" fmla="*/ 5685102 w 7959143"/>
                      <a:gd name="connsiteY23" fmla="*/ 1925390 h 1925390"/>
                      <a:gd name="connsiteX24" fmla="*/ 4957409 w 7959143"/>
                      <a:gd name="connsiteY24" fmla="*/ 1925390 h 1925390"/>
                      <a:gd name="connsiteX25" fmla="*/ 4627673 w 7959143"/>
                      <a:gd name="connsiteY25" fmla="*/ 1925390 h 1925390"/>
                      <a:gd name="connsiteX26" fmla="*/ 3979572 w 7959143"/>
                      <a:gd name="connsiteY26" fmla="*/ 1925390 h 1925390"/>
                      <a:gd name="connsiteX27" fmla="*/ 3251878 w 7959143"/>
                      <a:gd name="connsiteY27" fmla="*/ 1925390 h 1925390"/>
                      <a:gd name="connsiteX28" fmla="*/ 2762960 w 7959143"/>
                      <a:gd name="connsiteY28" fmla="*/ 1925390 h 1925390"/>
                      <a:gd name="connsiteX29" fmla="*/ 2353632 w 7959143"/>
                      <a:gd name="connsiteY29" fmla="*/ 1925390 h 1925390"/>
                      <a:gd name="connsiteX30" fmla="*/ 1625939 w 7959143"/>
                      <a:gd name="connsiteY30" fmla="*/ 1925390 h 1925390"/>
                      <a:gd name="connsiteX31" fmla="*/ 1137020 w 7959143"/>
                      <a:gd name="connsiteY31" fmla="*/ 1925390 h 1925390"/>
                      <a:gd name="connsiteX32" fmla="*/ 648102 w 7959143"/>
                      <a:gd name="connsiteY32" fmla="*/ 1925390 h 1925390"/>
                      <a:gd name="connsiteX33" fmla="*/ 0 w 7959143"/>
                      <a:gd name="connsiteY33" fmla="*/ 1925390 h 1925390"/>
                      <a:gd name="connsiteX34" fmla="*/ 0 w 7959143"/>
                      <a:gd name="connsiteY34" fmla="*/ 1482550 h 1925390"/>
                      <a:gd name="connsiteX35" fmla="*/ 0 w 7959143"/>
                      <a:gd name="connsiteY35" fmla="*/ 1058965 h 1925390"/>
                      <a:gd name="connsiteX36" fmla="*/ 0 w 7959143"/>
                      <a:gd name="connsiteY36" fmla="*/ 577617 h 1925390"/>
                      <a:gd name="connsiteX37" fmla="*/ 0 w 7959143"/>
                      <a:gd name="connsiteY37" fmla="*/ 0 h 192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959143" h="1925390" fill="none" extrusionOk="0">
                        <a:moveTo>
                          <a:pt x="0" y="0"/>
                        </a:moveTo>
                        <a:cubicBezTo>
                          <a:pt x="79952" y="-31492"/>
                          <a:pt x="260201" y="29213"/>
                          <a:pt x="329736" y="0"/>
                        </a:cubicBezTo>
                        <a:cubicBezTo>
                          <a:pt x="399271" y="-29213"/>
                          <a:pt x="690214" y="57650"/>
                          <a:pt x="818655" y="0"/>
                        </a:cubicBezTo>
                        <a:cubicBezTo>
                          <a:pt x="947096" y="-57650"/>
                          <a:pt x="1297713" y="30488"/>
                          <a:pt x="1466756" y="0"/>
                        </a:cubicBezTo>
                        <a:cubicBezTo>
                          <a:pt x="1635799" y="-30488"/>
                          <a:pt x="1676546" y="24344"/>
                          <a:pt x="1796492" y="0"/>
                        </a:cubicBezTo>
                        <a:cubicBezTo>
                          <a:pt x="1916438" y="-24344"/>
                          <a:pt x="2196597" y="42729"/>
                          <a:pt x="2365002" y="0"/>
                        </a:cubicBezTo>
                        <a:cubicBezTo>
                          <a:pt x="2533407" y="-42729"/>
                          <a:pt x="2730057" y="22430"/>
                          <a:pt x="3013104" y="0"/>
                        </a:cubicBezTo>
                        <a:cubicBezTo>
                          <a:pt x="3296151" y="-22430"/>
                          <a:pt x="3399169" y="76047"/>
                          <a:pt x="3661206" y="0"/>
                        </a:cubicBezTo>
                        <a:cubicBezTo>
                          <a:pt x="3923243" y="-76047"/>
                          <a:pt x="3905378" y="19213"/>
                          <a:pt x="3990942" y="0"/>
                        </a:cubicBezTo>
                        <a:cubicBezTo>
                          <a:pt x="4076506" y="-19213"/>
                          <a:pt x="4203953" y="21027"/>
                          <a:pt x="4320678" y="0"/>
                        </a:cubicBezTo>
                        <a:cubicBezTo>
                          <a:pt x="4437403" y="-21027"/>
                          <a:pt x="4511193" y="35257"/>
                          <a:pt x="4650414" y="0"/>
                        </a:cubicBezTo>
                        <a:cubicBezTo>
                          <a:pt x="4789635" y="-35257"/>
                          <a:pt x="5052264" y="18177"/>
                          <a:pt x="5218924" y="0"/>
                        </a:cubicBezTo>
                        <a:cubicBezTo>
                          <a:pt x="5385584" y="-18177"/>
                          <a:pt x="5429033" y="45515"/>
                          <a:pt x="5628251" y="0"/>
                        </a:cubicBezTo>
                        <a:cubicBezTo>
                          <a:pt x="5827469" y="-45515"/>
                          <a:pt x="6062228" y="2580"/>
                          <a:pt x="6355944" y="0"/>
                        </a:cubicBezTo>
                        <a:cubicBezTo>
                          <a:pt x="6649660" y="-2580"/>
                          <a:pt x="6755561" y="52716"/>
                          <a:pt x="6924454" y="0"/>
                        </a:cubicBezTo>
                        <a:cubicBezTo>
                          <a:pt x="7093347" y="-52716"/>
                          <a:pt x="7577199" y="26925"/>
                          <a:pt x="7959143" y="0"/>
                        </a:cubicBezTo>
                        <a:cubicBezTo>
                          <a:pt x="7965336" y="186169"/>
                          <a:pt x="7923151" y="228670"/>
                          <a:pt x="7959143" y="442840"/>
                        </a:cubicBezTo>
                        <a:cubicBezTo>
                          <a:pt x="7995135" y="657010"/>
                          <a:pt x="7948312" y="787576"/>
                          <a:pt x="7959143" y="924187"/>
                        </a:cubicBezTo>
                        <a:cubicBezTo>
                          <a:pt x="7969974" y="1060798"/>
                          <a:pt x="7917840" y="1240263"/>
                          <a:pt x="7959143" y="1367027"/>
                        </a:cubicBezTo>
                        <a:cubicBezTo>
                          <a:pt x="8000446" y="1493791"/>
                          <a:pt x="7912275" y="1661753"/>
                          <a:pt x="7959143" y="1925390"/>
                        </a:cubicBezTo>
                        <a:cubicBezTo>
                          <a:pt x="7817258" y="1929576"/>
                          <a:pt x="7527722" y="1894765"/>
                          <a:pt x="7311041" y="1925390"/>
                        </a:cubicBezTo>
                        <a:cubicBezTo>
                          <a:pt x="7094360" y="1956015"/>
                          <a:pt x="7127423" y="1916155"/>
                          <a:pt x="6981305" y="1925390"/>
                        </a:cubicBezTo>
                        <a:cubicBezTo>
                          <a:pt x="6835187" y="1934625"/>
                          <a:pt x="6582367" y="1854171"/>
                          <a:pt x="6333204" y="1925390"/>
                        </a:cubicBezTo>
                        <a:cubicBezTo>
                          <a:pt x="6084041" y="1996609"/>
                          <a:pt x="5854896" y="1871306"/>
                          <a:pt x="5685102" y="1925390"/>
                        </a:cubicBezTo>
                        <a:cubicBezTo>
                          <a:pt x="5515308" y="1979474"/>
                          <a:pt x="5124768" y="1889906"/>
                          <a:pt x="4957409" y="1925390"/>
                        </a:cubicBezTo>
                        <a:cubicBezTo>
                          <a:pt x="4790050" y="1960874"/>
                          <a:pt x="4783283" y="1894147"/>
                          <a:pt x="4627673" y="1925390"/>
                        </a:cubicBezTo>
                        <a:cubicBezTo>
                          <a:pt x="4472063" y="1956633"/>
                          <a:pt x="4201502" y="1867340"/>
                          <a:pt x="3979572" y="1925390"/>
                        </a:cubicBezTo>
                        <a:cubicBezTo>
                          <a:pt x="3757642" y="1983440"/>
                          <a:pt x="3567142" y="1881669"/>
                          <a:pt x="3251878" y="1925390"/>
                        </a:cubicBezTo>
                        <a:cubicBezTo>
                          <a:pt x="2936614" y="1969111"/>
                          <a:pt x="2989493" y="1867378"/>
                          <a:pt x="2762960" y="1925390"/>
                        </a:cubicBezTo>
                        <a:cubicBezTo>
                          <a:pt x="2536427" y="1983402"/>
                          <a:pt x="2528084" y="1894232"/>
                          <a:pt x="2353632" y="1925390"/>
                        </a:cubicBezTo>
                        <a:cubicBezTo>
                          <a:pt x="2179180" y="1956548"/>
                          <a:pt x="1891078" y="1883657"/>
                          <a:pt x="1625939" y="1925390"/>
                        </a:cubicBezTo>
                        <a:cubicBezTo>
                          <a:pt x="1360800" y="1967123"/>
                          <a:pt x="1307172" y="1905575"/>
                          <a:pt x="1137020" y="1925390"/>
                        </a:cubicBezTo>
                        <a:cubicBezTo>
                          <a:pt x="966868" y="1945205"/>
                          <a:pt x="815598" y="1868785"/>
                          <a:pt x="648102" y="1925390"/>
                        </a:cubicBezTo>
                        <a:cubicBezTo>
                          <a:pt x="480606" y="1981995"/>
                          <a:pt x="219871" y="1874992"/>
                          <a:pt x="0" y="1925390"/>
                        </a:cubicBezTo>
                        <a:cubicBezTo>
                          <a:pt x="-27298" y="1746590"/>
                          <a:pt x="30670" y="1671937"/>
                          <a:pt x="0" y="1482550"/>
                        </a:cubicBezTo>
                        <a:cubicBezTo>
                          <a:pt x="-30670" y="1293163"/>
                          <a:pt x="39928" y="1172061"/>
                          <a:pt x="0" y="1058965"/>
                        </a:cubicBezTo>
                        <a:cubicBezTo>
                          <a:pt x="-39928" y="945870"/>
                          <a:pt x="19222" y="779957"/>
                          <a:pt x="0" y="577617"/>
                        </a:cubicBezTo>
                        <a:cubicBezTo>
                          <a:pt x="-19222" y="375277"/>
                          <a:pt x="18861" y="256097"/>
                          <a:pt x="0" y="0"/>
                        </a:cubicBezTo>
                        <a:close/>
                      </a:path>
                      <a:path w="7959143" h="1925390" stroke="0" extrusionOk="0">
                        <a:moveTo>
                          <a:pt x="0" y="0"/>
                        </a:moveTo>
                        <a:cubicBezTo>
                          <a:pt x="114632" y="-8794"/>
                          <a:pt x="328706" y="3877"/>
                          <a:pt x="488919" y="0"/>
                        </a:cubicBezTo>
                        <a:cubicBezTo>
                          <a:pt x="649132" y="-3877"/>
                          <a:pt x="1044211" y="47089"/>
                          <a:pt x="1216612" y="0"/>
                        </a:cubicBezTo>
                        <a:cubicBezTo>
                          <a:pt x="1389013" y="-47089"/>
                          <a:pt x="1674748" y="16802"/>
                          <a:pt x="1944305" y="0"/>
                        </a:cubicBezTo>
                        <a:cubicBezTo>
                          <a:pt x="2213862" y="-16802"/>
                          <a:pt x="2481684" y="50370"/>
                          <a:pt x="2671998" y="0"/>
                        </a:cubicBezTo>
                        <a:cubicBezTo>
                          <a:pt x="2862312" y="-50370"/>
                          <a:pt x="3130011" y="61766"/>
                          <a:pt x="3399691" y="0"/>
                        </a:cubicBezTo>
                        <a:cubicBezTo>
                          <a:pt x="3669371" y="-61766"/>
                          <a:pt x="3728276" y="33201"/>
                          <a:pt x="4047793" y="0"/>
                        </a:cubicBezTo>
                        <a:cubicBezTo>
                          <a:pt x="4367310" y="-33201"/>
                          <a:pt x="4248250" y="29168"/>
                          <a:pt x="4377529" y="0"/>
                        </a:cubicBezTo>
                        <a:cubicBezTo>
                          <a:pt x="4506808" y="-29168"/>
                          <a:pt x="4912932" y="50566"/>
                          <a:pt x="5105222" y="0"/>
                        </a:cubicBezTo>
                        <a:cubicBezTo>
                          <a:pt x="5297512" y="-50566"/>
                          <a:pt x="5441367" y="31450"/>
                          <a:pt x="5594141" y="0"/>
                        </a:cubicBezTo>
                        <a:cubicBezTo>
                          <a:pt x="5746915" y="-31450"/>
                          <a:pt x="5961397" y="4153"/>
                          <a:pt x="6242242" y="0"/>
                        </a:cubicBezTo>
                        <a:cubicBezTo>
                          <a:pt x="6523087" y="-4153"/>
                          <a:pt x="6746282" y="46808"/>
                          <a:pt x="6969935" y="0"/>
                        </a:cubicBezTo>
                        <a:cubicBezTo>
                          <a:pt x="7193588" y="-46808"/>
                          <a:pt x="7493115" y="7253"/>
                          <a:pt x="7959143" y="0"/>
                        </a:cubicBezTo>
                        <a:cubicBezTo>
                          <a:pt x="7978840" y="126478"/>
                          <a:pt x="7915524" y="287273"/>
                          <a:pt x="7959143" y="423586"/>
                        </a:cubicBezTo>
                        <a:cubicBezTo>
                          <a:pt x="8002762" y="559899"/>
                          <a:pt x="7905422" y="708785"/>
                          <a:pt x="7959143" y="924187"/>
                        </a:cubicBezTo>
                        <a:cubicBezTo>
                          <a:pt x="8012864" y="1139589"/>
                          <a:pt x="7912942" y="1274207"/>
                          <a:pt x="7959143" y="1367027"/>
                        </a:cubicBezTo>
                        <a:cubicBezTo>
                          <a:pt x="8005344" y="1459847"/>
                          <a:pt x="7901973" y="1789385"/>
                          <a:pt x="7959143" y="1925390"/>
                        </a:cubicBezTo>
                        <a:cubicBezTo>
                          <a:pt x="7796195" y="1927350"/>
                          <a:pt x="7554926" y="1859230"/>
                          <a:pt x="7231450" y="1925390"/>
                        </a:cubicBezTo>
                        <a:cubicBezTo>
                          <a:pt x="6907974" y="1991550"/>
                          <a:pt x="7044404" y="1909311"/>
                          <a:pt x="6901714" y="1925390"/>
                        </a:cubicBezTo>
                        <a:cubicBezTo>
                          <a:pt x="6759024" y="1941469"/>
                          <a:pt x="6627098" y="1900327"/>
                          <a:pt x="6492387" y="1925390"/>
                        </a:cubicBezTo>
                        <a:cubicBezTo>
                          <a:pt x="6357676" y="1950453"/>
                          <a:pt x="6108939" y="1909373"/>
                          <a:pt x="6003468" y="1925390"/>
                        </a:cubicBezTo>
                        <a:cubicBezTo>
                          <a:pt x="5897997" y="1941407"/>
                          <a:pt x="5747011" y="1912181"/>
                          <a:pt x="5514549" y="1925390"/>
                        </a:cubicBezTo>
                        <a:cubicBezTo>
                          <a:pt x="5282087" y="1938599"/>
                          <a:pt x="5073328" y="1918616"/>
                          <a:pt x="4786856" y="1925390"/>
                        </a:cubicBezTo>
                        <a:cubicBezTo>
                          <a:pt x="4500384" y="1932164"/>
                          <a:pt x="4561328" y="1892376"/>
                          <a:pt x="4457120" y="1925390"/>
                        </a:cubicBezTo>
                        <a:cubicBezTo>
                          <a:pt x="4352912" y="1958404"/>
                          <a:pt x="4291218" y="1894618"/>
                          <a:pt x="4127384" y="1925390"/>
                        </a:cubicBezTo>
                        <a:cubicBezTo>
                          <a:pt x="3963550" y="1956162"/>
                          <a:pt x="3945502" y="1897527"/>
                          <a:pt x="3797648" y="1925390"/>
                        </a:cubicBezTo>
                        <a:cubicBezTo>
                          <a:pt x="3649794" y="1953253"/>
                          <a:pt x="3363534" y="1923701"/>
                          <a:pt x="3229138" y="1925390"/>
                        </a:cubicBezTo>
                        <a:cubicBezTo>
                          <a:pt x="3094742" y="1927079"/>
                          <a:pt x="2660848" y="1889052"/>
                          <a:pt x="2501445" y="1925390"/>
                        </a:cubicBezTo>
                        <a:cubicBezTo>
                          <a:pt x="2342042" y="1961728"/>
                          <a:pt x="2181399" y="1878962"/>
                          <a:pt x="2012526" y="1925390"/>
                        </a:cubicBezTo>
                        <a:cubicBezTo>
                          <a:pt x="1843653" y="1971818"/>
                          <a:pt x="1622983" y="1914551"/>
                          <a:pt x="1444016" y="1925390"/>
                        </a:cubicBezTo>
                        <a:cubicBezTo>
                          <a:pt x="1265049" y="1936229"/>
                          <a:pt x="1210553" y="1908564"/>
                          <a:pt x="1114280" y="1925390"/>
                        </a:cubicBezTo>
                        <a:cubicBezTo>
                          <a:pt x="1018007" y="1942216"/>
                          <a:pt x="856196" y="1905469"/>
                          <a:pt x="784544" y="1925390"/>
                        </a:cubicBezTo>
                        <a:cubicBezTo>
                          <a:pt x="712892" y="1945311"/>
                          <a:pt x="295095" y="1836290"/>
                          <a:pt x="0" y="1925390"/>
                        </a:cubicBezTo>
                        <a:cubicBezTo>
                          <a:pt x="-19408" y="1717363"/>
                          <a:pt x="50691" y="1594148"/>
                          <a:pt x="0" y="1463296"/>
                        </a:cubicBezTo>
                        <a:cubicBezTo>
                          <a:pt x="-50691" y="1332444"/>
                          <a:pt x="56092" y="1121614"/>
                          <a:pt x="0" y="943441"/>
                        </a:cubicBezTo>
                        <a:cubicBezTo>
                          <a:pt x="-56092" y="765269"/>
                          <a:pt x="34142" y="621396"/>
                          <a:pt x="0" y="519855"/>
                        </a:cubicBezTo>
                        <a:cubicBezTo>
                          <a:pt x="-34142" y="418314"/>
                          <a:pt x="26076" y="133765"/>
                          <a:pt x="0" y="0"/>
                        </a:cubicBezTo>
                        <a:close/>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P2 / E5 Features</a:t>
            </a:r>
          </a:p>
        </p:txBody>
      </p:sp>
      <p:sp>
        <p:nvSpPr>
          <p:cNvPr id="15" name="Rectangle 14">
            <a:extLst>
              <a:ext uri="{FF2B5EF4-FFF2-40B4-BE49-F238E27FC236}">
                <a16:creationId xmlns:a16="http://schemas.microsoft.com/office/drawing/2014/main" id="{8DA3B105-EF3D-4EF8-A4C6-C72D2A4817E0}"/>
              </a:ext>
            </a:extLst>
          </p:cNvPr>
          <p:cNvSpPr/>
          <p:nvPr/>
        </p:nvSpPr>
        <p:spPr bwMode="auto">
          <a:xfrm>
            <a:off x="129594" y="2024970"/>
            <a:ext cx="2840715" cy="250521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050">
              <a:solidFill>
                <a:schemeClr val="tx1"/>
              </a:solidFill>
              <a:cs typeface="Segoe UI" pitchFamily="34" charset="0"/>
            </a:endParaRPr>
          </a:p>
        </p:txBody>
      </p:sp>
      <p:sp>
        <p:nvSpPr>
          <p:cNvPr id="152" name="Rectangle 151">
            <a:extLst>
              <a:ext uri="{FF2B5EF4-FFF2-40B4-BE49-F238E27FC236}">
                <a16:creationId xmlns:a16="http://schemas.microsoft.com/office/drawing/2014/main" id="{806DEAF3-2775-4686-AD65-9D0E369F8F1E}"/>
              </a:ext>
            </a:extLst>
          </p:cNvPr>
          <p:cNvSpPr/>
          <p:nvPr/>
        </p:nvSpPr>
        <p:spPr bwMode="auto">
          <a:xfrm>
            <a:off x="4615713" y="336009"/>
            <a:ext cx="2457693" cy="4898577"/>
          </a:xfrm>
          <a:prstGeom prst="rect">
            <a:avLst/>
          </a:prstGeom>
          <a:solidFill>
            <a:schemeClr val="bg1">
              <a:lumMod val="85000"/>
            </a:schemeClr>
          </a:solidFill>
          <a:ln>
            <a:solidFill>
              <a:schemeClr val="tx1"/>
            </a:solidFill>
            <a:prstDash val="solid"/>
            <a:headEnd type="none" w="med" len="med"/>
            <a:tailEnd type="none" w="med" len="med"/>
            <a:extLst>
              <a:ext uri="{C807C97D-BFC1-408E-A445-0C87EB9F89A2}">
                <ask:lineSketchStyleProps xmlns:ask="http://schemas.microsoft.com/office/drawing/2018/sketchyshapes" sd="1208808761">
                  <a:custGeom>
                    <a:avLst/>
                    <a:gdLst>
                      <a:gd name="connsiteX0" fmla="*/ 0 w 7959143"/>
                      <a:gd name="connsiteY0" fmla="*/ 0 h 1925390"/>
                      <a:gd name="connsiteX1" fmla="*/ 329736 w 7959143"/>
                      <a:gd name="connsiteY1" fmla="*/ 0 h 1925390"/>
                      <a:gd name="connsiteX2" fmla="*/ 818655 w 7959143"/>
                      <a:gd name="connsiteY2" fmla="*/ 0 h 1925390"/>
                      <a:gd name="connsiteX3" fmla="*/ 1466756 w 7959143"/>
                      <a:gd name="connsiteY3" fmla="*/ 0 h 1925390"/>
                      <a:gd name="connsiteX4" fmla="*/ 1796492 w 7959143"/>
                      <a:gd name="connsiteY4" fmla="*/ 0 h 1925390"/>
                      <a:gd name="connsiteX5" fmla="*/ 2365002 w 7959143"/>
                      <a:gd name="connsiteY5" fmla="*/ 0 h 1925390"/>
                      <a:gd name="connsiteX6" fmla="*/ 3013104 w 7959143"/>
                      <a:gd name="connsiteY6" fmla="*/ 0 h 1925390"/>
                      <a:gd name="connsiteX7" fmla="*/ 3661206 w 7959143"/>
                      <a:gd name="connsiteY7" fmla="*/ 0 h 1925390"/>
                      <a:gd name="connsiteX8" fmla="*/ 3990942 w 7959143"/>
                      <a:gd name="connsiteY8" fmla="*/ 0 h 1925390"/>
                      <a:gd name="connsiteX9" fmla="*/ 4320678 w 7959143"/>
                      <a:gd name="connsiteY9" fmla="*/ 0 h 1925390"/>
                      <a:gd name="connsiteX10" fmla="*/ 4650414 w 7959143"/>
                      <a:gd name="connsiteY10" fmla="*/ 0 h 1925390"/>
                      <a:gd name="connsiteX11" fmla="*/ 5218924 w 7959143"/>
                      <a:gd name="connsiteY11" fmla="*/ 0 h 1925390"/>
                      <a:gd name="connsiteX12" fmla="*/ 5628251 w 7959143"/>
                      <a:gd name="connsiteY12" fmla="*/ 0 h 1925390"/>
                      <a:gd name="connsiteX13" fmla="*/ 6355944 w 7959143"/>
                      <a:gd name="connsiteY13" fmla="*/ 0 h 1925390"/>
                      <a:gd name="connsiteX14" fmla="*/ 6924454 w 7959143"/>
                      <a:gd name="connsiteY14" fmla="*/ 0 h 1925390"/>
                      <a:gd name="connsiteX15" fmla="*/ 7959143 w 7959143"/>
                      <a:gd name="connsiteY15" fmla="*/ 0 h 1925390"/>
                      <a:gd name="connsiteX16" fmla="*/ 7959143 w 7959143"/>
                      <a:gd name="connsiteY16" fmla="*/ 442840 h 1925390"/>
                      <a:gd name="connsiteX17" fmla="*/ 7959143 w 7959143"/>
                      <a:gd name="connsiteY17" fmla="*/ 924187 h 1925390"/>
                      <a:gd name="connsiteX18" fmla="*/ 7959143 w 7959143"/>
                      <a:gd name="connsiteY18" fmla="*/ 1367027 h 1925390"/>
                      <a:gd name="connsiteX19" fmla="*/ 7959143 w 7959143"/>
                      <a:gd name="connsiteY19" fmla="*/ 1925390 h 1925390"/>
                      <a:gd name="connsiteX20" fmla="*/ 7311041 w 7959143"/>
                      <a:gd name="connsiteY20" fmla="*/ 1925390 h 1925390"/>
                      <a:gd name="connsiteX21" fmla="*/ 6981305 w 7959143"/>
                      <a:gd name="connsiteY21" fmla="*/ 1925390 h 1925390"/>
                      <a:gd name="connsiteX22" fmla="*/ 6333204 w 7959143"/>
                      <a:gd name="connsiteY22" fmla="*/ 1925390 h 1925390"/>
                      <a:gd name="connsiteX23" fmla="*/ 5685102 w 7959143"/>
                      <a:gd name="connsiteY23" fmla="*/ 1925390 h 1925390"/>
                      <a:gd name="connsiteX24" fmla="*/ 4957409 w 7959143"/>
                      <a:gd name="connsiteY24" fmla="*/ 1925390 h 1925390"/>
                      <a:gd name="connsiteX25" fmla="*/ 4627673 w 7959143"/>
                      <a:gd name="connsiteY25" fmla="*/ 1925390 h 1925390"/>
                      <a:gd name="connsiteX26" fmla="*/ 3979572 w 7959143"/>
                      <a:gd name="connsiteY26" fmla="*/ 1925390 h 1925390"/>
                      <a:gd name="connsiteX27" fmla="*/ 3251878 w 7959143"/>
                      <a:gd name="connsiteY27" fmla="*/ 1925390 h 1925390"/>
                      <a:gd name="connsiteX28" fmla="*/ 2762960 w 7959143"/>
                      <a:gd name="connsiteY28" fmla="*/ 1925390 h 1925390"/>
                      <a:gd name="connsiteX29" fmla="*/ 2353632 w 7959143"/>
                      <a:gd name="connsiteY29" fmla="*/ 1925390 h 1925390"/>
                      <a:gd name="connsiteX30" fmla="*/ 1625939 w 7959143"/>
                      <a:gd name="connsiteY30" fmla="*/ 1925390 h 1925390"/>
                      <a:gd name="connsiteX31" fmla="*/ 1137020 w 7959143"/>
                      <a:gd name="connsiteY31" fmla="*/ 1925390 h 1925390"/>
                      <a:gd name="connsiteX32" fmla="*/ 648102 w 7959143"/>
                      <a:gd name="connsiteY32" fmla="*/ 1925390 h 1925390"/>
                      <a:gd name="connsiteX33" fmla="*/ 0 w 7959143"/>
                      <a:gd name="connsiteY33" fmla="*/ 1925390 h 1925390"/>
                      <a:gd name="connsiteX34" fmla="*/ 0 w 7959143"/>
                      <a:gd name="connsiteY34" fmla="*/ 1482550 h 1925390"/>
                      <a:gd name="connsiteX35" fmla="*/ 0 w 7959143"/>
                      <a:gd name="connsiteY35" fmla="*/ 1058965 h 1925390"/>
                      <a:gd name="connsiteX36" fmla="*/ 0 w 7959143"/>
                      <a:gd name="connsiteY36" fmla="*/ 577617 h 1925390"/>
                      <a:gd name="connsiteX37" fmla="*/ 0 w 7959143"/>
                      <a:gd name="connsiteY37" fmla="*/ 0 h 192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959143" h="1925390" fill="none" extrusionOk="0">
                        <a:moveTo>
                          <a:pt x="0" y="0"/>
                        </a:moveTo>
                        <a:cubicBezTo>
                          <a:pt x="79952" y="-31492"/>
                          <a:pt x="260201" y="29213"/>
                          <a:pt x="329736" y="0"/>
                        </a:cubicBezTo>
                        <a:cubicBezTo>
                          <a:pt x="399271" y="-29213"/>
                          <a:pt x="690214" y="57650"/>
                          <a:pt x="818655" y="0"/>
                        </a:cubicBezTo>
                        <a:cubicBezTo>
                          <a:pt x="947096" y="-57650"/>
                          <a:pt x="1297713" y="30488"/>
                          <a:pt x="1466756" y="0"/>
                        </a:cubicBezTo>
                        <a:cubicBezTo>
                          <a:pt x="1635799" y="-30488"/>
                          <a:pt x="1676546" y="24344"/>
                          <a:pt x="1796492" y="0"/>
                        </a:cubicBezTo>
                        <a:cubicBezTo>
                          <a:pt x="1916438" y="-24344"/>
                          <a:pt x="2196597" y="42729"/>
                          <a:pt x="2365002" y="0"/>
                        </a:cubicBezTo>
                        <a:cubicBezTo>
                          <a:pt x="2533407" y="-42729"/>
                          <a:pt x="2730057" y="22430"/>
                          <a:pt x="3013104" y="0"/>
                        </a:cubicBezTo>
                        <a:cubicBezTo>
                          <a:pt x="3296151" y="-22430"/>
                          <a:pt x="3399169" y="76047"/>
                          <a:pt x="3661206" y="0"/>
                        </a:cubicBezTo>
                        <a:cubicBezTo>
                          <a:pt x="3923243" y="-76047"/>
                          <a:pt x="3905378" y="19213"/>
                          <a:pt x="3990942" y="0"/>
                        </a:cubicBezTo>
                        <a:cubicBezTo>
                          <a:pt x="4076506" y="-19213"/>
                          <a:pt x="4203953" y="21027"/>
                          <a:pt x="4320678" y="0"/>
                        </a:cubicBezTo>
                        <a:cubicBezTo>
                          <a:pt x="4437403" y="-21027"/>
                          <a:pt x="4511193" y="35257"/>
                          <a:pt x="4650414" y="0"/>
                        </a:cubicBezTo>
                        <a:cubicBezTo>
                          <a:pt x="4789635" y="-35257"/>
                          <a:pt x="5052264" y="18177"/>
                          <a:pt x="5218924" y="0"/>
                        </a:cubicBezTo>
                        <a:cubicBezTo>
                          <a:pt x="5385584" y="-18177"/>
                          <a:pt x="5429033" y="45515"/>
                          <a:pt x="5628251" y="0"/>
                        </a:cubicBezTo>
                        <a:cubicBezTo>
                          <a:pt x="5827469" y="-45515"/>
                          <a:pt x="6062228" y="2580"/>
                          <a:pt x="6355944" y="0"/>
                        </a:cubicBezTo>
                        <a:cubicBezTo>
                          <a:pt x="6649660" y="-2580"/>
                          <a:pt x="6755561" y="52716"/>
                          <a:pt x="6924454" y="0"/>
                        </a:cubicBezTo>
                        <a:cubicBezTo>
                          <a:pt x="7093347" y="-52716"/>
                          <a:pt x="7577199" y="26925"/>
                          <a:pt x="7959143" y="0"/>
                        </a:cubicBezTo>
                        <a:cubicBezTo>
                          <a:pt x="7965336" y="186169"/>
                          <a:pt x="7923151" y="228670"/>
                          <a:pt x="7959143" y="442840"/>
                        </a:cubicBezTo>
                        <a:cubicBezTo>
                          <a:pt x="7995135" y="657010"/>
                          <a:pt x="7948312" y="787576"/>
                          <a:pt x="7959143" y="924187"/>
                        </a:cubicBezTo>
                        <a:cubicBezTo>
                          <a:pt x="7969974" y="1060798"/>
                          <a:pt x="7917840" y="1240263"/>
                          <a:pt x="7959143" y="1367027"/>
                        </a:cubicBezTo>
                        <a:cubicBezTo>
                          <a:pt x="8000446" y="1493791"/>
                          <a:pt x="7912275" y="1661753"/>
                          <a:pt x="7959143" y="1925390"/>
                        </a:cubicBezTo>
                        <a:cubicBezTo>
                          <a:pt x="7817258" y="1929576"/>
                          <a:pt x="7527722" y="1894765"/>
                          <a:pt x="7311041" y="1925390"/>
                        </a:cubicBezTo>
                        <a:cubicBezTo>
                          <a:pt x="7094360" y="1956015"/>
                          <a:pt x="7127423" y="1916155"/>
                          <a:pt x="6981305" y="1925390"/>
                        </a:cubicBezTo>
                        <a:cubicBezTo>
                          <a:pt x="6835187" y="1934625"/>
                          <a:pt x="6582367" y="1854171"/>
                          <a:pt x="6333204" y="1925390"/>
                        </a:cubicBezTo>
                        <a:cubicBezTo>
                          <a:pt x="6084041" y="1996609"/>
                          <a:pt x="5854896" y="1871306"/>
                          <a:pt x="5685102" y="1925390"/>
                        </a:cubicBezTo>
                        <a:cubicBezTo>
                          <a:pt x="5515308" y="1979474"/>
                          <a:pt x="5124768" y="1889906"/>
                          <a:pt x="4957409" y="1925390"/>
                        </a:cubicBezTo>
                        <a:cubicBezTo>
                          <a:pt x="4790050" y="1960874"/>
                          <a:pt x="4783283" y="1894147"/>
                          <a:pt x="4627673" y="1925390"/>
                        </a:cubicBezTo>
                        <a:cubicBezTo>
                          <a:pt x="4472063" y="1956633"/>
                          <a:pt x="4201502" y="1867340"/>
                          <a:pt x="3979572" y="1925390"/>
                        </a:cubicBezTo>
                        <a:cubicBezTo>
                          <a:pt x="3757642" y="1983440"/>
                          <a:pt x="3567142" y="1881669"/>
                          <a:pt x="3251878" y="1925390"/>
                        </a:cubicBezTo>
                        <a:cubicBezTo>
                          <a:pt x="2936614" y="1969111"/>
                          <a:pt x="2989493" y="1867378"/>
                          <a:pt x="2762960" y="1925390"/>
                        </a:cubicBezTo>
                        <a:cubicBezTo>
                          <a:pt x="2536427" y="1983402"/>
                          <a:pt x="2528084" y="1894232"/>
                          <a:pt x="2353632" y="1925390"/>
                        </a:cubicBezTo>
                        <a:cubicBezTo>
                          <a:pt x="2179180" y="1956548"/>
                          <a:pt x="1891078" y="1883657"/>
                          <a:pt x="1625939" y="1925390"/>
                        </a:cubicBezTo>
                        <a:cubicBezTo>
                          <a:pt x="1360800" y="1967123"/>
                          <a:pt x="1307172" y="1905575"/>
                          <a:pt x="1137020" y="1925390"/>
                        </a:cubicBezTo>
                        <a:cubicBezTo>
                          <a:pt x="966868" y="1945205"/>
                          <a:pt x="815598" y="1868785"/>
                          <a:pt x="648102" y="1925390"/>
                        </a:cubicBezTo>
                        <a:cubicBezTo>
                          <a:pt x="480606" y="1981995"/>
                          <a:pt x="219871" y="1874992"/>
                          <a:pt x="0" y="1925390"/>
                        </a:cubicBezTo>
                        <a:cubicBezTo>
                          <a:pt x="-27298" y="1746590"/>
                          <a:pt x="30670" y="1671937"/>
                          <a:pt x="0" y="1482550"/>
                        </a:cubicBezTo>
                        <a:cubicBezTo>
                          <a:pt x="-30670" y="1293163"/>
                          <a:pt x="39928" y="1172061"/>
                          <a:pt x="0" y="1058965"/>
                        </a:cubicBezTo>
                        <a:cubicBezTo>
                          <a:pt x="-39928" y="945870"/>
                          <a:pt x="19222" y="779957"/>
                          <a:pt x="0" y="577617"/>
                        </a:cubicBezTo>
                        <a:cubicBezTo>
                          <a:pt x="-19222" y="375277"/>
                          <a:pt x="18861" y="256097"/>
                          <a:pt x="0" y="0"/>
                        </a:cubicBezTo>
                        <a:close/>
                      </a:path>
                      <a:path w="7959143" h="1925390" stroke="0" extrusionOk="0">
                        <a:moveTo>
                          <a:pt x="0" y="0"/>
                        </a:moveTo>
                        <a:cubicBezTo>
                          <a:pt x="114632" y="-8794"/>
                          <a:pt x="328706" y="3877"/>
                          <a:pt x="488919" y="0"/>
                        </a:cubicBezTo>
                        <a:cubicBezTo>
                          <a:pt x="649132" y="-3877"/>
                          <a:pt x="1044211" y="47089"/>
                          <a:pt x="1216612" y="0"/>
                        </a:cubicBezTo>
                        <a:cubicBezTo>
                          <a:pt x="1389013" y="-47089"/>
                          <a:pt x="1674748" y="16802"/>
                          <a:pt x="1944305" y="0"/>
                        </a:cubicBezTo>
                        <a:cubicBezTo>
                          <a:pt x="2213862" y="-16802"/>
                          <a:pt x="2481684" y="50370"/>
                          <a:pt x="2671998" y="0"/>
                        </a:cubicBezTo>
                        <a:cubicBezTo>
                          <a:pt x="2862312" y="-50370"/>
                          <a:pt x="3130011" y="61766"/>
                          <a:pt x="3399691" y="0"/>
                        </a:cubicBezTo>
                        <a:cubicBezTo>
                          <a:pt x="3669371" y="-61766"/>
                          <a:pt x="3728276" y="33201"/>
                          <a:pt x="4047793" y="0"/>
                        </a:cubicBezTo>
                        <a:cubicBezTo>
                          <a:pt x="4367310" y="-33201"/>
                          <a:pt x="4248250" y="29168"/>
                          <a:pt x="4377529" y="0"/>
                        </a:cubicBezTo>
                        <a:cubicBezTo>
                          <a:pt x="4506808" y="-29168"/>
                          <a:pt x="4912932" y="50566"/>
                          <a:pt x="5105222" y="0"/>
                        </a:cubicBezTo>
                        <a:cubicBezTo>
                          <a:pt x="5297512" y="-50566"/>
                          <a:pt x="5441367" y="31450"/>
                          <a:pt x="5594141" y="0"/>
                        </a:cubicBezTo>
                        <a:cubicBezTo>
                          <a:pt x="5746915" y="-31450"/>
                          <a:pt x="5961397" y="4153"/>
                          <a:pt x="6242242" y="0"/>
                        </a:cubicBezTo>
                        <a:cubicBezTo>
                          <a:pt x="6523087" y="-4153"/>
                          <a:pt x="6746282" y="46808"/>
                          <a:pt x="6969935" y="0"/>
                        </a:cubicBezTo>
                        <a:cubicBezTo>
                          <a:pt x="7193588" y="-46808"/>
                          <a:pt x="7493115" y="7253"/>
                          <a:pt x="7959143" y="0"/>
                        </a:cubicBezTo>
                        <a:cubicBezTo>
                          <a:pt x="7978840" y="126478"/>
                          <a:pt x="7915524" y="287273"/>
                          <a:pt x="7959143" y="423586"/>
                        </a:cubicBezTo>
                        <a:cubicBezTo>
                          <a:pt x="8002762" y="559899"/>
                          <a:pt x="7905422" y="708785"/>
                          <a:pt x="7959143" y="924187"/>
                        </a:cubicBezTo>
                        <a:cubicBezTo>
                          <a:pt x="8012864" y="1139589"/>
                          <a:pt x="7912942" y="1274207"/>
                          <a:pt x="7959143" y="1367027"/>
                        </a:cubicBezTo>
                        <a:cubicBezTo>
                          <a:pt x="8005344" y="1459847"/>
                          <a:pt x="7901973" y="1789385"/>
                          <a:pt x="7959143" y="1925390"/>
                        </a:cubicBezTo>
                        <a:cubicBezTo>
                          <a:pt x="7796195" y="1927350"/>
                          <a:pt x="7554926" y="1859230"/>
                          <a:pt x="7231450" y="1925390"/>
                        </a:cubicBezTo>
                        <a:cubicBezTo>
                          <a:pt x="6907974" y="1991550"/>
                          <a:pt x="7044404" y="1909311"/>
                          <a:pt x="6901714" y="1925390"/>
                        </a:cubicBezTo>
                        <a:cubicBezTo>
                          <a:pt x="6759024" y="1941469"/>
                          <a:pt x="6627098" y="1900327"/>
                          <a:pt x="6492387" y="1925390"/>
                        </a:cubicBezTo>
                        <a:cubicBezTo>
                          <a:pt x="6357676" y="1950453"/>
                          <a:pt x="6108939" y="1909373"/>
                          <a:pt x="6003468" y="1925390"/>
                        </a:cubicBezTo>
                        <a:cubicBezTo>
                          <a:pt x="5897997" y="1941407"/>
                          <a:pt x="5747011" y="1912181"/>
                          <a:pt x="5514549" y="1925390"/>
                        </a:cubicBezTo>
                        <a:cubicBezTo>
                          <a:pt x="5282087" y="1938599"/>
                          <a:pt x="5073328" y="1918616"/>
                          <a:pt x="4786856" y="1925390"/>
                        </a:cubicBezTo>
                        <a:cubicBezTo>
                          <a:pt x="4500384" y="1932164"/>
                          <a:pt x="4561328" y="1892376"/>
                          <a:pt x="4457120" y="1925390"/>
                        </a:cubicBezTo>
                        <a:cubicBezTo>
                          <a:pt x="4352912" y="1958404"/>
                          <a:pt x="4291218" y="1894618"/>
                          <a:pt x="4127384" y="1925390"/>
                        </a:cubicBezTo>
                        <a:cubicBezTo>
                          <a:pt x="3963550" y="1956162"/>
                          <a:pt x="3945502" y="1897527"/>
                          <a:pt x="3797648" y="1925390"/>
                        </a:cubicBezTo>
                        <a:cubicBezTo>
                          <a:pt x="3649794" y="1953253"/>
                          <a:pt x="3363534" y="1923701"/>
                          <a:pt x="3229138" y="1925390"/>
                        </a:cubicBezTo>
                        <a:cubicBezTo>
                          <a:pt x="3094742" y="1927079"/>
                          <a:pt x="2660848" y="1889052"/>
                          <a:pt x="2501445" y="1925390"/>
                        </a:cubicBezTo>
                        <a:cubicBezTo>
                          <a:pt x="2342042" y="1961728"/>
                          <a:pt x="2181399" y="1878962"/>
                          <a:pt x="2012526" y="1925390"/>
                        </a:cubicBezTo>
                        <a:cubicBezTo>
                          <a:pt x="1843653" y="1971818"/>
                          <a:pt x="1622983" y="1914551"/>
                          <a:pt x="1444016" y="1925390"/>
                        </a:cubicBezTo>
                        <a:cubicBezTo>
                          <a:pt x="1265049" y="1936229"/>
                          <a:pt x="1210553" y="1908564"/>
                          <a:pt x="1114280" y="1925390"/>
                        </a:cubicBezTo>
                        <a:cubicBezTo>
                          <a:pt x="1018007" y="1942216"/>
                          <a:pt x="856196" y="1905469"/>
                          <a:pt x="784544" y="1925390"/>
                        </a:cubicBezTo>
                        <a:cubicBezTo>
                          <a:pt x="712892" y="1945311"/>
                          <a:pt x="295095" y="1836290"/>
                          <a:pt x="0" y="1925390"/>
                        </a:cubicBezTo>
                        <a:cubicBezTo>
                          <a:pt x="-19408" y="1717363"/>
                          <a:pt x="50691" y="1594148"/>
                          <a:pt x="0" y="1463296"/>
                        </a:cubicBezTo>
                        <a:cubicBezTo>
                          <a:pt x="-50691" y="1332444"/>
                          <a:pt x="56092" y="1121614"/>
                          <a:pt x="0" y="943441"/>
                        </a:cubicBezTo>
                        <a:cubicBezTo>
                          <a:pt x="-56092" y="765269"/>
                          <a:pt x="34142" y="621396"/>
                          <a:pt x="0" y="519855"/>
                        </a:cubicBezTo>
                        <a:cubicBezTo>
                          <a:pt x="-34142" y="418314"/>
                          <a:pt x="26076" y="133765"/>
                          <a:pt x="0" y="0"/>
                        </a:cubicBezTo>
                        <a:close/>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600">
              <a:solidFill>
                <a:schemeClr val="tx1"/>
              </a:soli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E67D14DD-9524-4769-9ECA-26B6CFCD6D52}"/>
              </a:ext>
            </a:extLst>
          </p:cNvPr>
          <p:cNvGrpSpPr/>
          <p:nvPr/>
        </p:nvGrpSpPr>
        <p:grpSpPr>
          <a:xfrm>
            <a:off x="204686" y="4659304"/>
            <a:ext cx="3440558" cy="1933022"/>
            <a:chOff x="5365450" y="2140926"/>
            <a:chExt cx="1705574" cy="1933022"/>
          </a:xfrm>
        </p:grpSpPr>
        <p:sp>
          <p:nvSpPr>
            <p:cNvPr id="34" name="Rectangle 33">
              <a:extLst>
                <a:ext uri="{FF2B5EF4-FFF2-40B4-BE49-F238E27FC236}">
                  <a16:creationId xmlns:a16="http://schemas.microsoft.com/office/drawing/2014/main" id="{7F470886-5B0C-42FE-9A1C-A04C686D5230}"/>
                </a:ext>
              </a:extLst>
            </p:cNvPr>
            <p:cNvSpPr/>
            <p:nvPr/>
          </p:nvSpPr>
          <p:spPr bwMode="auto">
            <a:xfrm>
              <a:off x="5365450" y="2140926"/>
              <a:ext cx="1705574" cy="245421"/>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Delegation Model</a:t>
              </a:r>
            </a:p>
          </p:txBody>
        </p:sp>
        <p:sp>
          <p:nvSpPr>
            <p:cNvPr id="35" name="Rectangle 34">
              <a:extLst>
                <a:ext uri="{FF2B5EF4-FFF2-40B4-BE49-F238E27FC236}">
                  <a16:creationId xmlns:a16="http://schemas.microsoft.com/office/drawing/2014/main" id="{9F60CE25-431B-44C9-95BD-BFA0ECED9900}"/>
                </a:ext>
              </a:extLst>
            </p:cNvPr>
            <p:cNvSpPr/>
            <p:nvPr/>
          </p:nvSpPr>
          <p:spPr bwMode="auto">
            <a:xfrm>
              <a:off x="5365450" y="2386347"/>
              <a:ext cx="1705574" cy="1687601"/>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050">
                <a:solidFill>
                  <a:schemeClr val="tx1"/>
                </a:solidFill>
                <a:cs typeface="Segoe UI" pitchFamily="34" charset="0"/>
              </a:endParaRPr>
            </a:p>
          </p:txBody>
        </p:sp>
      </p:grpSp>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4685" y="-21987"/>
            <a:ext cx="3295339" cy="773112"/>
          </a:xfrm>
        </p:spPr>
        <p:txBody>
          <a:bodyPr/>
          <a:lstStyle/>
          <a:p>
            <a:r>
              <a:rPr lang="en-US"/>
              <a:t>Azure AD for AWS</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8973" y="540565"/>
            <a:ext cx="2997400"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Setup SSO with AAD</a:t>
            </a:r>
          </a:p>
        </p:txBody>
      </p:sp>
      <p:sp>
        <p:nvSpPr>
          <p:cNvPr id="4" name="Rectangle 3">
            <a:extLst>
              <a:ext uri="{FF2B5EF4-FFF2-40B4-BE49-F238E27FC236}">
                <a16:creationId xmlns:a16="http://schemas.microsoft.com/office/drawing/2014/main" id="{39CFD4D1-0797-4BE3-BD87-D70E09137963}"/>
              </a:ext>
            </a:extLst>
          </p:cNvPr>
          <p:cNvSpPr/>
          <p:nvPr/>
        </p:nvSpPr>
        <p:spPr bwMode="auto">
          <a:xfrm>
            <a:off x="7500427" y="436469"/>
            <a:ext cx="3198835" cy="327247"/>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ea typeface="Segoe UI" pitchFamily="34" charset="0"/>
                <a:cs typeface="Segoe UI" pitchFamily="34" charset="0"/>
              </a:rPr>
              <a:t>Amazon Web Services (AWS)</a:t>
            </a:r>
          </a:p>
        </p:txBody>
      </p:sp>
      <p:sp>
        <p:nvSpPr>
          <p:cNvPr id="5" name="Rectangle 4">
            <a:extLst>
              <a:ext uri="{FF2B5EF4-FFF2-40B4-BE49-F238E27FC236}">
                <a16:creationId xmlns:a16="http://schemas.microsoft.com/office/drawing/2014/main" id="{DAA16E97-A9ED-41F8-B90B-90AA605D875B}"/>
              </a:ext>
            </a:extLst>
          </p:cNvPr>
          <p:cNvSpPr/>
          <p:nvPr/>
        </p:nvSpPr>
        <p:spPr bwMode="auto">
          <a:xfrm>
            <a:off x="125430" y="924668"/>
            <a:ext cx="3519814" cy="3172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Microsoft Azure</a:t>
            </a:r>
          </a:p>
        </p:txBody>
      </p:sp>
      <p:sp>
        <p:nvSpPr>
          <p:cNvPr id="10" name="Rectangle 9">
            <a:extLst>
              <a:ext uri="{FF2B5EF4-FFF2-40B4-BE49-F238E27FC236}">
                <a16:creationId xmlns:a16="http://schemas.microsoft.com/office/drawing/2014/main" id="{23C61E20-AE7C-4540-9097-D30053741701}"/>
              </a:ext>
            </a:extLst>
          </p:cNvPr>
          <p:cNvSpPr/>
          <p:nvPr/>
        </p:nvSpPr>
        <p:spPr bwMode="auto">
          <a:xfrm>
            <a:off x="4768019" y="1621354"/>
            <a:ext cx="2166053" cy="399583"/>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User selects the AWS Console Application</a:t>
            </a:r>
          </a:p>
        </p:txBody>
      </p:sp>
      <p:cxnSp>
        <p:nvCxnSpPr>
          <p:cNvPr id="16" name="Connector: Elbow 40">
            <a:extLst>
              <a:ext uri="{FF2B5EF4-FFF2-40B4-BE49-F238E27FC236}">
                <a16:creationId xmlns:a16="http://schemas.microsoft.com/office/drawing/2014/main" id="{CC89722A-1293-4BD3-8A4A-3D0C1ABE3784}"/>
              </a:ext>
            </a:extLst>
          </p:cNvPr>
          <p:cNvCxnSpPr>
            <a:cxnSpLocks/>
            <a:endCxn id="43" idx="1"/>
          </p:cNvCxnSpPr>
          <p:nvPr/>
        </p:nvCxnSpPr>
        <p:spPr>
          <a:xfrm>
            <a:off x="1032713" y="5524436"/>
            <a:ext cx="1174840" cy="0"/>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26">
            <a:extLst>
              <a:ext uri="{FF2B5EF4-FFF2-40B4-BE49-F238E27FC236}">
                <a16:creationId xmlns:a16="http://schemas.microsoft.com/office/drawing/2014/main" id="{3A227D97-94B1-47BB-AC0D-0A97BC68BE0B}"/>
              </a:ext>
            </a:extLst>
          </p:cNvPr>
          <p:cNvCxnSpPr>
            <a:cxnSpLocks/>
            <a:endCxn id="26" idx="1"/>
          </p:cNvCxnSpPr>
          <p:nvPr/>
        </p:nvCxnSpPr>
        <p:spPr>
          <a:xfrm rot="16200000" flipH="1">
            <a:off x="306767" y="5316466"/>
            <a:ext cx="287134" cy="13272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B1F55E2-5722-4E3D-8B2E-122414393E48}"/>
              </a:ext>
            </a:extLst>
          </p:cNvPr>
          <p:cNvSpPr/>
          <p:nvPr/>
        </p:nvSpPr>
        <p:spPr bwMode="auto">
          <a:xfrm>
            <a:off x="922099" y="6166319"/>
            <a:ext cx="1121493" cy="33855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Individual Resources</a:t>
            </a:r>
          </a:p>
        </p:txBody>
      </p:sp>
      <p:cxnSp>
        <p:nvCxnSpPr>
          <p:cNvPr id="38" name="Straight Arrow Connector 26">
            <a:extLst>
              <a:ext uri="{FF2B5EF4-FFF2-40B4-BE49-F238E27FC236}">
                <a16:creationId xmlns:a16="http://schemas.microsoft.com/office/drawing/2014/main" id="{38B45905-8222-40BC-AD87-729032D2D257}"/>
              </a:ext>
            </a:extLst>
          </p:cNvPr>
          <p:cNvCxnSpPr>
            <a:cxnSpLocks/>
            <a:endCxn id="28" idx="1"/>
          </p:cNvCxnSpPr>
          <p:nvPr/>
        </p:nvCxnSpPr>
        <p:spPr>
          <a:xfrm rot="16200000" flipH="1">
            <a:off x="493058" y="5736970"/>
            <a:ext cx="277750" cy="11252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26">
            <a:extLst>
              <a:ext uri="{FF2B5EF4-FFF2-40B4-BE49-F238E27FC236}">
                <a16:creationId xmlns:a16="http://schemas.microsoft.com/office/drawing/2014/main" id="{E5017EB2-3A96-4EF7-89FC-24850ED95B3A}"/>
              </a:ext>
            </a:extLst>
          </p:cNvPr>
          <p:cNvCxnSpPr>
            <a:cxnSpLocks/>
            <a:endCxn id="30" idx="1"/>
          </p:cNvCxnSpPr>
          <p:nvPr/>
        </p:nvCxnSpPr>
        <p:spPr>
          <a:xfrm rot="16200000" flipH="1">
            <a:off x="726960" y="6140457"/>
            <a:ext cx="277750" cy="11252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ED3B279-5D27-4F92-B5D7-B41DAB4F86FA}"/>
              </a:ext>
            </a:extLst>
          </p:cNvPr>
          <p:cNvSpPr/>
          <p:nvPr/>
        </p:nvSpPr>
        <p:spPr bwMode="auto">
          <a:xfrm>
            <a:off x="688197" y="5762832"/>
            <a:ext cx="1121493" cy="33855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26" name="Rectangle 25">
            <a:extLst>
              <a:ext uri="{FF2B5EF4-FFF2-40B4-BE49-F238E27FC236}">
                <a16:creationId xmlns:a16="http://schemas.microsoft.com/office/drawing/2014/main" id="{F449A70C-C837-414D-BD0C-1278E4364DF2}"/>
              </a:ext>
            </a:extLst>
          </p:cNvPr>
          <p:cNvSpPr/>
          <p:nvPr/>
        </p:nvSpPr>
        <p:spPr bwMode="auto">
          <a:xfrm>
            <a:off x="516697" y="5357119"/>
            <a:ext cx="1121493" cy="33855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Subscriptions (Many)</a:t>
            </a:r>
          </a:p>
        </p:txBody>
      </p:sp>
      <p:sp>
        <p:nvSpPr>
          <p:cNvPr id="24" name="Rectangle 23">
            <a:extLst>
              <a:ext uri="{FF2B5EF4-FFF2-40B4-BE49-F238E27FC236}">
                <a16:creationId xmlns:a16="http://schemas.microsoft.com/office/drawing/2014/main" id="{AB7F5019-2303-4D44-8C31-EFDC648D95FA}"/>
              </a:ext>
            </a:extLst>
          </p:cNvPr>
          <p:cNvSpPr/>
          <p:nvPr/>
        </p:nvSpPr>
        <p:spPr bwMode="auto">
          <a:xfrm>
            <a:off x="265443" y="4951406"/>
            <a:ext cx="1543741" cy="33855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EA Tenant / Account</a:t>
            </a:r>
          </a:p>
        </p:txBody>
      </p:sp>
      <p:sp>
        <p:nvSpPr>
          <p:cNvPr id="45" name="Rectangle 44">
            <a:extLst>
              <a:ext uri="{FF2B5EF4-FFF2-40B4-BE49-F238E27FC236}">
                <a16:creationId xmlns:a16="http://schemas.microsoft.com/office/drawing/2014/main" id="{34698736-4027-435A-8848-DD7375B6A2DA}"/>
              </a:ext>
            </a:extLst>
          </p:cNvPr>
          <p:cNvSpPr/>
          <p:nvPr/>
        </p:nvSpPr>
        <p:spPr bwMode="auto">
          <a:xfrm>
            <a:off x="2516523" y="5748525"/>
            <a:ext cx="983501" cy="19060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cs typeface="Segoe UI" pitchFamily="34" charset="0"/>
              </a:rPr>
              <a:t>Users</a:t>
            </a:r>
          </a:p>
        </p:txBody>
      </p:sp>
      <p:sp>
        <p:nvSpPr>
          <p:cNvPr id="47" name="Rectangle 46">
            <a:extLst>
              <a:ext uri="{FF2B5EF4-FFF2-40B4-BE49-F238E27FC236}">
                <a16:creationId xmlns:a16="http://schemas.microsoft.com/office/drawing/2014/main" id="{E60FB02A-4371-498B-AE22-AC795EA0F008}"/>
              </a:ext>
            </a:extLst>
          </p:cNvPr>
          <p:cNvSpPr/>
          <p:nvPr/>
        </p:nvSpPr>
        <p:spPr bwMode="auto">
          <a:xfrm>
            <a:off x="2516523" y="5982188"/>
            <a:ext cx="983501" cy="19060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cs typeface="Segoe UI" pitchFamily="34" charset="0"/>
              </a:rPr>
              <a:t>Groups</a:t>
            </a:r>
          </a:p>
        </p:txBody>
      </p:sp>
      <p:cxnSp>
        <p:nvCxnSpPr>
          <p:cNvPr id="52" name="Straight Arrow Connector 26">
            <a:extLst>
              <a:ext uri="{FF2B5EF4-FFF2-40B4-BE49-F238E27FC236}">
                <a16:creationId xmlns:a16="http://schemas.microsoft.com/office/drawing/2014/main" id="{08B56576-2B46-4995-AC73-B473164A539D}"/>
              </a:ext>
            </a:extLst>
          </p:cNvPr>
          <p:cNvCxnSpPr>
            <a:cxnSpLocks/>
            <a:endCxn id="45" idx="1"/>
          </p:cNvCxnSpPr>
          <p:nvPr/>
        </p:nvCxnSpPr>
        <p:spPr>
          <a:xfrm rot="16200000" flipH="1">
            <a:off x="2326958" y="5654265"/>
            <a:ext cx="241656" cy="13747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26">
            <a:extLst>
              <a:ext uri="{FF2B5EF4-FFF2-40B4-BE49-F238E27FC236}">
                <a16:creationId xmlns:a16="http://schemas.microsoft.com/office/drawing/2014/main" id="{09A44320-3C01-422D-9AA2-5D15BB8EDDCE}"/>
              </a:ext>
            </a:extLst>
          </p:cNvPr>
          <p:cNvCxnSpPr>
            <a:cxnSpLocks/>
            <a:endCxn id="47" idx="1"/>
          </p:cNvCxnSpPr>
          <p:nvPr/>
        </p:nvCxnSpPr>
        <p:spPr>
          <a:xfrm rot="16200000" flipH="1">
            <a:off x="2172239" y="5733208"/>
            <a:ext cx="551097" cy="13747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99315096-A63B-490B-AF6A-A351727D5418}"/>
              </a:ext>
            </a:extLst>
          </p:cNvPr>
          <p:cNvGrpSpPr/>
          <p:nvPr/>
        </p:nvGrpSpPr>
        <p:grpSpPr>
          <a:xfrm>
            <a:off x="8611946" y="4655652"/>
            <a:ext cx="3440558" cy="2078879"/>
            <a:chOff x="5365450" y="2140926"/>
            <a:chExt cx="1705574" cy="1933022"/>
          </a:xfrm>
        </p:grpSpPr>
        <p:sp>
          <p:nvSpPr>
            <p:cNvPr id="61" name="Rectangle 60">
              <a:extLst>
                <a:ext uri="{FF2B5EF4-FFF2-40B4-BE49-F238E27FC236}">
                  <a16:creationId xmlns:a16="http://schemas.microsoft.com/office/drawing/2014/main" id="{8E3EEDA6-0ECA-4750-BCD0-B49C39B50450}"/>
                </a:ext>
              </a:extLst>
            </p:cNvPr>
            <p:cNvSpPr/>
            <p:nvPr/>
          </p:nvSpPr>
          <p:spPr bwMode="auto">
            <a:xfrm>
              <a:off x="5365450" y="2140926"/>
              <a:ext cx="1705574" cy="245421"/>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cs typeface="Segoe UI" pitchFamily="34" charset="0"/>
                </a:rPr>
                <a:t>Delegation Model</a:t>
              </a:r>
            </a:p>
          </p:txBody>
        </p:sp>
        <p:sp>
          <p:nvSpPr>
            <p:cNvPr id="62" name="Rectangle 61">
              <a:extLst>
                <a:ext uri="{FF2B5EF4-FFF2-40B4-BE49-F238E27FC236}">
                  <a16:creationId xmlns:a16="http://schemas.microsoft.com/office/drawing/2014/main" id="{17B4C1C1-3713-4BE9-A893-DFEFEF19B4E9}"/>
                </a:ext>
              </a:extLst>
            </p:cNvPr>
            <p:cNvSpPr/>
            <p:nvPr/>
          </p:nvSpPr>
          <p:spPr bwMode="auto">
            <a:xfrm>
              <a:off x="5365450" y="2386347"/>
              <a:ext cx="1705574" cy="1687601"/>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050">
                <a:solidFill>
                  <a:schemeClr val="tx1"/>
                </a:solidFill>
                <a:cs typeface="Segoe UI" pitchFamily="34" charset="0"/>
              </a:endParaRPr>
            </a:p>
          </p:txBody>
        </p:sp>
      </p:grpSp>
      <p:cxnSp>
        <p:nvCxnSpPr>
          <p:cNvPr id="63" name="Connector: Elbow 40">
            <a:extLst>
              <a:ext uri="{FF2B5EF4-FFF2-40B4-BE49-F238E27FC236}">
                <a16:creationId xmlns:a16="http://schemas.microsoft.com/office/drawing/2014/main" id="{D3415CBE-EA86-45F2-92CD-1BEA55376818}"/>
              </a:ext>
            </a:extLst>
          </p:cNvPr>
          <p:cNvCxnSpPr>
            <a:cxnSpLocks/>
            <a:endCxn id="75" idx="1"/>
          </p:cNvCxnSpPr>
          <p:nvPr/>
        </p:nvCxnSpPr>
        <p:spPr>
          <a:xfrm>
            <a:off x="9439973" y="5624417"/>
            <a:ext cx="1174840" cy="0"/>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26">
            <a:extLst>
              <a:ext uri="{FF2B5EF4-FFF2-40B4-BE49-F238E27FC236}">
                <a16:creationId xmlns:a16="http://schemas.microsoft.com/office/drawing/2014/main" id="{CA7965EB-96DA-430B-993A-76BFF38A35E1}"/>
              </a:ext>
            </a:extLst>
          </p:cNvPr>
          <p:cNvCxnSpPr>
            <a:cxnSpLocks/>
            <a:endCxn id="69" idx="1"/>
          </p:cNvCxnSpPr>
          <p:nvPr/>
        </p:nvCxnSpPr>
        <p:spPr>
          <a:xfrm rot="16200000" flipH="1">
            <a:off x="8714027" y="5416447"/>
            <a:ext cx="287134" cy="13272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23CD66A4-7964-4341-A4AD-91EA98AF46F5}"/>
              </a:ext>
            </a:extLst>
          </p:cNvPr>
          <p:cNvSpPr/>
          <p:nvPr/>
        </p:nvSpPr>
        <p:spPr bwMode="auto">
          <a:xfrm>
            <a:off x="9329359" y="6266300"/>
            <a:ext cx="1216257" cy="33855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Individual Resources</a:t>
            </a:r>
          </a:p>
        </p:txBody>
      </p:sp>
      <p:cxnSp>
        <p:nvCxnSpPr>
          <p:cNvPr id="66" name="Straight Arrow Connector 26">
            <a:extLst>
              <a:ext uri="{FF2B5EF4-FFF2-40B4-BE49-F238E27FC236}">
                <a16:creationId xmlns:a16="http://schemas.microsoft.com/office/drawing/2014/main" id="{C942215C-CC25-4598-BDD9-9C5BAE8C70A4}"/>
              </a:ext>
            </a:extLst>
          </p:cNvPr>
          <p:cNvCxnSpPr>
            <a:cxnSpLocks/>
            <a:endCxn id="68" idx="1"/>
          </p:cNvCxnSpPr>
          <p:nvPr/>
        </p:nvCxnSpPr>
        <p:spPr>
          <a:xfrm rot="16200000" flipH="1">
            <a:off x="8900318" y="5836951"/>
            <a:ext cx="277750" cy="11252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26">
            <a:extLst>
              <a:ext uri="{FF2B5EF4-FFF2-40B4-BE49-F238E27FC236}">
                <a16:creationId xmlns:a16="http://schemas.microsoft.com/office/drawing/2014/main" id="{403320E7-D45F-4B9F-86A0-D7FEB3B7C3FC}"/>
              </a:ext>
            </a:extLst>
          </p:cNvPr>
          <p:cNvCxnSpPr>
            <a:cxnSpLocks/>
            <a:endCxn id="65" idx="1"/>
          </p:cNvCxnSpPr>
          <p:nvPr/>
        </p:nvCxnSpPr>
        <p:spPr>
          <a:xfrm rot="16200000" flipH="1">
            <a:off x="9134220" y="6240438"/>
            <a:ext cx="277750" cy="11252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72315169-BB61-43D4-BAA3-013147885BF2}"/>
              </a:ext>
            </a:extLst>
          </p:cNvPr>
          <p:cNvSpPr/>
          <p:nvPr/>
        </p:nvSpPr>
        <p:spPr bwMode="auto">
          <a:xfrm>
            <a:off x="9095457" y="5862813"/>
            <a:ext cx="1216257" cy="33855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IAM Groups</a:t>
            </a:r>
          </a:p>
        </p:txBody>
      </p:sp>
      <p:sp>
        <p:nvSpPr>
          <p:cNvPr id="69" name="Rectangle 68">
            <a:extLst>
              <a:ext uri="{FF2B5EF4-FFF2-40B4-BE49-F238E27FC236}">
                <a16:creationId xmlns:a16="http://schemas.microsoft.com/office/drawing/2014/main" id="{15BD73B2-E040-4D04-8489-EB4332C96AAF}"/>
              </a:ext>
            </a:extLst>
          </p:cNvPr>
          <p:cNvSpPr/>
          <p:nvPr/>
        </p:nvSpPr>
        <p:spPr bwMode="auto">
          <a:xfrm>
            <a:off x="8923957" y="5457100"/>
            <a:ext cx="1216257" cy="33855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Billing Account (Single)</a:t>
            </a:r>
          </a:p>
        </p:txBody>
      </p:sp>
      <p:sp>
        <p:nvSpPr>
          <p:cNvPr id="70" name="Rectangle 69">
            <a:extLst>
              <a:ext uri="{FF2B5EF4-FFF2-40B4-BE49-F238E27FC236}">
                <a16:creationId xmlns:a16="http://schemas.microsoft.com/office/drawing/2014/main" id="{AFB6892C-BF8D-4358-A3B0-DA2F1BABDB5D}"/>
              </a:ext>
            </a:extLst>
          </p:cNvPr>
          <p:cNvSpPr/>
          <p:nvPr/>
        </p:nvSpPr>
        <p:spPr bwMode="auto">
          <a:xfrm>
            <a:off x="8672703" y="5051387"/>
            <a:ext cx="1216257" cy="338554"/>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Organization</a:t>
            </a:r>
          </a:p>
        </p:txBody>
      </p:sp>
      <p:sp>
        <p:nvSpPr>
          <p:cNvPr id="71" name="Rectangle 70">
            <a:extLst>
              <a:ext uri="{FF2B5EF4-FFF2-40B4-BE49-F238E27FC236}">
                <a16:creationId xmlns:a16="http://schemas.microsoft.com/office/drawing/2014/main" id="{774222D2-992A-44A5-A3A3-44D070B1FE2D}"/>
              </a:ext>
            </a:extLst>
          </p:cNvPr>
          <p:cNvSpPr/>
          <p:nvPr/>
        </p:nvSpPr>
        <p:spPr bwMode="auto">
          <a:xfrm>
            <a:off x="10923783" y="5848506"/>
            <a:ext cx="983501" cy="19060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cs typeface="Segoe UI" pitchFamily="34" charset="0"/>
              </a:rPr>
              <a:t>Principals</a:t>
            </a:r>
          </a:p>
        </p:txBody>
      </p:sp>
      <p:sp>
        <p:nvSpPr>
          <p:cNvPr id="72" name="Rectangle 71">
            <a:extLst>
              <a:ext uri="{FF2B5EF4-FFF2-40B4-BE49-F238E27FC236}">
                <a16:creationId xmlns:a16="http://schemas.microsoft.com/office/drawing/2014/main" id="{F3B6457A-CDB6-492E-AC20-16ECBC27F1EE}"/>
              </a:ext>
            </a:extLst>
          </p:cNvPr>
          <p:cNvSpPr/>
          <p:nvPr/>
        </p:nvSpPr>
        <p:spPr bwMode="auto">
          <a:xfrm>
            <a:off x="10923783" y="6082169"/>
            <a:ext cx="983501" cy="19060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cs typeface="Segoe UI" pitchFamily="34" charset="0"/>
              </a:rPr>
              <a:t>Roles</a:t>
            </a:r>
          </a:p>
        </p:txBody>
      </p:sp>
      <p:cxnSp>
        <p:nvCxnSpPr>
          <p:cNvPr id="73" name="Straight Arrow Connector 26">
            <a:extLst>
              <a:ext uri="{FF2B5EF4-FFF2-40B4-BE49-F238E27FC236}">
                <a16:creationId xmlns:a16="http://schemas.microsoft.com/office/drawing/2014/main" id="{AE48308C-2E68-4A62-BDD4-FE0A5C282F56}"/>
              </a:ext>
            </a:extLst>
          </p:cNvPr>
          <p:cNvCxnSpPr>
            <a:cxnSpLocks/>
            <a:endCxn id="71" idx="1"/>
          </p:cNvCxnSpPr>
          <p:nvPr/>
        </p:nvCxnSpPr>
        <p:spPr>
          <a:xfrm rot="16200000" flipH="1">
            <a:off x="10777741" y="5797769"/>
            <a:ext cx="179556" cy="11252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26">
            <a:extLst>
              <a:ext uri="{FF2B5EF4-FFF2-40B4-BE49-F238E27FC236}">
                <a16:creationId xmlns:a16="http://schemas.microsoft.com/office/drawing/2014/main" id="{CE1719D8-2350-4D74-A022-087338B3E59E}"/>
              </a:ext>
            </a:extLst>
          </p:cNvPr>
          <p:cNvCxnSpPr>
            <a:cxnSpLocks/>
            <a:endCxn id="72" idx="1"/>
          </p:cNvCxnSpPr>
          <p:nvPr/>
        </p:nvCxnSpPr>
        <p:spPr>
          <a:xfrm rot="16200000" flipH="1">
            <a:off x="10594525" y="5848216"/>
            <a:ext cx="545988" cy="11252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2E053D-ABA9-456C-BF45-3E28FCFC3A4F}"/>
              </a:ext>
            </a:extLst>
          </p:cNvPr>
          <p:cNvSpPr/>
          <p:nvPr/>
        </p:nvSpPr>
        <p:spPr bwMode="auto">
          <a:xfrm>
            <a:off x="871149" y="2544299"/>
            <a:ext cx="140556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AAD Groups</a:t>
            </a:r>
            <a:endParaRPr lang="en-US" sz="800">
              <a:solidFill>
                <a:schemeClr val="bg1">
                  <a:lumMod val="50000"/>
                </a:schemeClr>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F0379BF0-7CA5-40F3-9A6E-AA69C85E921D}"/>
              </a:ext>
            </a:extLst>
          </p:cNvPr>
          <p:cNvSpPr/>
          <p:nvPr/>
        </p:nvSpPr>
        <p:spPr bwMode="auto">
          <a:xfrm>
            <a:off x="4768019" y="1096885"/>
            <a:ext cx="2166053" cy="399583"/>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User goes to https://myapps.Microsoft.com</a:t>
            </a:r>
          </a:p>
        </p:txBody>
      </p:sp>
      <p:sp>
        <p:nvSpPr>
          <p:cNvPr id="87" name="Rectangle 86">
            <a:extLst>
              <a:ext uri="{FF2B5EF4-FFF2-40B4-BE49-F238E27FC236}">
                <a16:creationId xmlns:a16="http://schemas.microsoft.com/office/drawing/2014/main" id="{BC3027F1-792F-4917-9619-28930F89C4B8}"/>
              </a:ext>
            </a:extLst>
          </p:cNvPr>
          <p:cNvSpPr/>
          <p:nvPr/>
        </p:nvSpPr>
        <p:spPr bwMode="auto">
          <a:xfrm>
            <a:off x="4768019" y="441978"/>
            <a:ext cx="2166053" cy="530021"/>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 Configured with AAD as trusted Identity Provider</a:t>
            </a:r>
          </a:p>
        </p:txBody>
      </p:sp>
      <p:sp>
        <p:nvSpPr>
          <p:cNvPr id="89" name="Rectangle 88">
            <a:extLst>
              <a:ext uri="{FF2B5EF4-FFF2-40B4-BE49-F238E27FC236}">
                <a16:creationId xmlns:a16="http://schemas.microsoft.com/office/drawing/2014/main" id="{F6423D3A-F69C-42E4-9605-EBA9B5A90FD8}"/>
              </a:ext>
            </a:extLst>
          </p:cNvPr>
          <p:cNvSpPr/>
          <p:nvPr/>
        </p:nvSpPr>
        <p:spPr bwMode="auto">
          <a:xfrm>
            <a:off x="871149" y="2837543"/>
            <a:ext cx="140556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AAD Roles</a:t>
            </a:r>
            <a:endParaRPr lang="en-US" sz="800">
              <a:solidFill>
                <a:schemeClr val="bg1">
                  <a:lumMod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C53230A0-E045-4614-8265-B6A487D8D020}"/>
              </a:ext>
            </a:extLst>
          </p:cNvPr>
          <p:cNvSpPr/>
          <p:nvPr/>
        </p:nvSpPr>
        <p:spPr bwMode="auto">
          <a:xfrm>
            <a:off x="871149" y="3126018"/>
            <a:ext cx="140556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Roles</a:t>
            </a:r>
            <a:endParaRPr lang="en-US" sz="800">
              <a:solidFill>
                <a:schemeClr val="bg1">
                  <a:lumMod val="50000"/>
                </a:schemeClr>
              </a:soli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ED60F29A-C531-4CC2-AD7D-F6472DFE0E1E}"/>
              </a:ext>
            </a:extLst>
          </p:cNvPr>
          <p:cNvSpPr/>
          <p:nvPr/>
        </p:nvSpPr>
        <p:spPr bwMode="auto">
          <a:xfrm>
            <a:off x="871149" y="3410687"/>
            <a:ext cx="140556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Direct Permissions</a:t>
            </a:r>
            <a:endParaRPr lang="en-US" sz="800">
              <a:solidFill>
                <a:schemeClr val="bg1">
                  <a:lumMod val="50000"/>
                </a:schemeClr>
              </a:solidFill>
              <a:ea typeface="Segoe UI" pitchFamily="34" charset="0"/>
              <a:cs typeface="Segoe UI" pitchFamily="34" charset="0"/>
            </a:endParaRPr>
          </a:p>
        </p:txBody>
      </p:sp>
      <p:cxnSp>
        <p:nvCxnSpPr>
          <p:cNvPr id="94" name="Straight Arrow Connector 26">
            <a:extLst>
              <a:ext uri="{FF2B5EF4-FFF2-40B4-BE49-F238E27FC236}">
                <a16:creationId xmlns:a16="http://schemas.microsoft.com/office/drawing/2014/main" id="{88859C95-1C6F-483A-A965-62B1026B0D67}"/>
              </a:ext>
            </a:extLst>
          </p:cNvPr>
          <p:cNvCxnSpPr>
            <a:cxnSpLocks/>
            <a:endCxn id="79" idx="1"/>
          </p:cNvCxnSpPr>
          <p:nvPr/>
        </p:nvCxnSpPr>
        <p:spPr>
          <a:xfrm rot="16200000" flipH="1">
            <a:off x="180415" y="2077783"/>
            <a:ext cx="341786" cy="18347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26">
            <a:extLst>
              <a:ext uri="{FF2B5EF4-FFF2-40B4-BE49-F238E27FC236}">
                <a16:creationId xmlns:a16="http://schemas.microsoft.com/office/drawing/2014/main" id="{BB005EA7-F758-4E05-8F9E-477F98696C7C}"/>
              </a:ext>
            </a:extLst>
          </p:cNvPr>
          <p:cNvCxnSpPr>
            <a:cxnSpLocks/>
            <a:endCxn id="81" idx="1"/>
          </p:cNvCxnSpPr>
          <p:nvPr/>
        </p:nvCxnSpPr>
        <p:spPr>
          <a:xfrm rot="16200000" flipH="1">
            <a:off x="605478" y="2401339"/>
            <a:ext cx="320454" cy="21088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26">
            <a:extLst>
              <a:ext uri="{FF2B5EF4-FFF2-40B4-BE49-F238E27FC236}">
                <a16:creationId xmlns:a16="http://schemas.microsoft.com/office/drawing/2014/main" id="{7155DF6D-661C-4DD5-9F9D-3ED1CD6BBBF1}"/>
              </a:ext>
            </a:extLst>
          </p:cNvPr>
          <p:cNvCxnSpPr>
            <a:cxnSpLocks/>
            <a:endCxn id="93" idx="1"/>
          </p:cNvCxnSpPr>
          <p:nvPr/>
        </p:nvCxnSpPr>
        <p:spPr>
          <a:xfrm rot="16200000" flipH="1">
            <a:off x="183181" y="2845429"/>
            <a:ext cx="1165049" cy="21088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26">
            <a:extLst>
              <a:ext uri="{FF2B5EF4-FFF2-40B4-BE49-F238E27FC236}">
                <a16:creationId xmlns:a16="http://schemas.microsoft.com/office/drawing/2014/main" id="{A75FB2D2-9855-4589-A295-F86ACCC7999C}"/>
              </a:ext>
            </a:extLst>
          </p:cNvPr>
          <p:cNvCxnSpPr>
            <a:cxnSpLocks/>
            <a:endCxn id="91" idx="1"/>
          </p:cNvCxnSpPr>
          <p:nvPr/>
        </p:nvCxnSpPr>
        <p:spPr>
          <a:xfrm rot="16200000" flipH="1">
            <a:off x="302174" y="2679754"/>
            <a:ext cx="927062" cy="21088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26">
            <a:extLst>
              <a:ext uri="{FF2B5EF4-FFF2-40B4-BE49-F238E27FC236}">
                <a16:creationId xmlns:a16="http://schemas.microsoft.com/office/drawing/2014/main" id="{A12C87FF-B66E-4504-B5E0-78B1FDB89FC8}"/>
              </a:ext>
            </a:extLst>
          </p:cNvPr>
          <p:cNvCxnSpPr>
            <a:cxnSpLocks/>
            <a:endCxn id="89" idx="1"/>
          </p:cNvCxnSpPr>
          <p:nvPr/>
        </p:nvCxnSpPr>
        <p:spPr>
          <a:xfrm rot="16200000" flipH="1">
            <a:off x="434073" y="2523178"/>
            <a:ext cx="663264" cy="21088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E84CD5F-19DC-44DB-A8E6-0418A519F8EA}"/>
              </a:ext>
            </a:extLst>
          </p:cNvPr>
          <p:cNvSpPr/>
          <p:nvPr/>
        </p:nvSpPr>
        <p:spPr bwMode="auto">
          <a:xfrm>
            <a:off x="443046" y="2217703"/>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User Account</a:t>
            </a:r>
            <a:endParaRPr lang="en-US" sz="800">
              <a:solidFill>
                <a:schemeClr val="bg1">
                  <a:lumMod val="50000"/>
                </a:schemeClr>
              </a:soli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428D7DF8-D9D6-4D32-B91E-38D2D64DEBC0}"/>
              </a:ext>
            </a:extLst>
          </p:cNvPr>
          <p:cNvSpPr/>
          <p:nvPr/>
        </p:nvSpPr>
        <p:spPr bwMode="auto">
          <a:xfrm>
            <a:off x="473932" y="3979343"/>
            <a:ext cx="1802777" cy="44866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Provision with SCIM</a:t>
            </a:r>
          </a:p>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SSPR, PIM, MFA more…</a:t>
            </a:r>
          </a:p>
        </p:txBody>
      </p:sp>
      <p:sp>
        <p:nvSpPr>
          <p:cNvPr id="110" name="Rectangle 109">
            <a:extLst>
              <a:ext uri="{FF2B5EF4-FFF2-40B4-BE49-F238E27FC236}">
                <a16:creationId xmlns:a16="http://schemas.microsoft.com/office/drawing/2014/main" id="{99882F09-ECBD-428B-8383-5196DFB1A6C2}"/>
              </a:ext>
            </a:extLst>
          </p:cNvPr>
          <p:cNvSpPr/>
          <p:nvPr/>
        </p:nvSpPr>
        <p:spPr bwMode="auto">
          <a:xfrm>
            <a:off x="4758682" y="2695794"/>
            <a:ext cx="2183224" cy="432920"/>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Azure AD issues SAML token to AWS IAM</a:t>
            </a:r>
          </a:p>
        </p:txBody>
      </p:sp>
      <p:sp>
        <p:nvSpPr>
          <p:cNvPr id="112" name="Rectangle 111">
            <a:extLst>
              <a:ext uri="{FF2B5EF4-FFF2-40B4-BE49-F238E27FC236}">
                <a16:creationId xmlns:a16="http://schemas.microsoft.com/office/drawing/2014/main" id="{DCF37980-7148-447D-A132-829FCB463A77}"/>
              </a:ext>
            </a:extLst>
          </p:cNvPr>
          <p:cNvSpPr/>
          <p:nvPr/>
        </p:nvSpPr>
        <p:spPr bwMode="auto">
          <a:xfrm>
            <a:off x="4768020" y="3262153"/>
            <a:ext cx="2166053" cy="527500"/>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 uses the SAML assertion to map to role/policies</a:t>
            </a:r>
          </a:p>
        </p:txBody>
      </p:sp>
      <p:sp>
        <p:nvSpPr>
          <p:cNvPr id="116" name="Rectangle 115">
            <a:extLst>
              <a:ext uri="{FF2B5EF4-FFF2-40B4-BE49-F238E27FC236}">
                <a16:creationId xmlns:a16="http://schemas.microsoft.com/office/drawing/2014/main" id="{41861CB7-FA8C-421C-BA76-13BAC7EA4AB2}"/>
              </a:ext>
            </a:extLst>
          </p:cNvPr>
          <p:cNvSpPr/>
          <p:nvPr/>
        </p:nvSpPr>
        <p:spPr bwMode="auto">
          <a:xfrm>
            <a:off x="10181744" y="1846321"/>
            <a:ext cx="1353288" cy="20970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Machine Identity</a:t>
            </a:r>
          </a:p>
        </p:txBody>
      </p:sp>
      <p:sp>
        <p:nvSpPr>
          <p:cNvPr id="118" name="Rectangle 117">
            <a:extLst>
              <a:ext uri="{FF2B5EF4-FFF2-40B4-BE49-F238E27FC236}">
                <a16:creationId xmlns:a16="http://schemas.microsoft.com/office/drawing/2014/main" id="{8DDEEA08-5FEA-4F24-8460-BDE008EE8CB5}"/>
              </a:ext>
            </a:extLst>
          </p:cNvPr>
          <p:cNvSpPr/>
          <p:nvPr/>
        </p:nvSpPr>
        <p:spPr bwMode="auto">
          <a:xfrm>
            <a:off x="10181744" y="2130491"/>
            <a:ext cx="1353288" cy="20970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Human Identity</a:t>
            </a:r>
          </a:p>
        </p:txBody>
      </p:sp>
      <p:sp>
        <p:nvSpPr>
          <p:cNvPr id="120" name="Rectangle 119">
            <a:extLst>
              <a:ext uri="{FF2B5EF4-FFF2-40B4-BE49-F238E27FC236}">
                <a16:creationId xmlns:a16="http://schemas.microsoft.com/office/drawing/2014/main" id="{E3E3293F-E3D6-43AC-AE8A-3BDD55A0F880}"/>
              </a:ext>
            </a:extLst>
          </p:cNvPr>
          <p:cNvSpPr/>
          <p:nvPr/>
        </p:nvSpPr>
        <p:spPr bwMode="auto">
          <a:xfrm>
            <a:off x="7523006" y="1132474"/>
            <a:ext cx="2510194" cy="26904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IAM works per AWS Account</a:t>
            </a:r>
          </a:p>
        </p:txBody>
      </p:sp>
      <p:sp>
        <p:nvSpPr>
          <p:cNvPr id="11" name="Rectangle 10">
            <a:extLst>
              <a:ext uri="{FF2B5EF4-FFF2-40B4-BE49-F238E27FC236}">
                <a16:creationId xmlns:a16="http://schemas.microsoft.com/office/drawing/2014/main" id="{37B84113-65E5-4E63-84CE-D05142527E8C}"/>
              </a:ext>
            </a:extLst>
          </p:cNvPr>
          <p:cNvSpPr/>
          <p:nvPr/>
        </p:nvSpPr>
        <p:spPr bwMode="auto">
          <a:xfrm>
            <a:off x="7504621" y="892594"/>
            <a:ext cx="2528578" cy="2370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IAM</a:t>
            </a:r>
            <a:endParaRPr lang="en-US" sz="800">
              <a:solidFill>
                <a:schemeClr val="bg1">
                  <a:lumMod val="50000"/>
                </a:schemeClr>
              </a:soli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1EE53E7D-CCA1-4420-9374-0FF8EFF2D888}"/>
              </a:ext>
            </a:extLst>
          </p:cNvPr>
          <p:cNvSpPr/>
          <p:nvPr/>
        </p:nvSpPr>
        <p:spPr bwMode="auto">
          <a:xfrm>
            <a:off x="9948056" y="4071499"/>
            <a:ext cx="122807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Services</a:t>
            </a:r>
            <a:endParaRPr lang="en-US" sz="800">
              <a:solidFill>
                <a:schemeClr val="bg1">
                  <a:lumMod val="50000"/>
                </a:schemeClr>
              </a:soli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9D9228C0-17F2-40BF-8929-24926AF7C0D7}"/>
              </a:ext>
            </a:extLst>
          </p:cNvPr>
          <p:cNvSpPr/>
          <p:nvPr/>
        </p:nvSpPr>
        <p:spPr bwMode="auto">
          <a:xfrm>
            <a:off x="4768019" y="2140281"/>
            <a:ext cx="2166053" cy="399583"/>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Azure AD carries out strong authentication checks</a:t>
            </a:r>
          </a:p>
        </p:txBody>
      </p:sp>
      <p:sp>
        <p:nvSpPr>
          <p:cNvPr id="138" name="Rectangle 137">
            <a:extLst>
              <a:ext uri="{FF2B5EF4-FFF2-40B4-BE49-F238E27FC236}">
                <a16:creationId xmlns:a16="http://schemas.microsoft.com/office/drawing/2014/main" id="{1968B4B1-01B9-4841-8A42-8D969D6E52F1}"/>
              </a:ext>
            </a:extLst>
          </p:cNvPr>
          <p:cNvSpPr/>
          <p:nvPr/>
        </p:nvSpPr>
        <p:spPr bwMode="auto">
          <a:xfrm>
            <a:off x="9954750" y="4338018"/>
            <a:ext cx="122807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Resources</a:t>
            </a:r>
            <a:endParaRPr lang="en-US" sz="800">
              <a:solidFill>
                <a:schemeClr val="bg1">
                  <a:lumMod val="50000"/>
                </a:schemeClr>
              </a:solidFill>
              <a:ea typeface="Segoe UI" pitchFamily="34" charset="0"/>
              <a:cs typeface="Segoe UI" pitchFamily="34" charset="0"/>
            </a:endParaRPr>
          </a:p>
        </p:txBody>
      </p:sp>
      <p:sp>
        <p:nvSpPr>
          <p:cNvPr id="140" name="Rectangle 139">
            <a:extLst>
              <a:ext uri="{FF2B5EF4-FFF2-40B4-BE49-F238E27FC236}">
                <a16:creationId xmlns:a16="http://schemas.microsoft.com/office/drawing/2014/main" id="{50A086F4-7151-46C9-9C2A-283693C9690E}"/>
              </a:ext>
            </a:extLst>
          </p:cNvPr>
          <p:cNvSpPr/>
          <p:nvPr/>
        </p:nvSpPr>
        <p:spPr bwMode="auto">
          <a:xfrm>
            <a:off x="8270014" y="1830102"/>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Function</a:t>
            </a:r>
            <a:endParaRPr lang="en-US" sz="800">
              <a:solidFill>
                <a:schemeClr val="bg1">
                  <a:lumMod val="50000"/>
                </a:schemeClr>
              </a:soli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FF0C5336-A1E4-4908-8DF0-EF069676B4B6}"/>
              </a:ext>
            </a:extLst>
          </p:cNvPr>
          <p:cNvSpPr/>
          <p:nvPr/>
        </p:nvSpPr>
        <p:spPr bwMode="auto">
          <a:xfrm>
            <a:off x="2720212" y="2964398"/>
            <a:ext cx="1434327"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Conditional Access</a:t>
            </a:r>
            <a:endParaRPr lang="en-US" sz="800">
              <a:solidFill>
                <a:schemeClr val="bg1">
                  <a:lumMod val="50000"/>
                </a:schemeClr>
              </a:soli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2B8AF98C-B723-4636-A8C7-06B9A34CCB53}"/>
              </a:ext>
            </a:extLst>
          </p:cNvPr>
          <p:cNvSpPr/>
          <p:nvPr/>
        </p:nvSpPr>
        <p:spPr bwMode="auto">
          <a:xfrm>
            <a:off x="2720211" y="2666292"/>
            <a:ext cx="1434327"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Threat Detection</a:t>
            </a:r>
            <a:endParaRPr lang="en-US" sz="800">
              <a:solidFill>
                <a:schemeClr val="bg1">
                  <a:lumMod val="50000"/>
                </a:schemeClr>
              </a:solidFill>
              <a:ea typeface="Segoe UI" pitchFamily="34" charset="0"/>
              <a:cs typeface="Segoe UI" pitchFamily="34" charset="0"/>
            </a:endParaRPr>
          </a:p>
        </p:txBody>
      </p:sp>
      <p:cxnSp>
        <p:nvCxnSpPr>
          <p:cNvPr id="153" name="Connector: Elbow 40">
            <a:extLst>
              <a:ext uri="{FF2B5EF4-FFF2-40B4-BE49-F238E27FC236}">
                <a16:creationId xmlns:a16="http://schemas.microsoft.com/office/drawing/2014/main" id="{75F39873-A1D5-4108-AC64-2A22D3789570}"/>
              </a:ext>
            </a:extLst>
          </p:cNvPr>
          <p:cNvCxnSpPr>
            <a:cxnSpLocks/>
            <a:stCxn id="140" idx="3"/>
            <a:endCxn id="116" idx="1"/>
          </p:cNvCxnSpPr>
          <p:nvPr/>
        </p:nvCxnSpPr>
        <p:spPr>
          <a:xfrm flipV="1">
            <a:off x="9920897" y="1951175"/>
            <a:ext cx="260847" cy="1638"/>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Connector: Elbow 40">
            <a:extLst>
              <a:ext uri="{FF2B5EF4-FFF2-40B4-BE49-F238E27FC236}">
                <a16:creationId xmlns:a16="http://schemas.microsoft.com/office/drawing/2014/main" id="{F8935843-1CF3-458F-8856-653DC584EFA4}"/>
              </a:ext>
            </a:extLst>
          </p:cNvPr>
          <p:cNvCxnSpPr>
            <a:cxnSpLocks/>
            <a:stCxn id="142" idx="3"/>
            <a:endCxn id="118" idx="1"/>
          </p:cNvCxnSpPr>
          <p:nvPr/>
        </p:nvCxnSpPr>
        <p:spPr>
          <a:xfrm flipV="1">
            <a:off x="9922464" y="2235345"/>
            <a:ext cx="259280" cy="2489"/>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28AD1B61-4D97-4D10-8F55-749AF5817063}"/>
              </a:ext>
            </a:extLst>
          </p:cNvPr>
          <p:cNvSpPr/>
          <p:nvPr/>
        </p:nvSpPr>
        <p:spPr bwMode="auto">
          <a:xfrm>
            <a:off x="10033199" y="1523492"/>
            <a:ext cx="1498713" cy="20970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Local or Federated</a:t>
            </a:r>
          </a:p>
        </p:txBody>
      </p:sp>
      <p:cxnSp>
        <p:nvCxnSpPr>
          <p:cNvPr id="162" name="Connector: Elbow 40">
            <a:extLst>
              <a:ext uri="{FF2B5EF4-FFF2-40B4-BE49-F238E27FC236}">
                <a16:creationId xmlns:a16="http://schemas.microsoft.com/office/drawing/2014/main" id="{4EC13C5B-4F36-452D-9B2B-C751C03BA665}"/>
              </a:ext>
            </a:extLst>
          </p:cNvPr>
          <p:cNvCxnSpPr>
            <a:cxnSpLocks/>
            <a:stCxn id="124" idx="3"/>
            <a:endCxn id="161" idx="1"/>
          </p:cNvCxnSpPr>
          <p:nvPr/>
        </p:nvCxnSpPr>
        <p:spPr>
          <a:xfrm flipV="1">
            <a:off x="9329359" y="1628346"/>
            <a:ext cx="703840" cy="4966"/>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26">
            <a:extLst>
              <a:ext uri="{FF2B5EF4-FFF2-40B4-BE49-F238E27FC236}">
                <a16:creationId xmlns:a16="http://schemas.microsoft.com/office/drawing/2014/main" id="{D0CF9D29-030D-4414-B3F7-560C2F55CFCE}"/>
              </a:ext>
            </a:extLst>
          </p:cNvPr>
          <p:cNvCxnSpPr>
            <a:cxnSpLocks/>
            <a:endCxn id="142" idx="1"/>
          </p:cNvCxnSpPr>
          <p:nvPr/>
        </p:nvCxnSpPr>
        <p:spPr>
          <a:xfrm rot="16200000" flipH="1">
            <a:off x="7917710" y="1883962"/>
            <a:ext cx="489003" cy="21873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26">
            <a:extLst>
              <a:ext uri="{FF2B5EF4-FFF2-40B4-BE49-F238E27FC236}">
                <a16:creationId xmlns:a16="http://schemas.microsoft.com/office/drawing/2014/main" id="{2F52EFE6-A775-4C11-A1BD-6CCEF5D76A4C}"/>
              </a:ext>
            </a:extLst>
          </p:cNvPr>
          <p:cNvCxnSpPr>
            <a:cxnSpLocks/>
            <a:endCxn id="140" idx="1"/>
          </p:cNvCxnSpPr>
          <p:nvPr/>
        </p:nvCxnSpPr>
        <p:spPr>
          <a:xfrm rot="16200000" flipH="1">
            <a:off x="7993997" y="1676795"/>
            <a:ext cx="334861" cy="21717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4844B279-C440-4983-9BB1-A2FDE7705A74}"/>
              </a:ext>
            </a:extLst>
          </p:cNvPr>
          <p:cNvSpPr/>
          <p:nvPr/>
        </p:nvSpPr>
        <p:spPr bwMode="auto">
          <a:xfrm>
            <a:off x="7908324" y="1510601"/>
            <a:ext cx="142103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Principal (User)</a:t>
            </a:r>
            <a:endParaRPr lang="en-US" sz="800">
              <a:solidFill>
                <a:schemeClr val="bg1">
                  <a:lumMod val="50000"/>
                </a:schemeClr>
              </a:solidFill>
              <a:ea typeface="Segoe UI" pitchFamily="34" charset="0"/>
              <a:cs typeface="Segoe UI" pitchFamily="34" charset="0"/>
            </a:endParaRPr>
          </a:p>
        </p:txBody>
      </p:sp>
      <p:cxnSp>
        <p:nvCxnSpPr>
          <p:cNvPr id="176" name="Straight Arrow Connector 26">
            <a:extLst>
              <a:ext uri="{FF2B5EF4-FFF2-40B4-BE49-F238E27FC236}">
                <a16:creationId xmlns:a16="http://schemas.microsoft.com/office/drawing/2014/main" id="{204272C4-581C-4851-93FE-CA41ED117059}"/>
              </a:ext>
            </a:extLst>
          </p:cNvPr>
          <p:cNvCxnSpPr>
            <a:cxnSpLocks/>
            <a:endCxn id="134" idx="1"/>
          </p:cNvCxnSpPr>
          <p:nvPr/>
        </p:nvCxnSpPr>
        <p:spPr>
          <a:xfrm rot="16200000" flipH="1">
            <a:off x="8374738" y="2606233"/>
            <a:ext cx="371948" cy="22398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257926B5-EB81-4A70-80A4-7A44A125B4EA}"/>
              </a:ext>
            </a:extLst>
          </p:cNvPr>
          <p:cNvSpPr/>
          <p:nvPr/>
        </p:nvSpPr>
        <p:spPr bwMode="auto">
          <a:xfrm>
            <a:off x="8271581" y="2115123"/>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IAM User</a:t>
            </a:r>
            <a:endParaRPr lang="en-US" sz="800">
              <a:solidFill>
                <a:schemeClr val="bg1">
                  <a:lumMod val="50000"/>
                </a:schemeClr>
              </a:solidFill>
              <a:ea typeface="Segoe UI" pitchFamily="34" charset="0"/>
              <a:cs typeface="Segoe UI" pitchFamily="34" charset="0"/>
            </a:endParaRPr>
          </a:p>
        </p:txBody>
      </p:sp>
      <p:cxnSp>
        <p:nvCxnSpPr>
          <p:cNvPr id="179" name="Straight Arrow Connector 26">
            <a:extLst>
              <a:ext uri="{FF2B5EF4-FFF2-40B4-BE49-F238E27FC236}">
                <a16:creationId xmlns:a16="http://schemas.microsoft.com/office/drawing/2014/main" id="{826DF592-D8F6-41D0-8DF2-A7E12F4398D8}"/>
              </a:ext>
            </a:extLst>
          </p:cNvPr>
          <p:cNvCxnSpPr>
            <a:cxnSpLocks/>
            <a:stCxn id="87" idx="2"/>
            <a:endCxn id="83" idx="0"/>
          </p:cNvCxnSpPr>
          <p:nvPr/>
        </p:nvCxnSpPr>
        <p:spPr>
          <a:xfrm>
            <a:off x="5851046" y="971999"/>
            <a:ext cx="0" cy="1248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26">
            <a:extLst>
              <a:ext uri="{FF2B5EF4-FFF2-40B4-BE49-F238E27FC236}">
                <a16:creationId xmlns:a16="http://schemas.microsoft.com/office/drawing/2014/main" id="{B149A4F9-4C18-48CF-94BC-B0CCF5614F18}"/>
              </a:ext>
            </a:extLst>
          </p:cNvPr>
          <p:cNvCxnSpPr>
            <a:cxnSpLocks/>
            <a:stCxn id="83" idx="2"/>
            <a:endCxn id="10" idx="0"/>
          </p:cNvCxnSpPr>
          <p:nvPr/>
        </p:nvCxnSpPr>
        <p:spPr>
          <a:xfrm>
            <a:off x="5851046" y="1496468"/>
            <a:ext cx="0" cy="1248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26">
            <a:extLst>
              <a:ext uri="{FF2B5EF4-FFF2-40B4-BE49-F238E27FC236}">
                <a16:creationId xmlns:a16="http://schemas.microsoft.com/office/drawing/2014/main" id="{F395EA2D-5D39-4278-B232-EAC824C7AD34}"/>
              </a:ext>
            </a:extLst>
          </p:cNvPr>
          <p:cNvCxnSpPr>
            <a:cxnSpLocks/>
            <a:stCxn id="10" idx="2"/>
            <a:endCxn id="132" idx="0"/>
          </p:cNvCxnSpPr>
          <p:nvPr/>
        </p:nvCxnSpPr>
        <p:spPr>
          <a:xfrm>
            <a:off x="5851046" y="2020937"/>
            <a:ext cx="0" cy="11934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26">
            <a:extLst>
              <a:ext uri="{FF2B5EF4-FFF2-40B4-BE49-F238E27FC236}">
                <a16:creationId xmlns:a16="http://schemas.microsoft.com/office/drawing/2014/main" id="{F93A0AF2-6EE8-4824-849C-D0EAC065F105}"/>
              </a:ext>
            </a:extLst>
          </p:cNvPr>
          <p:cNvCxnSpPr>
            <a:cxnSpLocks/>
            <a:endCxn id="128" idx="1"/>
          </p:cNvCxnSpPr>
          <p:nvPr/>
        </p:nvCxnSpPr>
        <p:spPr>
          <a:xfrm rot="16200000" flipH="1">
            <a:off x="8732488" y="3007917"/>
            <a:ext cx="309184" cy="19169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26">
            <a:extLst>
              <a:ext uri="{FF2B5EF4-FFF2-40B4-BE49-F238E27FC236}">
                <a16:creationId xmlns:a16="http://schemas.microsoft.com/office/drawing/2014/main" id="{66CBFBF1-D073-45AE-935C-1B6BB0594BDB}"/>
              </a:ext>
            </a:extLst>
          </p:cNvPr>
          <p:cNvCxnSpPr>
            <a:cxnSpLocks/>
            <a:endCxn id="122" idx="1"/>
          </p:cNvCxnSpPr>
          <p:nvPr/>
        </p:nvCxnSpPr>
        <p:spPr>
          <a:xfrm rot="16200000" flipH="1">
            <a:off x="9078798" y="3364168"/>
            <a:ext cx="323984" cy="15638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BF192F81-539F-4A69-B698-ADD9C4891513}"/>
              </a:ext>
            </a:extLst>
          </p:cNvPr>
          <p:cNvSpPr/>
          <p:nvPr/>
        </p:nvSpPr>
        <p:spPr bwMode="auto">
          <a:xfrm>
            <a:off x="8982929" y="3135647"/>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IAM Policies</a:t>
            </a:r>
            <a:endParaRPr lang="en-US" sz="800">
              <a:solidFill>
                <a:schemeClr val="bg1">
                  <a:lumMod val="50000"/>
                </a:schemeClr>
              </a:solidFill>
              <a:ea typeface="Segoe UI" pitchFamily="34" charset="0"/>
              <a:cs typeface="Segoe UI" pitchFamily="34" charset="0"/>
            </a:endParaRPr>
          </a:p>
        </p:txBody>
      </p:sp>
      <p:cxnSp>
        <p:nvCxnSpPr>
          <p:cNvPr id="196" name="Straight Arrow Connector 26">
            <a:extLst>
              <a:ext uri="{FF2B5EF4-FFF2-40B4-BE49-F238E27FC236}">
                <a16:creationId xmlns:a16="http://schemas.microsoft.com/office/drawing/2014/main" id="{2711CCE0-CCDC-4B32-9F8E-D04F7F50A2B8}"/>
              </a:ext>
            </a:extLst>
          </p:cNvPr>
          <p:cNvCxnSpPr>
            <a:cxnSpLocks/>
            <a:endCxn id="138" idx="1"/>
          </p:cNvCxnSpPr>
          <p:nvPr/>
        </p:nvCxnSpPr>
        <p:spPr>
          <a:xfrm rot="16200000" flipH="1">
            <a:off x="9604399" y="4110377"/>
            <a:ext cx="540149" cy="16055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26">
            <a:extLst>
              <a:ext uri="{FF2B5EF4-FFF2-40B4-BE49-F238E27FC236}">
                <a16:creationId xmlns:a16="http://schemas.microsoft.com/office/drawing/2014/main" id="{7F2338BA-69F9-4931-8F00-20352DE899D0}"/>
              </a:ext>
            </a:extLst>
          </p:cNvPr>
          <p:cNvCxnSpPr>
            <a:cxnSpLocks/>
            <a:endCxn id="130" idx="1"/>
          </p:cNvCxnSpPr>
          <p:nvPr/>
        </p:nvCxnSpPr>
        <p:spPr>
          <a:xfrm rot="16200000" flipH="1">
            <a:off x="9613792" y="3859946"/>
            <a:ext cx="511322" cy="15720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1BEF5106-CDDA-4A47-AC49-DDE5E794E8AA}"/>
              </a:ext>
            </a:extLst>
          </p:cNvPr>
          <p:cNvSpPr/>
          <p:nvPr/>
        </p:nvSpPr>
        <p:spPr bwMode="auto">
          <a:xfrm>
            <a:off x="473932" y="3732152"/>
            <a:ext cx="1802777"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Lifecycle Management</a:t>
            </a:r>
            <a:endParaRPr lang="en-US" sz="800">
              <a:solidFill>
                <a:schemeClr val="bg1">
                  <a:lumMod val="50000"/>
                </a:schemeClr>
              </a:solidFill>
              <a:ea typeface="Segoe UI" pitchFamily="34" charset="0"/>
              <a:cs typeface="Segoe UI" pitchFamily="34" charset="0"/>
            </a:endParaRPr>
          </a:p>
        </p:txBody>
      </p:sp>
      <p:cxnSp>
        <p:nvCxnSpPr>
          <p:cNvPr id="201" name="Connector: Elbow 40">
            <a:extLst>
              <a:ext uri="{FF2B5EF4-FFF2-40B4-BE49-F238E27FC236}">
                <a16:creationId xmlns:a16="http://schemas.microsoft.com/office/drawing/2014/main" id="{D3CA941C-9606-4CE4-BE4C-182F998D7584}"/>
              </a:ext>
            </a:extLst>
          </p:cNvPr>
          <p:cNvCxnSpPr>
            <a:cxnSpLocks/>
            <a:stCxn id="112" idx="3"/>
            <a:endCxn id="134" idx="1"/>
          </p:cNvCxnSpPr>
          <p:nvPr/>
        </p:nvCxnSpPr>
        <p:spPr>
          <a:xfrm flipV="1">
            <a:off x="6934073" y="2904198"/>
            <a:ext cx="1738630" cy="621705"/>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9A94517-3719-4167-8C50-FC508D151554}"/>
              </a:ext>
            </a:extLst>
          </p:cNvPr>
          <p:cNvSpPr/>
          <p:nvPr/>
        </p:nvSpPr>
        <p:spPr bwMode="auto">
          <a:xfrm>
            <a:off x="8672703" y="2780527"/>
            <a:ext cx="1544247" cy="24734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IAM Roles</a:t>
            </a:r>
            <a:endParaRPr lang="en-US" sz="800">
              <a:solidFill>
                <a:schemeClr val="bg1">
                  <a:lumMod val="50000"/>
                </a:schemeClr>
              </a:solidFill>
              <a:ea typeface="Segoe UI" pitchFamily="34" charset="0"/>
              <a:cs typeface="Segoe UI" pitchFamily="34" charset="0"/>
            </a:endParaRPr>
          </a:p>
        </p:txBody>
      </p:sp>
      <p:cxnSp>
        <p:nvCxnSpPr>
          <p:cNvPr id="207" name="Connector: Elbow 40">
            <a:extLst>
              <a:ext uri="{FF2B5EF4-FFF2-40B4-BE49-F238E27FC236}">
                <a16:creationId xmlns:a16="http://schemas.microsoft.com/office/drawing/2014/main" id="{B3C6D664-4045-4F19-AA22-85A587BB19E7}"/>
              </a:ext>
            </a:extLst>
          </p:cNvPr>
          <p:cNvCxnSpPr>
            <a:cxnSpLocks/>
            <a:stCxn id="110" idx="1"/>
            <a:endCxn id="148" idx="3"/>
          </p:cNvCxnSpPr>
          <p:nvPr/>
        </p:nvCxnSpPr>
        <p:spPr>
          <a:xfrm rot="10800000">
            <a:off x="4154538" y="2789004"/>
            <a:ext cx="604144" cy="123251"/>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Connector: Elbow 40">
            <a:extLst>
              <a:ext uri="{FF2B5EF4-FFF2-40B4-BE49-F238E27FC236}">
                <a16:creationId xmlns:a16="http://schemas.microsoft.com/office/drawing/2014/main" id="{3BCB476A-466D-453D-BB10-807943CDB1DB}"/>
              </a:ext>
            </a:extLst>
          </p:cNvPr>
          <p:cNvCxnSpPr>
            <a:cxnSpLocks/>
            <a:stCxn id="110" idx="1"/>
            <a:endCxn id="146" idx="3"/>
          </p:cNvCxnSpPr>
          <p:nvPr/>
        </p:nvCxnSpPr>
        <p:spPr>
          <a:xfrm rot="10800000" flipV="1">
            <a:off x="4154540" y="2912253"/>
            <a:ext cx="604143" cy="174855"/>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Connector: Elbow 40">
            <a:extLst>
              <a:ext uri="{FF2B5EF4-FFF2-40B4-BE49-F238E27FC236}">
                <a16:creationId xmlns:a16="http://schemas.microsoft.com/office/drawing/2014/main" id="{FBAFF02F-007E-461C-B5F8-9C0794F0734D}"/>
              </a:ext>
            </a:extLst>
          </p:cNvPr>
          <p:cNvCxnSpPr>
            <a:cxnSpLocks/>
            <a:stCxn id="135" idx="1"/>
            <a:endCxn id="110" idx="3"/>
          </p:cNvCxnSpPr>
          <p:nvPr/>
        </p:nvCxnSpPr>
        <p:spPr>
          <a:xfrm rot="10800000" flipV="1">
            <a:off x="6941907" y="2530908"/>
            <a:ext cx="1333587" cy="381346"/>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Connector: Elbow 40">
            <a:extLst>
              <a:ext uri="{FF2B5EF4-FFF2-40B4-BE49-F238E27FC236}">
                <a16:creationId xmlns:a16="http://schemas.microsoft.com/office/drawing/2014/main" id="{8A689062-91B2-416F-988B-8BE09B47D152}"/>
              </a:ext>
            </a:extLst>
          </p:cNvPr>
          <p:cNvCxnSpPr>
            <a:cxnSpLocks/>
            <a:stCxn id="132" idx="1"/>
            <a:endCxn id="79" idx="3"/>
          </p:cNvCxnSpPr>
          <p:nvPr/>
        </p:nvCxnSpPr>
        <p:spPr>
          <a:xfrm rot="10800000" flipV="1">
            <a:off x="2093929" y="2340072"/>
            <a:ext cx="2674090" cy="341"/>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Rectangle 219">
            <a:hlinkClick r:id="rId3" tooltip="Deploying MCAS for App Proxy and Session Controls"/>
            <a:extLst>
              <a:ext uri="{FF2B5EF4-FFF2-40B4-BE49-F238E27FC236}">
                <a16:creationId xmlns:a16="http://schemas.microsoft.com/office/drawing/2014/main" id="{85EE0576-4371-4D49-B49B-818CDD4C4A32}"/>
              </a:ext>
            </a:extLst>
          </p:cNvPr>
          <p:cNvSpPr/>
          <p:nvPr/>
        </p:nvSpPr>
        <p:spPr bwMode="auto">
          <a:xfrm>
            <a:off x="4768019" y="3932346"/>
            <a:ext cx="2166053" cy="1163959"/>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MCAS monitors the session to provide advanced controls:</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ea typeface="Segoe UI" pitchFamily="34" charset="0"/>
                <a:cs typeface="Segoe UI" pitchFamily="34" charset="0"/>
              </a:rPr>
              <a:t>Assess and respond to identity-based threats</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ea typeface="Segoe UI" pitchFamily="34" charset="0"/>
                <a:cs typeface="Segoe UI" pitchFamily="34" charset="0"/>
              </a:rPr>
              <a:t>Session Controls to block malware and cut, copy, paste, print</a:t>
            </a:r>
          </a:p>
        </p:txBody>
      </p:sp>
      <p:cxnSp>
        <p:nvCxnSpPr>
          <p:cNvPr id="221" name="Straight Arrow Connector 26">
            <a:extLst>
              <a:ext uri="{FF2B5EF4-FFF2-40B4-BE49-F238E27FC236}">
                <a16:creationId xmlns:a16="http://schemas.microsoft.com/office/drawing/2014/main" id="{EEA4B1D9-2A08-467A-8994-E79A44AFE391}"/>
              </a:ext>
            </a:extLst>
          </p:cNvPr>
          <p:cNvCxnSpPr>
            <a:cxnSpLocks/>
            <a:stCxn id="132" idx="2"/>
            <a:endCxn id="110" idx="0"/>
          </p:cNvCxnSpPr>
          <p:nvPr/>
        </p:nvCxnSpPr>
        <p:spPr>
          <a:xfrm flipH="1">
            <a:off x="5850294" y="2539864"/>
            <a:ext cx="752" cy="1559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6">
            <a:extLst>
              <a:ext uri="{FF2B5EF4-FFF2-40B4-BE49-F238E27FC236}">
                <a16:creationId xmlns:a16="http://schemas.microsoft.com/office/drawing/2014/main" id="{B568F4E8-C516-4AA3-8435-C0BE8941EF5B}"/>
              </a:ext>
            </a:extLst>
          </p:cNvPr>
          <p:cNvCxnSpPr>
            <a:cxnSpLocks/>
            <a:stCxn id="110" idx="2"/>
            <a:endCxn id="112" idx="0"/>
          </p:cNvCxnSpPr>
          <p:nvPr/>
        </p:nvCxnSpPr>
        <p:spPr>
          <a:xfrm>
            <a:off x="5850294" y="3128714"/>
            <a:ext cx="753" cy="13343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6">
            <a:extLst>
              <a:ext uri="{FF2B5EF4-FFF2-40B4-BE49-F238E27FC236}">
                <a16:creationId xmlns:a16="http://schemas.microsoft.com/office/drawing/2014/main" id="{551DF935-669A-41D9-A289-0E0AAD735ED7}"/>
              </a:ext>
            </a:extLst>
          </p:cNvPr>
          <p:cNvCxnSpPr>
            <a:cxnSpLocks/>
            <a:stCxn id="112" idx="2"/>
            <a:endCxn id="220" idx="0"/>
          </p:cNvCxnSpPr>
          <p:nvPr/>
        </p:nvCxnSpPr>
        <p:spPr>
          <a:xfrm flipH="1">
            <a:off x="5851046" y="3789653"/>
            <a:ext cx="1" cy="14269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6">
            <a:extLst>
              <a:ext uri="{FF2B5EF4-FFF2-40B4-BE49-F238E27FC236}">
                <a16:creationId xmlns:a16="http://schemas.microsoft.com/office/drawing/2014/main" id="{48AB4737-DA03-4B9D-8CA4-D91AAD6A1E9C}"/>
              </a:ext>
            </a:extLst>
          </p:cNvPr>
          <p:cNvCxnSpPr>
            <a:cxnSpLocks/>
            <a:endCxn id="150" idx="1"/>
          </p:cNvCxnSpPr>
          <p:nvPr/>
        </p:nvCxnSpPr>
        <p:spPr>
          <a:xfrm rot="16200000" flipH="1">
            <a:off x="-524741" y="2856190"/>
            <a:ext cx="1782984" cy="21436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40">
            <a:extLst>
              <a:ext uri="{FF2B5EF4-FFF2-40B4-BE49-F238E27FC236}">
                <a16:creationId xmlns:a16="http://schemas.microsoft.com/office/drawing/2014/main" id="{959F1816-3930-41DF-94D6-C4C06C8E355B}"/>
              </a:ext>
            </a:extLst>
          </p:cNvPr>
          <p:cNvCxnSpPr>
            <a:cxnSpLocks/>
            <a:stCxn id="220" idx="3"/>
            <a:endCxn id="126" idx="1"/>
          </p:cNvCxnSpPr>
          <p:nvPr/>
        </p:nvCxnSpPr>
        <p:spPr>
          <a:xfrm flipV="1">
            <a:off x="6934072" y="3845609"/>
            <a:ext cx="2384907" cy="668717"/>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838A930A-CC5E-43A9-BC69-805A3EE1C455}"/>
              </a:ext>
            </a:extLst>
          </p:cNvPr>
          <p:cNvSpPr/>
          <p:nvPr/>
        </p:nvSpPr>
        <p:spPr bwMode="auto">
          <a:xfrm>
            <a:off x="9318980" y="3481639"/>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IAM Session</a:t>
            </a:r>
            <a:endParaRPr lang="en-US" sz="800">
              <a:solidFill>
                <a:schemeClr val="bg1">
                  <a:lumMod val="50000"/>
                </a:schemeClr>
              </a:soli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A3882693-D085-45AD-9F5B-8520D1365ADA}"/>
              </a:ext>
            </a:extLst>
          </p:cNvPr>
          <p:cNvSpPr/>
          <p:nvPr/>
        </p:nvSpPr>
        <p:spPr bwMode="auto">
          <a:xfrm>
            <a:off x="9318979" y="3722898"/>
            <a:ext cx="1650883" cy="245421"/>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Temporary Credential</a:t>
            </a:r>
          </a:p>
        </p:txBody>
      </p:sp>
      <p:sp>
        <p:nvSpPr>
          <p:cNvPr id="244" name="Rectangle 243">
            <a:extLst>
              <a:ext uri="{FF2B5EF4-FFF2-40B4-BE49-F238E27FC236}">
                <a16:creationId xmlns:a16="http://schemas.microsoft.com/office/drawing/2014/main" id="{F7FDB6AD-90DD-481C-AE4B-77B50BE6739E}"/>
              </a:ext>
            </a:extLst>
          </p:cNvPr>
          <p:cNvSpPr/>
          <p:nvPr/>
        </p:nvSpPr>
        <p:spPr bwMode="auto">
          <a:xfrm>
            <a:off x="125430" y="1636825"/>
            <a:ext cx="1733850" cy="36002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Complete IAM solution for hybrid cloud</a:t>
            </a:r>
          </a:p>
        </p:txBody>
      </p:sp>
      <p:sp>
        <p:nvSpPr>
          <p:cNvPr id="12" name="Rectangle 11">
            <a:extLst>
              <a:ext uri="{FF2B5EF4-FFF2-40B4-BE49-F238E27FC236}">
                <a16:creationId xmlns:a16="http://schemas.microsoft.com/office/drawing/2014/main" id="{02554292-FF3A-4C3F-96B7-C12EDCA4057C}"/>
              </a:ext>
            </a:extLst>
          </p:cNvPr>
          <p:cNvSpPr/>
          <p:nvPr/>
        </p:nvSpPr>
        <p:spPr bwMode="auto">
          <a:xfrm>
            <a:off x="125430" y="1389372"/>
            <a:ext cx="173385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AD</a:t>
            </a:r>
            <a:endParaRPr lang="en-US" sz="800">
              <a:solidFill>
                <a:schemeClr val="bg1">
                  <a:lumMod val="50000"/>
                </a:schemeClr>
              </a:solidFill>
              <a:ea typeface="Segoe UI" pitchFamily="34" charset="0"/>
              <a:cs typeface="Segoe UI" pitchFamily="34" charset="0"/>
            </a:endParaRPr>
          </a:p>
        </p:txBody>
      </p:sp>
      <p:cxnSp>
        <p:nvCxnSpPr>
          <p:cNvPr id="245" name="Connector: Elbow 40">
            <a:extLst>
              <a:ext uri="{FF2B5EF4-FFF2-40B4-BE49-F238E27FC236}">
                <a16:creationId xmlns:a16="http://schemas.microsoft.com/office/drawing/2014/main" id="{5A01F2FE-1E11-4994-AF6F-4B0AFE910309}"/>
              </a:ext>
            </a:extLst>
          </p:cNvPr>
          <p:cNvCxnSpPr>
            <a:cxnSpLocks/>
            <a:stCxn id="132" idx="1"/>
            <a:endCxn id="81" idx="3"/>
          </p:cNvCxnSpPr>
          <p:nvPr/>
        </p:nvCxnSpPr>
        <p:spPr>
          <a:xfrm rot="10800000" flipV="1">
            <a:off x="2276709" y="2340072"/>
            <a:ext cx="2491310" cy="326937"/>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4" name="Rectangle 263">
            <a:extLst>
              <a:ext uri="{FF2B5EF4-FFF2-40B4-BE49-F238E27FC236}">
                <a16:creationId xmlns:a16="http://schemas.microsoft.com/office/drawing/2014/main" id="{75351B3D-9C2F-42E2-8B87-8786021F7FF5}"/>
              </a:ext>
            </a:extLst>
          </p:cNvPr>
          <p:cNvSpPr/>
          <p:nvPr/>
        </p:nvSpPr>
        <p:spPr bwMode="auto">
          <a:xfrm>
            <a:off x="10923783" y="6310243"/>
            <a:ext cx="983501" cy="19060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cs typeface="Segoe UI" pitchFamily="34" charset="0"/>
              </a:rPr>
              <a:t>Groups</a:t>
            </a:r>
          </a:p>
        </p:txBody>
      </p:sp>
      <p:cxnSp>
        <p:nvCxnSpPr>
          <p:cNvPr id="265" name="Straight Arrow Connector 26">
            <a:extLst>
              <a:ext uri="{FF2B5EF4-FFF2-40B4-BE49-F238E27FC236}">
                <a16:creationId xmlns:a16="http://schemas.microsoft.com/office/drawing/2014/main" id="{BC62AF86-B2CB-4D04-BB91-351BB1D2BC3C}"/>
              </a:ext>
            </a:extLst>
          </p:cNvPr>
          <p:cNvCxnSpPr>
            <a:cxnSpLocks/>
            <a:endCxn id="264" idx="1"/>
          </p:cNvCxnSpPr>
          <p:nvPr/>
        </p:nvCxnSpPr>
        <p:spPr>
          <a:xfrm rot="16200000" flipH="1">
            <a:off x="10539651" y="6021416"/>
            <a:ext cx="655736" cy="11252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89E8897-56D5-4403-98D3-9D1453027C19}"/>
              </a:ext>
            </a:extLst>
          </p:cNvPr>
          <p:cNvSpPr/>
          <p:nvPr/>
        </p:nvSpPr>
        <p:spPr bwMode="auto">
          <a:xfrm>
            <a:off x="10614813" y="5455140"/>
            <a:ext cx="983501" cy="33855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cs typeface="Segoe UI" pitchFamily="34" charset="0"/>
              </a:rPr>
              <a:t>IAM</a:t>
            </a:r>
          </a:p>
        </p:txBody>
      </p:sp>
      <p:sp>
        <p:nvSpPr>
          <p:cNvPr id="269" name="Rectangle 268">
            <a:extLst>
              <a:ext uri="{FF2B5EF4-FFF2-40B4-BE49-F238E27FC236}">
                <a16:creationId xmlns:a16="http://schemas.microsoft.com/office/drawing/2014/main" id="{3CD73FF9-0CDE-45F5-9C5E-42D47C2FAF53}"/>
              </a:ext>
            </a:extLst>
          </p:cNvPr>
          <p:cNvSpPr/>
          <p:nvPr/>
        </p:nvSpPr>
        <p:spPr bwMode="auto">
          <a:xfrm>
            <a:off x="2516522" y="6206610"/>
            <a:ext cx="983501" cy="19060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cs typeface="Segoe UI" pitchFamily="34" charset="0"/>
              </a:rPr>
              <a:t>Roles</a:t>
            </a:r>
          </a:p>
        </p:txBody>
      </p:sp>
      <p:cxnSp>
        <p:nvCxnSpPr>
          <p:cNvPr id="270" name="Straight Arrow Connector 26">
            <a:extLst>
              <a:ext uri="{FF2B5EF4-FFF2-40B4-BE49-F238E27FC236}">
                <a16:creationId xmlns:a16="http://schemas.microsoft.com/office/drawing/2014/main" id="{A02697D6-7F17-4FF8-8E43-96A080DB8D66}"/>
              </a:ext>
            </a:extLst>
          </p:cNvPr>
          <p:cNvCxnSpPr>
            <a:cxnSpLocks/>
            <a:endCxn id="269" idx="1"/>
          </p:cNvCxnSpPr>
          <p:nvPr/>
        </p:nvCxnSpPr>
        <p:spPr>
          <a:xfrm rot="16200000" flipH="1">
            <a:off x="2097917" y="5883310"/>
            <a:ext cx="699740" cy="13746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D97CB23-C439-4C8B-A8F1-046879D0C885}"/>
              </a:ext>
            </a:extLst>
          </p:cNvPr>
          <p:cNvSpPr/>
          <p:nvPr/>
        </p:nvSpPr>
        <p:spPr bwMode="auto">
          <a:xfrm>
            <a:off x="2207553" y="5355159"/>
            <a:ext cx="983501" cy="33855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cs typeface="Segoe UI" pitchFamily="34" charset="0"/>
              </a:rPr>
              <a:t>AAD Tenant</a:t>
            </a:r>
          </a:p>
        </p:txBody>
      </p:sp>
      <p:cxnSp>
        <p:nvCxnSpPr>
          <p:cNvPr id="106" name="Connector: Elbow 40">
            <a:extLst>
              <a:ext uri="{FF2B5EF4-FFF2-40B4-BE49-F238E27FC236}">
                <a16:creationId xmlns:a16="http://schemas.microsoft.com/office/drawing/2014/main" id="{8B42B5A8-981A-4B6F-A98C-97378AD0AB46}"/>
              </a:ext>
            </a:extLst>
          </p:cNvPr>
          <p:cNvCxnSpPr>
            <a:cxnSpLocks/>
            <a:stCxn id="220" idx="1"/>
            <a:endCxn id="146" idx="2"/>
          </p:cNvCxnSpPr>
          <p:nvPr/>
        </p:nvCxnSpPr>
        <p:spPr>
          <a:xfrm rot="10800000">
            <a:off x="3437377" y="3209820"/>
            <a:ext cx="1330643" cy="1304507"/>
          </a:xfrm>
          <a:prstGeom prst="bentConnector2">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EBB2786-FE10-49D4-98DD-07BC8B37EEEB}"/>
              </a:ext>
            </a:extLst>
          </p:cNvPr>
          <p:cNvSpPr/>
          <p:nvPr/>
        </p:nvSpPr>
        <p:spPr bwMode="auto">
          <a:xfrm>
            <a:off x="4116217" y="2265042"/>
            <a:ext cx="225083" cy="198082"/>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1</a:t>
            </a:r>
          </a:p>
        </p:txBody>
      </p:sp>
      <p:sp>
        <p:nvSpPr>
          <p:cNvPr id="8" name="Oval 7">
            <a:extLst>
              <a:ext uri="{FF2B5EF4-FFF2-40B4-BE49-F238E27FC236}">
                <a16:creationId xmlns:a16="http://schemas.microsoft.com/office/drawing/2014/main" id="{7B4BB813-CC6F-40CC-A498-A891DFC4FF0C}"/>
              </a:ext>
            </a:extLst>
          </p:cNvPr>
          <p:cNvSpPr/>
          <p:nvPr/>
        </p:nvSpPr>
        <p:spPr bwMode="auto">
          <a:xfrm>
            <a:off x="4319838" y="2822167"/>
            <a:ext cx="225083" cy="198082"/>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2</a:t>
            </a:r>
          </a:p>
        </p:txBody>
      </p:sp>
      <p:sp>
        <p:nvSpPr>
          <p:cNvPr id="9" name="Oval 8">
            <a:extLst>
              <a:ext uri="{FF2B5EF4-FFF2-40B4-BE49-F238E27FC236}">
                <a16:creationId xmlns:a16="http://schemas.microsoft.com/office/drawing/2014/main" id="{7B5CB0EF-7A4A-4FD9-8C42-C817BB9F6286}"/>
              </a:ext>
            </a:extLst>
          </p:cNvPr>
          <p:cNvSpPr/>
          <p:nvPr/>
        </p:nvSpPr>
        <p:spPr bwMode="auto">
          <a:xfrm>
            <a:off x="7248841" y="2810721"/>
            <a:ext cx="225083" cy="198082"/>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3</a:t>
            </a:r>
          </a:p>
        </p:txBody>
      </p:sp>
      <p:sp>
        <p:nvSpPr>
          <p:cNvPr id="114" name="Rectangle 113">
            <a:extLst>
              <a:ext uri="{FF2B5EF4-FFF2-40B4-BE49-F238E27FC236}">
                <a16:creationId xmlns:a16="http://schemas.microsoft.com/office/drawing/2014/main" id="{7E8527D6-3EA4-4B96-8172-8CEF3A6BEA57}"/>
              </a:ext>
            </a:extLst>
          </p:cNvPr>
          <p:cNvSpPr/>
          <p:nvPr/>
        </p:nvSpPr>
        <p:spPr bwMode="auto">
          <a:xfrm>
            <a:off x="3992754" y="5435205"/>
            <a:ext cx="2069254" cy="1433805"/>
          </a:xfrm>
          <a:prstGeom prst="rect">
            <a:avLst/>
          </a:prstGeom>
          <a:solidFill>
            <a:schemeClr val="bg1">
              <a:lumMod val="85000"/>
            </a:schemeClr>
          </a:solidFill>
          <a:ln>
            <a:solidFill>
              <a:schemeClr val="tx1"/>
            </a:solidFill>
            <a:prstDash val="solid"/>
            <a:headEnd type="none" w="med" len="med"/>
            <a:tailEnd type="none" w="med" len="med"/>
            <a:extLst>
              <a:ext uri="{C807C97D-BFC1-408E-A445-0C87EB9F89A2}">
                <ask:lineSketchStyleProps xmlns:ask="http://schemas.microsoft.com/office/drawing/2018/sketchyshapes" sd="1208808761">
                  <a:custGeom>
                    <a:avLst/>
                    <a:gdLst>
                      <a:gd name="connsiteX0" fmla="*/ 0 w 7959143"/>
                      <a:gd name="connsiteY0" fmla="*/ 0 h 1925390"/>
                      <a:gd name="connsiteX1" fmla="*/ 329736 w 7959143"/>
                      <a:gd name="connsiteY1" fmla="*/ 0 h 1925390"/>
                      <a:gd name="connsiteX2" fmla="*/ 818655 w 7959143"/>
                      <a:gd name="connsiteY2" fmla="*/ 0 h 1925390"/>
                      <a:gd name="connsiteX3" fmla="*/ 1466756 w 7959143"/>
                      <a:gd name="connsiteY3" fmla="*/ 0 h 1925390"/>
                      <a:gd name="connsiteX4" fmla="*/ 1796492 w 7959143"/>
                      <a:gd name="connsiteY4" fmla="*/ 0 h 1925390"/>
                      <a:gd name="connsiteX5" fmla="*/ 2365002 w 7959143"/>
                      <a:gd name="connsiteY5" fmla="*/ 0 h 1925390"/>
                      <a:gd name="connsiteX6" fmla="*/ 3013104 w 7959143"/>
                      <a:gd name="connsiteY6" fmla="*/ 0 h 1925390"/>
                      <a:gd name="connsiteX7" fmla="*/ 3661206 w 7959143"/>
                      <a:gd name="connsiteY7" fmla="*/ 0 h 1925390"/>
                      <a:gd name="connsiteX8" fmla="*/ 3990942 w 7959143"/>
                      <a:gd name="connsiteY8" fmla="*/ 0 h 1925390"/>
                      <a:gd name="connsiteX9" fmla="*/ 4320678 w 7959143"/>
                      <a:gd name="connsiteY9" fmla="*/ 0 h 1925390"/>
                      <a:gd name="connsiteX10" fmla="*/ 4650414 w 7959143"/>
                      <a:gd name="connsiteY10" fmla="*/ 0 h 1925390"/>
                      <a:gd name="connsiteX11" fmla="*/ 5218924 w 7959143"/>
                      <a:gd name="connsiteY11" fmla="*/ 0 h 1925390"/>
                      <a:gd name="connsiteX12" fmla="*/ 5628251 w 7959143"/>
                      <a:gd name="connsiteY12" fmla="*/ 0 h 1925390"/>
                      <a:gd name="connsiteX13" fmla="*/ 6355944 w 7959143"/>
                      <a:gd name="connsiteY13" fmla="*/ 0 h 1925390"/>
                      <a:gd name="connsiteX14" fmla="*/ 6924454 w 7959143"/>
                      <a:gd name="connsiteY14" fmla="*/ 0 h 1925390"/>
                      <a:gd name="connsiteX15" fmla="*/ 7959143 w 7959143"/>
                      <a:gd name="connsiteY15" fmla="*/ 0 h 1925390"/>
                      <a:gd name="connsiteX16" fmla="*/ 7959143 w 7959143"/>
                      <a:gd name="connsiteY16" fmla="*/ 442840 h 1925390"/>
                      <a:gd name="connsiteX17" fmla="*/ 7959143 w 7959143"/>
                      <a:gd name="connsiteY17" fmla="*/ 924187 h 1925390"/>
                      <a:gd name="connsiteX18" fmla="*/ 7959143 w 7959143"/>
                      <a:gd name="connsiteY18" fmla="*/ 1367027 h 1925390"/>
                      <a:gd name="connsiteX19" fmla="*/ 7959143 w 7959143"/>
                      <a:gd name="connsiteY19" fmla="*/ 1925390 h 1925390"/>
                      <a:gd name="connsiteX20" fmla="*/ 7311041 w 7959143"/>
                      <a:gd name="connsiteY20" fmla="*/ 1925390 h 1925390"/>
                      <a:gd name="connsiteX21" fmla="*/ 6981305 w 7959143"/>
                      <a:gd name="connsiteY21" fmla="*/ 1925390 h 1925390"/>
                      <a:gd name="connsiteX22" fmla="*/ 6333204 w 7959143"/>
                      <a:gd name="connsiteY22" fmla="*/ 1925390 h 1925390"/>
                      <a:gd name="connsiteX23" fmla="*/ 5685102 w 7959143"/>
                      <a:gd name="connsiteY23" fmla="*/ 1925390 h 1925390"/>
                      <a:gd name="connsiteX24" fmla="*/ 4957409 w 7959143"/>
                      <a:gd name="connsiteY24" fmla="*/ 1925390 h 1925390"/>
                      <a:gd name="connsiteX25" fmla="*/ 4627673 w 7959143"/>
                      <a:gd name="connsiteY25" fmla="*/ 1925390 h 1925390"/>
                      <a:gd name="connsiteX26" fmla="*/ 3979572 w 7959143"/>
                      <a:gd name="connsiteY26" fmla="*/ 1925390 h 1925390"/>
                      <a:gd name="connsiteX27" fmla="*/ 3251878 w 7959143"/>
                      <a:gd name="connsiteY27" fmla="*/ 1925390 h 1925390"/>
                      <a:gd name="connsiteX28" fmla="*/ 2762960 w 7959143"/>
                      <a:gd name="connsiteY28" fmla="*/ 1925390 h 1925390"/>
                      <a:gd name="connsiteX29" fmla="*/ 2353632 w 7959143"/>
                      <a:gd name="connsiteY29" fmla="*/ 1925390 h 1925390"/>
                      <a:gd name="connsiteX30" fmla="*/ 1625939 w 7959143"/>
                      <a:gd name="connsiteY30" fmla="*/ 1925390 h 1925390"/>
                      <a:gd name="connsiteX31" fmla="*/ 1137020 w 7959143"/>
                      <a:gd name="connsiteY31" fmla="*/ 1925390 h 1925390"/>
                      <a:gd name="connsiteX32" fmla="*/ 648102 w 7959143"/>
                      <a:gd name="connsiteY32" fmla="*/ 1925390 h 1925390"/>
                      <a:gd name="connsiteX33" fmla="*/ 0 w 7959143"/>
                      <a:gd name="connsiteY33" fmla="*/ 1925390 h 1925390"/>
                      <a:gd name="connsiteX34" fmla="*/ 0 w 7959143"/>
                      <a:gd name="connsiteY34" fmla="*/ 1482550 h 1925390"/>
                      <a:gd name="connsiteX35" fmla="*/ 0 w 7959143"/>
                      <a:gd name="connsiteY35" fmla="*/ 1058965 h 1925390"/>
                      <a:gd name="connsiteX36" fmla="*/ 0 w 7959143"/>
                      <a:gd name="connsiteY36" fmla="*/ 577617 h 1925390"/>
                      <a:gd name="connsiteX37" fmla="*/ 0 w 7959143"/>
                      <a:gd name="connsiteY37" fmla="*/ 0 h 192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959143" h="1925390" fill="none" extrusionOk="0">
                        <a:moveTo>
                          <a:pt x="0" y="0"/>
                        </a:moveTo>
                        <a:cubicBezTo>
                          <a:pt x="79952" y="-31492"/>
                          <a:pt x="260201" y="29213"/>
                          <a:pt x="329736" y="0"/>
                        </a:cubicBezTo>
                        <a:cubicBezTo>
                          <a:pt x="399271" y="-29213"/>
                          <a:pt x="690214" y="57650"/>
                          <a:pt x="818655" y="0"/>
                        </a:cubicBezTo>
                        <a:cubicBezTo>
                          <a:pt x="947096" y="-57650"/>
                          <a:pt x="1297713" y="30488"/>
                          <a:pt x="1466756" y="0"/>
                        </a:cubicBezTo>
                        <a:cubicBezTo>
                          <a:pt x="1635799" y="-30488"/>
                          <a:pt x="1676546" y="24344"/>
                          <a:pt x="1796492" y="0"/>
                        </a:cubicBezTo>
                        <a:cubicBezTo>
                          <a:pt x="1916438" y="-24344"/>
                          <a:pt x="2196597" y="42729"/>
                          <a:pt x="2365002" y="0"/>
                        </a:cubicBezTo>
                        <a:cubicBezTo>
                          <a:pt x="2533407" y="-42729"/>
                          <a:pt x="2730057" y="22430"/>
                          <a:pt x="3013104" y="0"/>
                        </a:cubicBezTo>
                        <a:cubicBezTo>
                          <a:pt x="3296151" y="-22430"/>
                          <a:pt x="3399169" y="76047"/>
                          <a:pt x="3661206" y="0"/>
                        </a:cubicBezTo>
                        <a:cubicBezTo>
                          <a:pt x="3923243" y="-76047"/>
                          <a:pt x="3905378" y="19213"/>
                          <a:pt x="3990942" y="0"/>
                        </a:cubicBezTo>
                        <a:cubicBezTo>
                          <a:pt x="4076506" y="-19213"/>
                          <a:pt x="4203953" y="21027"/>
                          <a:pt x="4320678" y="0"/>
                        </a:cubicBezTo>
                        <a:cubicBezTo>
                          <a:pt x="4437403" y="-21027"/>
                          <a:pt x="4511193" y="35257"/>
                          <a:pt x="4650414" y="0"/>
                        </a:cubicBezTo>
                        <a:cubicBezTo>
                          <a:pt x="4789635" y="-35257"/>
                          <a:pt x="5052264" y="18177"/>
                          <a:pt x="5218924" y="0"/>
                        </a:cubicBezTo>
                        <a:cubicBezTo>
                          <a:pt x="5385584" y="-18177"/>
                          <a:pt x="5429033" y="45515"/>
                          <a:pt x="5628251" y="0"/>
                        </a:cubicBezTo>
                        <a:cubicBezTo>
                          <a:pt x="5827469" y="-45515"/>
                          <a:pt x="6062228" y="2580"/>
                          <a:pt x="6355944" y="0"/>
                        </a:cubicBezTo>
                        <a:cubicBezTo>
                          <a:pt x="6649660" y="-2580"/>
                          <a:pt x="6755561" y="52716"/>
                          <a:pt x="6924454" y="0"/>
                        </a:cubicBezTo>
                        <a:cubicBezTo>
                          <a:pt x="7093347" y="-52716"/>
                          <a:pt x="7577199" y="26925"/>
                          <a:pt x="7959143" y="0"/>
                        </a:cubicBezTo>
                        <a:cubicBezTo>
                          <a:pt x="7965336" y="186169"/>
                          <a:pt x="7923151" y="228670"/>
                          <a:pt x="7959143" y="442840"/>
                        </a:cubicBezTo>
                        <a:cubicBezTo>
                          <a:pt x="7995135" y="657010"/>
                          <a:pt x="7948312" y="787576"/>
                          <a:pt x="7959143" y="924187"/>
                        </a:cubicBezTo>
                        <a:cubicBezTo>
                          <a:pt x="7969974" y="1060798"/>
                          <a:pt x="7917840" y="1240263"/>
                          <a:pt x="7959143" y="1367027"/>
                        </a:cubicBezTo>
                        <a:cubicBezTo>
                          <a:pt x="8000446" y="1493791"/>
                          <a:pt x="7912275" y="1661753"/>
                          <a:pt x="7959143" y="1925390"/>
                        </a:cubicBezTo>
                        <a:cubicBezTo>
                          <a:pt x="7817258" y="1929576"/>
                          <a:pt x="7527722" y="1894765"/>
                          <a:pt x="7311041" y="1925390"/>
                        </a:cubicBezTo>
                        <a:cubicBezTo>
                          <a:pt x="7094360" y="1956015"/>
                          <a:pt x="7127423" y="1916155"/>
                          <a:pt x="6981305" y="1925390"/>
                        </a:cubicBezTo>
                        <a:cubicBezTo>
                          <a:pt x="6835187" y="1934625"/>
                          <a:pt x="6582367" y="1854171"/>
                          <a:pt x="6333204" y="1925390"/>
                        </a:cubicBezTo>
                        <a:cubicBezTo>
                          <a:pt x="6084041" y="1996609"/>
                          <a:pt x="5854896" y="1871306"/>
                          <a:pt x="5685102" y="1925390"/>
                        </a:cubicBezTo>
                        <a:cubicBezTo>
                          <a:pt x="5515308" y="1979474"/>
                          <a:pt x="5124768" y="1889906"/>
                          <a:pt x="4957409" y="1925390"/>
                        </a:cubicBezTo>
                        <a:cubicBezTo>
                          <a:pt x="4790050" y="1960874"/>
                          <a:pt x="4783283" y="1894147"/>
                          <a:pt x="4627673" y="1925390"/>
                        </a:cubicBezTo>
                        <a:cubicBezTo>
                          <a:pt x="4472063" y="1956633"/>
                          <a:pt x="4201502" y="1867340"/>
                          <a:pt x="3979572" y="1925390"/>
                        </a:cubicBezTo>
                        <a:cubicBezTo>
                          <a:pt x="3757642" y="1983440"/>
                          <a:pt x="3567142" y="1881669"/>
                          <a:pt x="3251878" y="1925390"/>
                        </a:cubicBezTo>
                        <a:cubicBezTo>
                          <a:pt x="2936614" y="1969111"/>
                          <a:pt x="2989493" y="1867378"/>
                          <a:pt x="2762960" y="1925390"/>
                        </a:cubicBezTo>
                        <a:cubicBezTo>
                          <a:pt x="2536427" y="1983402"/>
                          <a:pt x="2528084" y="1894232"/>
                          <a:pt x="2353632" y="1925390"/>
                        </a:cubicBezTo>
                        <a:cubicBezTo>
                          <a:pt x="2179180" y="1956548"/>
                          <a:pt x="1891078" y="1883657"/>
                          <a:pt x="1625939" y="1925390"/>
                        </a:cubicBezTo>
                        <a:cubicBezTo>
                          <a:pt x="1360800" y="1967123"/>
                          <a:pt x="1307172" y="1905575"/>
                          <a:pt x="1137020" y="1925390"/>
                        </a:cubicBezTo>
                        <a:cubicBezTo>
                          <a:pt x="966868" y="1945205"/>
                          <a:pt x="815598" y="1868785"/>
                          <a:pt x="648102" y="1925390"/>
                        </a:cubicBezTo>
                        <a:cubicBezTo>
                          <a:pt x="480606" y="1981995"/>
                          <a:pt x="219871" y="1874992"/>
                          <a:pt x="0" y="1925390"/>
                        </a:cubicBezTo>
                        <a:cubicBezTo>
                          <a:pt x="-27298" y="1746590"/>
                          <a:pt x="30670" y="1671937"/>
                          <a:pt x="0" y="1482550"/>
                        </a:cubicBezTo>
                        <a:cubicBezTo>
                          <a:pt x="-30670" y="1293163"/>
                          <a:pt x="39928" y="1172061"/>
                          <a:pt x="0" y="1058965"/>
                        </a:cubicBezTo>
                        <a:cubicBezTo>
                          <a:pt x="-39928" y="945870"/>
                          <a:pt x="19222" y="779957"/>
                          <a:pt x="0" y="577617"/>
                        </a:cubicBezTo>
                        <a:cubicBezTo>
                          <a:pt x="-19222" y="375277"/>
                          <a:pt x="18861" y="256097"/>
                          <a:pt x="0" y="0"/>
                        </a:cubicBezTo>
                        <a:close/>
                      </a:path>
                      <a:path w="7959143" h="1925390" stroke="0" extrusionOk="0">
                        <a:moveTo>
                          <a:pt x="0" y="0"/>
                        </a:moveTo>
                        <a:cubicBezTo>
                          <a:pt x="114632" y="-8794"/>
                          <a:pt x="328706" y="3877"/>
                          <a:pt x="488919" y="0"/>
                        </a:cubicBezTo>
                        <a:cubicBezTo>
                          <a:pt x="649132" y="-3877"/>
                          <a:pt x="1044211" y="47089"/>
                          <a:pt x="1216612" y="0"/>
                        </a:cubicBezTo>
                        <a:cubicBezTo>
                          <a:pt x="1389013" y="-47089"/>
                          <a:pt x="1674748" y="16802"/>
                          <a:pt x="1944305" y="0"/>
                        </a:cubicBezTo>
                        <a:cubicBezTo>
                          <a:pt x="2213862" y="-16802"/>
                          <a:pt x="2481684" y="50370"/>
                          <a:pt x="2671998" y="0"/>
                        </a:cubicBezTo>
                        <a:cubicBezTo>
                          <a:pt x="2862312" y="-50370"/>
                          <a:pt x="3130011" y="61766"/>
                          <a:pt x="3399691" y="0"/>
                        </a:cubicBezTo>
                        <a:cubicBezTo>
                          <a:pt x="3669371" y="-61766"/>
                          <a:pt x="3728276" y="33201"/>
                          <a:pt x="4047793" y="0"/>
                        </a:cubicBezTo>
                        <a:cubicBezTo>
                          <a:pt x="4367310" y="-33201"/>
                          <a:pt x="4248250" y="29168"/>
                          <a:pt x="4377529" y="0"/>
                        </a:cubicBezTo>
                        <a:cubicBezTo>
                          <a:pt x="4506808" y="-29168"/>
                          <a:pt x="4912932" y="50566"/>
                          <a:pt x="5105222" y="0"/>
                        </a:cubicBezTo>
                        <a:cubicBezTo>
                          <a:pt x="5297512" y="-50566"/>
                          <a:pt x="5441367" y="31450"/>
                          <a:pt x="5594141" y="0"/>
                        </a:cubicBezTo>
                        <a:cubicBezTo>
                          <a:pt x="5746915" y="-31450"/>
                          <a:pt x="5961397" y="4153"/>
                          <a:pt x="6242242" y="0"/>
                        </a:cubicBezTo>
                        <a:cubicBezTo>
                          <a:pt x="6523087" y="-4153"/>
                          <a:pt x="6746282" y="46808"/>
                          <a:pt x="6969935" y="0"/>
                        </a:cubicBezTo>
                        <a:cubicBezTo>
                          <a:pt x="7193588" y="-46808"/>
                          <a:pt x="7493115" y="7253"/>
                          <a:pt x="7959143" y="0"/>
                        </a:cubicBezTo>
                        <a:cubicBezTo>
                          <a:pt x="7978840" y="126478"/>
                          <a:pt x="7915524" y="287273"/>
                          <a:pt x="7959143" y="423586"/>
                        </a:cubicBezTo>
                        <a:cubicBezTo>
                          <a:pt x="8002762" y="559899"/>
                          <a:pt x="7905422" y="708785"/>
                          <a:pt x="7959143" y="924187"/>
                        </a:cubicBezTo>
                        <a:cubicBezTo>
                          <a:pt x="8012864" y="1139589"/>
                          <a:pt x="7912942" y="1274207"/>
                          <a:pt x="7959143" y="1367027"/>
                        </a:cubicBezTo>
                        <a:cubicBezTo>
                          <a:pt x="8005344" y="1459847"/>
                          <a:pt x="7901973" y="1789385"/>
                          <a:pt x="7959143" y="1925390"/>
                        </a:cubicBezTo>
                        <a:cubicBezTo>
                          <a:pt x="7796195" y="1927350"/>
                          <a:pt x="7554926" y="1859230"/>
                          <a:pt x="7231450" y="1925390"/>
                        </a:cubicBezTo>
                        <a:cubicBezTo>
                          <a:pt x="6907974" y="1991550"/>
                          <a:pt x="7044404" y="1909311"/>
                          <a:pt x="6901714" y="1925390"/>
                        </a:cubicBezTo>
                        <a:cubicBezTo>
                          <a:pt x="6759024" y="1941469"/>
                          <a:pt x="6627098" y="1900327"/>
                          <a:pt x="6492387" y="1925390"/>
                        </a:cubicBezTo>
                        <a:cubicBezTo>
                          <a:pt x="6357676" y="1950453"/>
                          <a:pt x="6108939" y="1909373"/>
                          <a:pt x="6003468" y="1925390"/>
                        </a:cubicBezTo>
                        <a:cubicBezTo>
                          <a:pt x="5897997" y="1941407"/>
                          <a:pt x="5747011" y="1912181"/>
                          <a:pt x="5514549" y="1925390"/>
                        </a:cubicBezTo>
                        <a:cubicBezTo>
                          <a:pt x="5282087" y="1938599"/>
                          <a:pt x="5073328" y="1918616"/>
                          <a:pt x="4786856" y="1925390"/>
                        </a:cubicBezTo>
                        <a:cubicBezTo>
                          <a:pt x="4500384" y="1932164"/>
                          <a:pt x="4561328" y="1892376"/>
                          <a:pt x="4457120" y="1925390"/>
                        </a:cubicBezTo>
                        <a:cubicBezTo>
                          <a:pt x="4352912" y="1958404"/>
                          <a:pt x="4291218" y="1894618"/>
                          <a:pt x="4127384" y="1925390"/>
                        </a:cubicBezTo>
                        <a:cubicBezTo>
                          <a:pt x="3963550" y="1956162"/>
                          <a:pt x="3945502" y="1897527"/>
                          <a:pt x="3797648" y="1925390"/>
                        </a:cubicBezTo>
                        <a:cubicBezTo>
                          <a:pt x="3649794" y="1953253"/>
                          <a:pt x="3363534" y="1923701"/>
                          <a:pt x="3229138" y="1925390"/>
                        </a:cubicBezTo>
                        <a:cubicBezTo>
                          <a:pt x="3094742" y="1927079"/>
                          <a:pt x="2660848" y="1889052"/>
                          <a:pt x="2501445" y="1925390"/>
                        </a:cubicBezTo>
                        <a:cubicBezTo>
                          <a:pt x="2342042" y="1961728"/>
                          <a:pt x="2181399" y="1878962"/>
                          <a:pt x="2012526" y="1925390"/>
                        </a:cubicBezTo>
                        <a:cubicBezTo>
                          <a:pt x="1843653" y="1971818"/>
                          <a:pt x="1622983" y="1914551"/>
                          <a:pt x="1444016" y="1925390"/>
                        </a:cubicBezTo>
                        <a:cubicBezTo>
                          <a:pt x="1265049" y="1936229"/>
                          <a:pt x="1210553" y="1908564"/>
                          <a:pt x="1114280" y="1925390"/>
                        </a:cubicBezTo>
                        <a:cubicBezTo>
                          <a:pt x="1018007" y="1942216"/>
                          <a:pt x="856196" y="1905469"/>
                          <a:pt x="784544" y="1925390"/>
                        </a:cubicBezTo>
                        <a:cubicBezTo>
                          <a:pt x="712892" y="1945311"/>
                          <a:pt x="295095" y="1836290"/>
                          <a:pt x="0" y="1925390"/>
                        </a:cubicBezTo>
                        <a:cubicBezTo>
                          <a:pt x="-19408" y="1717363"/>
                          <a:pt x="50691" y="1594148"/>
                          <a:pt x="0" y="1463296"/>
                        </a:cubicBezTo>
                        <a:cubicBezTo>
                          <a:pt x="-50691" y="1332444"/>
                          <a:pt x="56092" y="1121614"/>
                          <a:pt x="0" y="943441"/>
                        </a:cubicBezTo>
                        <a:cubicBezTo>
                          <a:pt x="-56092" y="765269"/>
                          <a:pt x="34142" y="621396"/>
                          <a:pt x="0" y="519855"/>
                        </a:cubicBezTo>
                        <a:cubicBezTo>
                          <a:pt x="-34142" y="418314"/>
                          <a:pt x="26076" y="133765"/>
                          <a:pt x="0" y="0"/>
                        </a:cubicBezTo>
                        <a:close/>
                      </a:path>
                    </a:pathLst>
                  </a:custGeom>
                  <ask:type>
                    <ask:lineSketchNon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a:solidFill>
                  <a:schemeClr val="tx1"/>
                </a:solidFill>
                <a:ea typeface="Segoe UI" pitchFamily="34" charset="0"/>
                <a:cs typeface="Segoe UI" pitchFamily="34" charset="0"/>
              </a:rPr>
              <a:t>P1 / E3 Features</a:t>
            </a:r>
          </a:p>
        </p:txBody>
      </p:sp>
      <p:sp>
        <p:nvSpPr>
          <p:cNvPr id="115" name="Rectangle 114">
            <a:extLst>
              <a:ext uri="{FF2B5EF4-FFF2-40B4-BE49-F238E27FC236}">
                <a16:creationId xmlns:a16="http://schemas.microsoft.com/office/drawing/2014/main" id="{1C539A45-473C-4B9C-9844-1EC049467DBA}"/>
              </a:ext>
            </a:extLst>
          </p:cNvPr>
          <p:cNvSpPr/>
          <p:nvPr/>
        </p:nvSpPr>
        <p:spPr bwMode="auto">
          <a:xfrm>
            <a:off x="4172847" y="6512010"/>
            <a:ext cx="600404" cy="222522"/>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ea typeface="Segoe UI" pitchFamily="34" charset="0"/>
                <a:cs typeface="Segoe UI" pitchFamily="34" charset="0"/>
              </a:rPr>
              <a:t>SSPR</a:t>
            </a:r>
          </a:p>
        </p:txBody>
      </p:sp>
      <p:sp>
        <p:nvSpPr>
          <p:cNvPr id="117" name="Rectangle 116">
            <a:extLst>
              <a:ext uri="{FF2B5EF4-FFF2-40B4-BE49-F238E27FC236}">
                <a16:creationId xmlns:a16="http://schemas.microsoft.com/office/drawing/2014/main" id="{3EEEEE6E-9913-4C49-9DE2-149027445F68}"/>
              </a:ext>
            </a:extLst>
          </p:cNvPr>
          <p:cNvSpPr/>
          <p:nvPr/>
        </p:nvSpPr>
        <p:spPr bwMode="auto">
          <a:xfrm>
            <a:off x="4172847" y="6191525"/>
            <a:ext cx="600404" cy="222522"/>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ea typeface="Segoe UI" pitchFamily="34" charset="0"/>
                <a:cs typeface="Segoe UI" pitchFamily="34" charset="0"/>
              </a:rPr>
              <a:t>MFA</a:t>
            </a:r>
          </a:p>
        </p:txBody>
      </p:sp>
      <p:sp>
        <p:nvSpPr>
          <p:cNvPr id="119" name="Rectangle 118">
            <a:extLst>
              <a:ext uri="{FF2B5EF4-FFF2-40B4-BE49-F238E27FC236}">
                <a16:creationId xmlns:a16="http://schemas.microsoft.com/office/drawing/2014/main" id="{372695A3-972F-4BF5-8637-090237630A6C}"/>
              </a:ext>
            </a:extLst>
          </p:cNvPr>
          <p:cNvSpPr/>
          <p:nvPr/>
        </p:nvSpPr>
        <p:spPr bwMode="auto">
          <a:xfrm>
            <a:off x="4166354" y="5870630"/>
            <a:ext cx="600404" cy="225575"/>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ea typeface="Segoe UI" pitchFamily="34" charset="0"/>
                <a:cs typeface="Segoe UI" pitchFamily="34" charset="0"/>
              </a:rPr>
              <a:t>SSO</a:t>
            </a:r>
          </a:p>
        </p:txBody>
      </p:sp>
      <p:sp>
        <p:nvSpPr>
          <p:cNvPr id="121" name="Rectangle 120">
            <a:extLst>
              <a:ext uri="{FF2B5EF4-FFF2-40B4-BE49-F238E27FC236}">
                <a16:creationId xmlns:a16="http://schemas.microsoft.com/office/drawing/2014/main" id="{1597867D-BF65-4A5A-964C-8F89FA65AD3C}"/>
              </a:ext>
            </a:extLst>
          </p:cNvPr>
          <p:cNvSpPr/>
          <p:nvPr/>
        </p:nvSpPr>
        <p:spPr bwMode="auto">
          <a:xfrm>
            <a:off x="4928258" y="6196402"/>
            <a:ext cx="976083" cy="222522"/>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ea typeface="Segoe UI" pitchFamily="34" charset="0"/>
                <a:cs typeface="Segoe UI" pitchFamily="34" charset="0"/>
              </a:rPr>
              <a:t>Threat Detection</a:t>
            </a:r>
          </a:p>
        </p:txBody>
      </p:sp>
      <p:sp>
        <p:nvSpPr>
          <p:cNvPr id="123" name="Rectangle 122">
            <a:extLst>
              <a:ext uri="{FF2B5EF4-FFF2-40B4-BE49-F238E27FC236}">
                <a16:creationId xmlns:a16="http://schemas.microsoft.com/office/drawing/2014/main" id="{2F084A33-8B00-4E1A-932F-21075BC90A31}"/>
              </a:ext>
            </a:extLst>
          </p:cNvPr>
          <p:cNvSpPr/>
          <p:nvPr/>
        </p:nvSpPr>
        <p:spPr bwMode="auto">
          <a:xfrm>
            <a:off x="4934751" y="6517310"/>
            <a:ext cx="968405" cy="222522"/>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ea typeface="Segoe UI" pitchFamily="34" charset="0"/>
                <a:cs typeface="Segoe UI" pitchFamily="34" charset="0"/>
              </a:rPr>
              <a:t>SaaS Integration</a:t>
            </a:r>
          </a:p>
        </p:txBody>
      </p:sp>
      <p:sp>
        <p:nvSpPr>
          <p:cNvPr id="125" name="Rectangle 124">
            <a:extLst>
              <a:ext uri="{FF2B5EF4-FFF2-40B4-BE49-F238E27FC236}">
                <a16:creationId xmlns:a16="http://schemas.microsoft.com/office/drawing/2014/main" id="{2032F16B-8D87-44A2-BD1A-48248F747E42}"/>
              </a:ext>
            </a:extLst>
          </p:cNvPr>
          <p:cNvSpPr/>
          <p:nvPr/>
        </p:nvSpPr>
        <p:spPr bwMode="auto">
          <a:xfrm>
            <a:off x="4934751" y="5879874"/>
            <a:ext cx="968405" cy="222522"/>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err="1">
                <a:solidFill>
                  <a:schemeClr val="tx1"/>
                </a:solidFill>
                <a:ea typeface="Segoe UI" pitchFamily="34" charset="0"/>
                <a:cs typeface="Segoe UI" pitchFamily="34" charset="0"/>
              </a:rPr>
              <a:t>Pwd</a:t>
            </a:r>
            <a:r>
              <a:rPr lang="en-US" sz="800">
                <a:solidFill>
                  <a:schemeClr val="tx1"/>
                </a:solidFill>
                <a:ea typeface="Segoe UI" pitchFamily="34" charset="0"/>
                <a:cs typeface="Segoe UI" pitchFamily="34" charset="0"/>
              </a:rPr>
              <a:t> Protection</a:t>
            </a:r>
          </a:p>
        </p:txBody>
      </p:sp>
      <p:sp>
        <p:nvSpPr>
          <p:cNvPr id="139" name="Rectangle 138">
            <a:extLst>
              <a:ext uri="{FF2B5EF4-FFF2-40B4-BE49-F238E27FC236}">
                <a16:creationId xmlns:a16="http://schemas.microsoft.com/office/drawing/2014/main" id="{21A8AE6D-51FE-4982-85EB-31F1B797028D}"/>
              </a:ext>
            </a:extLst>
          </p:cNvPr>
          <p:cNvSpPr/>
          <p:nvPr/>
        </p:nvSpPr>
        <p:spPr bwMode="auto">
          <a:xfrm>
            <a:off x="7451756" y="5873366"/>
            <a:ext cx="633885" cy="316461"/>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ea typeface="Segoe UI" pitchFamily="34" charset="0"/>
                <a:cs typeface="Segoe UI" pitchFamily="34" charset="0"/>
              </a:rPr>
              <a:t>PIM/PAM</a:t>
            </a:r>
          </a:p>
        </p:txBody>
      </p:sp>
      <p:sp>
        <p:nvSpPr>
          <p:cNvPr id="144" name="Rectangle 143">
            <a:extLst>
              <a:ext uri="{FF2B5EF4-FFF2-40B4-BE49-F238E27FC236}">
                <a16:creationId xmlns:a16="http://schemas.microsoft.com/office/drawing/2014/main" id="{6DA2B95C-9201-48D7-83E2-64FA4A125358}"/>
              </a:ext>
            </a:extLst>
          </p:cNvPr>
          <p:cNvSpPr/>
          <p:nvPr/>
        </p:nvSpPr>
        <p:spPr bwMode="auto">
          <a:xfrm>
            <a:off x="6459700" y="5866732"/>
            <a:ext cx="805246" cy="316461"/>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ea typeface="Segoe UI" pitchFamily="34" charset="0"/>
                <a:cs typeface="Segoe UI" pitchFamily="34" charset="0"/>
              </a:rPr>
              <a:t>Entitlement </a:t>
            </a:r>
            <a:r>
              <a:rPr lang="en-US" sz="800" err="1">
                <a:solidFill>
                  <a:schemeClr val="tx1"/>
                </a:solidFill>
                <a:ea typeface="Segoe UI" pitchFamily="34" charset="0"/>
                <a:cs typeface="Segoe UI" pitchFamily="34" charset="0"/>
              </a:rPr>
              <a:t>Mgmt</a:t>
            </a:r>
            <a:endParaRPr lang="en-US" sz="800">
              <a:solidFill>
                <a:schemeClr val="tx1"/>
              </a:soli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633858C4-8161-4796-80ED-FDD00966C2A5}"/>
              </a:ext>
            </a:extLst>
          </p:cNvPr>
          <p:cNvSpPr/>
          <p:nvPr/>
        </p:nvSpPr>
        <p:spPr bwMode="auto">
          <a:xfrm>
            <a:off x="6459700" y="6356368"/>
            <a:ext cx="805246" cy="316461"/>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ea typeface="Segoe UI" pitchFamily="34" charset="0"/>
                <a:cs typeface="Segoe UI" pitchFamily="34" charset="0"/>
              </a:rPr>
              <a:t>Risk based MFA</a:t>
            </a:r>
          </a:p>
        </p:txBody>
      </p:sp>
      <p:sp>
        <p:nvSpPr>
          <p:cNvPr id="17" name="Oval 16">
            <a:extLst>
              <a:ext uri="{FF2B5EF4-FFF2-40B4-BE49-F238E27FC236}">
                <a16:creationId xmlns:a16="http://schemas.microsoft.com/office/drawing/2014/main" id="{D6A8349A-B23A-4BFB-9D51-5391F396C4BC}"/>
              </a:ext>
            </a:extLst>
          </p:cNvPr>
          <p:cNvSpPr/>
          <p:nvPr/>
        </p:nvSpPr>
        <p:spPr bwMode="auto">
          <a:xfrm>
            <a:off x="7341610" y="3413992"/>
            <a:ext cx="225083" cy="198082"/>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4</a:t>
            </a:r>
          </a:p>
        </p:txBody>
      </p:sp>
      <p:sp>
        <p:nvSpPr>
          <p:cNvPr id="19" name="Oval 18">
            <a:extLst>
              <a:ext uri="{FF2B5EF4-FFF2-40B4-BE49-F238E27FC236}">
                <a16:creationId xmlns:a16="http://schemas.microsoft.com/office/drawing/2014/main" id="{73FCD38B-6DFA-4DB0-897E-01FF9D0DEEAA}"/>
              </a:ext>
            </a:extLst>
          </p:cNvPr>
          <p:cNvSpPr/>
          <p:nvPr/>
        </p:nvSpPr>
        <p:spPr bwMode="auto">
          <a:xfrm>
            <a:off x="3883482" y="4422362"/>
            <a:ext cx="225083" cy="198082"/>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5</a:t>
            </a:r>
          </a:p>
        </p:txBody>
      </p:sp>
      <p:sp>
        <p:nvSpPr>
          <p:cNvPr id="20" name="Oval 19">
            <a:extLst>
              <a:ext uri="{FF2B5EF4-FFF2-40B4-BE49-F238E27FC236}">
                <a16:creationId xmlns:a16="http://schemas.microsoft.com/office/drawing/2014/main" id="{7505BCE2-C71A-4EFD-91F5-8E7C2D9C1AFD}"/>
              </a:ext>
            </a:extLst>
          </p:cNvPr>
          <p:cNvSpPr/>
          <p:nvPr/>
        </p:nvSpPr>
        <p:spPr bwMode="auto">
          <a:xfrm>
            <a:off x="7377794" y="4402494"/>
            <a:ext cx="225083" cy="198082"/>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6</a:t>
            </a:r>
          </a:p>
        </p:txBody>
      </p:sp>
      <p:sp>
        <p:nvSpPr>
          <p:cNvPr id="3" name="Rectangle 2">
            <a:extLst>
              <a:ext uri="{FF2B5EF4-FFF2-40B4-BE49-F238E27FC236}">
                <a16:creationId xmlns:a16="http://schemas.microsoft.com/office/drawing/2014/main" id="{0C97E5D3-617B-40A3-B37C-C7720074DEDE}"/>
              </a:ext>
            </a:extLst>
          </p:cNvPr>
          <p:cNvSpPr/>
          <p:nvPr/>
        </p:nvSpPr>
        <p:spPr bwMode="auto">
          <a:xfrm>
            <a:off x="7444400" y="6356368"/>
            <a:ext cx="633885" cy="316461"/>
          </a:xfrm>
          <a:prstGeom prst="rect">
            <a:avLst/>
          </a:prstGeom>
          <a:solidFill>
            <a:schemeClr val="bg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ea typeface="Segoe UI" pitchFamily="34" charset="0"/>
                <a:cs typeface="Segoe UI" pitchFamily="34" charset="0"/>
              </a:rPr>
              <a:t>MCAS (CASB)</a:t>
            </a:r>
          </a:p>
        </p:txBody>
      </p:sp>
      <p:cxnSp>
        <p:nvCxnSpPr>
          <p:cNvPr id="129" name="Connector: Elbow 40">
            <a:extLst>
              <a:ext uri="{FF2B5EF4-FFF2-40B4-BE49-F238E27FC236}">
                <a16:creationId xmlns:a16="http://schemas.microsoft.com/office/drawing/2014/main" id="{E881B32B-14AC-4EDF-A676-C76D859E6D74}"/>
              </a:ext>
            </a:extLst>
          </p:cNvPr>
          <p:cNvCxnSpPr>
            <a:cxnSpLocks/>
            <a:stCxn id="75" idx="0"/>
            <a:endCxn id="127" idx="2"/>
          </p:cNvCxnSpPr>
          <p:nvPr/>
        </p:nvCxnSpPr>
        <p:spPr>
          <a:xfrm flipH="1" flipV="1">
            <a:off x="11106563" y="5337223"/>
            <a:ext cx="1" cy="117917"/>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9338AD7C-BDED-4C06-BDB2-7072CEC8318B}"/>
              </a:ext>
            </a:extLst>
          </p:cNvPr>
          <p:cNvSpPr/>
          <p:nvPr/>
        </p:nvSpPr>
        <p:spPr bwMode="auto">
          <a:xfrm>
            <a:off x="10614812" y="4998669"/>
            <a:ext cx="983501" cy="33855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cs typeface="Segoe UI" pitchFamily="34" charset="0"/>
              </a:rPr>
              <a:t>SSO</a:t>
            </a:r>
          </a:p>
        </p:txBody>
      </p:sp>
      <p:sp>
        <p:nvSpPr>
          <p:cNvPr id="131" name="Rectangle 130">
            <a:extLst>
              <a:ext uri="{FF2B5EF4-FFF2-40B4-BE49-F238E27FC236}">
                <a16:creationId xmlns:a16="http://schemas.microsoft.com/office/drawing/2014/main" id="{E4E79408-B292-415F-BA49-48217BB005AB}"/>
              </a:ext>
            </a:extLst>
          </p:cNvPr>
          <p:cNvSpPr/>
          <p:nvPr/>
        </p:nvSpPr>
        <p:spPr bwMode="auto">
          <a:xfrm>
            <a:off x="10185656" y="2423565"/>
            <a:ext cx="1353288" cy="20970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Human Identity</a:t>
            </a:r>
          </a:p>
        </p:txBody>
      </p:sp>
      <p:cxnSp>
        <p:nvCxnSpPr>
          <p:cNvPr id="133" name="Connector: Elbow 40">
            <a:extLst>
              <a:ext uri="{FF2B5EF4-FFF2-40B4-BE49-F238E27FC236}">
                <a16:creationId xmlns:a16="http://schemas.microsoft.com/office/drawing/2014/main" id="{B39C6631-A658-4C7F-BF25-FFF59BCE5180}"/>
              </a:ext>
            </a:extLst>
          </p:cNvPr>
          <p:cNvCxnSpPr>
            <a:cxnSpLocks/>
            <a:stCxn id="135" idx="3"/>
            <a:endCxn id="131" idx="1"/>
          </p:cNvCxnSpPr>
          <p:nvPr/>
        </p:nvCxnSpPr>
        <p:spPr>
          <a:xfrm flipV="1">
            <a:off x="9926376" y="2528419"/>
            <a:ext cx="259280" cy="2489"/>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AFE5666E-BEFF-4A12-B0A6-EA6BDC575DBC}"/>
              </a:ext>
            </a:extLst>
          </p:cNvPr>
          <p:cNvSpPr/>
          <p:nvPr/>
        </p:nvSpPr>
        <p:spPr bwMode="auto">
          <a:xfrm>
            <a:off x="8275493" y="2408197"/>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External ID</a:t>
            </a:r>
            <a:endParaRPr lang="en-US" sz="800">
              <a:solidFill>
                <a:schemeClr val="bg1">
                  <a:lumMod val="50000"/>
                </a:schemeClr>
              </a:solidFill>
              <a:ea typeface="Segoe UI" pitchFamily="34" charset="0"/>
              <a:cs typeface="Segoe UI" pitchFamily="34" charset="0"/>
            </a:endParaRPr>
          </a:p>
        </p:txBody>
      </p:sp>
      <p:cxnSp>
        <p:nvCxnSpPr>
          <p:cNvPr id="136" name="Straight Arrow Connector 26">
            <a:extLst>
              <a:ext uri="{FF2B5EF4-FFF2-40B4-BE49-F238E27FC236}">
                <a16:creationId xmlns:a16="http://schemas.microsoft.com/office/drawing/2014/main" id="{EDA6BF15-B44D-4B26-977B-8781B10FE0C0}"/>
              </a:ext>
            </a:extLst>
          </p:cNvPr>
          <p:cNvCxnSpPr>
            <a:cxnSpLocks/>
            <a:endCxn id="135" idx="1"/>
          </p:cNvCxnSpPr>
          <p:nvPr/>
        </p:nvCxnSpPr>
        <p:spPr>
          <a:xfrm rot="16200000" flipH="1">
            <a:off x="7765049" y="2020464"/>
            <a:ext cx="798234" cy="22265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004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9"/>
                                        </p:tgtEl>
                                        <p:attrNameLst>
                                          <p:attrName>style.visibility</p:attrName>
                                        </p:attrNameLst>
                                      </p:cBhvr>
                                      <p:to>
                                        <p:strVal val="visible"/>
                                      </p:to>
                                    </p:set>
                                    <p:animEffect transition="in" filter="fade">
                                      <p:cBhvr>
                                        <p:cTn id="46" dur="500"/>
                                        <p:tgtEl>
                                          <p:spTgt spid="269"/>
                                        </p:tgtEl>
                                      </p:cBhvr>
                                    </p:animEffect>
                                  </p:childTnLst>
                                </p:cTn>
                              </p:par>
                              <p:par>
                                <p:cTn id="47" presetID="10" presetClass="entr" presetSubtype="0" fill="hold" nodeType="withEffect">
                                  <p:stCondLst>
                                    <p:cond delay="0"/>
                                  </p:stCondLst>
                                  <p:childTnLst>
                                    <p:set>
                                      <p:cBhvr>
                                        <p:cTn id="48" dur="1" fill="hold">
                                          <p:stCondLst>
                                            <p:cond delay="0"/>
                                          </p:stCondLst>
                                        </p:cTn>
                                        <p:tgtEl>
                                          <p:spTgt spid="270"/>
                                        </p:tgtEl>
                                        <p:attrNameLst>
                                          <p:attrName>style.visibility</p:attrName>
                                        </p:attrNameLst>
                                      </p:cBhvr>
                                      <p:to>
                                        <p:strVal val="visible"/>
                                      </p:to>
                                    </p:set>
                                    <p:animEffect transition="in" filter="fade">
                                      <p:cBhvr>
                                        <p:cTn id="49" dur="500"/>
                                        <p:tgtEl>
                                          <p:spTgt spid="2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0" presetClass="entr" presetSubtype="0" fill="hold"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10"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nodeType="with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500"/>
                                        <p:tgtEl>
                                          <p:spTgt spid="6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fade">
                                      <p:cBhvr>
                                        <p:cTn id="81" dur="500"/>
                                        <p:tgtEl>
                                          <p:spTgt spid="7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500"/>
                                        <p:tgtEl>
                                          <p:spTgt spid="72"/>
                                        </p:tgtEl>
                                      </p:cBhvr>
                                    </p:animEffect>
                                  </p:childTnLst>
                                </p:cTn>
                              </p:par>
                              <p:par>
                                <p:cTn id="88" presetID="10" presetClass="entr" presetSubtype="0" fill="hold" nodeType="withEffect">
                                  <p:stCondLst>
                                    <p:cond delay="0"/>
                                  </p:stCondLst>
                                  <p:childTnLst>
                                    <p:set>
                                      <p:cBhvr>
                                        <p:cTn id="89" dur="1" fill="hold">
                                          <p:stCondLst>
                                            <p:cond delay="0"/>
                                          </p:stCondLst>
                                        </p:cTn>
                                        <p:tgtEl>
                                          <p:spTgt spid="73"/>
                                        </p:tgtEl>
                                        <p:attrNameLst>
                                          <p:attrName>style.visibility</p:attrName>
                                        </p:attrNameLst>
                                      </p:cBhvr>
                                      <p:to>
                                        <p:strVal val="visible"/>
                                      </p:to>
                                    </p:set>
                                    <p:animEffect transition="in" filter="fade">
                                      <p:cBhvr>
                                        <p:cTn id="90" dur="500"/>
                                        <p:tgtEl>
                                          <p:spTgt spid="73"/>
                                        </p:tgtEl>
                                      </p:cBhvr>
                                    </p:animEffect>
                                  </p:childTnLst>
                                </p:cTn>
                              </p:par>
                              <p:par>
                                <p:cTn id="91" presetID="10" presetClass="entr" presetSubtype="0" fill="hold" nodeType="with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64"/>
                                        </p:tgtEl>
                                        <p:attrNameLst>
                                          <p:attrName>style.visibility</p:attrName>
                                        </p:attrNameLst>
                                      </p:cBhvr>
                                      <p:to>
                                        <p:strVal val="visible"/>
                                      </p:to>
                                    </p:set>
                                    <p:animEffect transition="in" filter="fade">
                                      <p:cBhvr>
                                        <p:cTn id="96" dur="500"/>
                                        <p:tgtEl>
                                          <p:spTgt spid="264"/>
                                        </p:tgtEl>
                                      </p:cBhvr>
                                    </p:animEffect>
                                  </p:childTnLst>
                                </p:cTn>
                              </p:par>
                              <p:par>
                                <p:cTn id="97" presetID="10" presetClass="entr" presetSubtype="0" fill="hold" nodeType="withEffect">
                                  <p:stCondLst>
                                    <p:cond delay="0"/>
                                  </p:stCondLst>
                                  <p:childTnLst>
                                    <p:set>
                                      <p:cBhvr>
                                        <p:cTn id="98" dur="1" fill="hold">
                                          <p:stCondLst>
                                            <p:cond delay="0"/>
                                          </p:stCondLst>
                                        </p:cTn>
                                        <p:tgtEl>
                                          <p:spTgt spid="265"/>
                                        </p:tgtEl>
                                        <p:attrNameLst>
                                          <p:attrName>style.visibility</p:attrName>
                                        </p:attrNameLst>
                                      </p:cBhvr>
                                      <p:to>
                                        <p:strVal val="visible"/>
                                      </p:to>
                                    </p:set>
                                    <p:animEffect transition="in" filter="fade">
                                      <p:cBhvr>
                                        <p:cTn id="99" dur="500"/>
                                        <p:tgtEl>
                                          <p:spTgt spid="26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fade">
                                      <p:cBhvr>
                                        <p:cTn id="102" dur="500"/>
                                        <p:tgtEl>
                                          <p:spTgt spid="7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27"/>
                                        </p:tgtEl>
                                        <p:attrNameLst>
                                          <p:attrName>style.visibility</p:attrName>
                                        </p:attrNameLst>
                                      </p:cBhvr>
                                      <p:to>
                                        <p:strVal val="visible"/>
                                      </p:to>
                                    </p:set>
                                    <p:animEffect transition="in" filter="fade">
                                      <p:cBhvr>
                                        <p:cTn id="105" dur="500"/>
                                        <p:tgtEl>
                                          <p:spTgt spid="1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5"/>
                                        </p:tgtEl>
                                        <p:attrNameLst>
                                          <p:attrName>style.visibility</p:attrName>
                                        </p:attrNameLst>
                                      </p:cBhvr>
                                      <p:to>
                                        <p:strVal val="visible"/>
                                      </p:to>
                                    </p:set>
                                    <p:animEffect transition="in" filter="fade">
                                      <p:cBhvr>
                                        <p:cTn id="110" dur="500"/>
                                        <p:tgtEl>
                                          <p:spTgt spid="1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1"/>
                                        </p:tgtEl>
                                        <p:attrNameLst>
                                          <p:attrName>style.visibility</p:attrName>
                                        </p:attrNameLst>
                                      </p:cBhvr>
                                      <p:to>
                                        <p:strVal val="visible"/>
                                      </p:to>
                                    </p:set>
                                    <p:animEffect transition="in" filter="fade">
                                      <p:cBhvr>
                                        <p:cTn id="116" dur="500"/>
                                        <p:tgtEl>
                                          <p:spTgt spid="8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fade">
                                      <p:cBhvr>
                                        <p:cTn id="119" dur="500"/>
                                        <p:tgtEl>
                                          <p:spTgt spid="8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1"/>
                                        </p:tgtEl>
                                        <p:attrNameLst>
                                          <p:attrName>style.visibility</p:attrName>
                                        </p:attrNameLst>
                                      </p:cBhvr>
                                      <p:to>
                                        <p:strVal val="visible"/>
                                      </p:to>
                                    </p:set>
                                    <p:animEffect transition="in" filter="fade">
                                      <p:cBhvr>
                                        <p:cTn id="122" dur="500"/>
                                        <p:tgtEl>
                                          <p:spTgt spid="9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fade">
                                      <p:cBhvr>
                                        <p:cTn id="125" dur="500"/>
                                        <p:tgtEl>
                                          <p:spTgt spid="93"/>
                                        </p:tgtEl>
                                      </p:cBhvr>
                                    </p:animEffect>
                                  </p:childTnLst>
                                </p:cTn>
                              </p:par>
                              <p:par>
                                <p:cTn id="126" presetID="10" presetClass="entr" presetSubtype="0" fill="hold" nodeType="withEffect">
                                  <p:stCondLst>
                                    <p:cond delay="0"/>
                                  </p:stCondLst>
                                  <p:childTnLst>
                                    <p:set>
                                      <p:cBhvr>
                                        <p:cTn id="127" dur="1" fill="hold">
                                          <p:stCondLst>
                                            <p:cond delay="0"/>
                                          </p:stCondLst>
                                        </p:cTn>
                                        <p:tgtEl>
                                          <p:spTgt spid="94"/>
                                        </p:tgtEl>
                                        <p:attrNameLst>
                                          <p:attrName>style.visibility</p:attrName>
                                        </p:attrNameLst>
                                      </p:cBhvr>
                                      <p:to>
                                        <p:strVal val="visible"/>
                                      </p:to>
                                    </p:set>
                                    <p:animEffect transition="in" filter="fade">
                                      <p:cBhvr>
                                        <p:cTn id="128" dur="500"/>
                                        <p:tgtEl>
                                          <p:spTgt spid="94"/>
                                        </p:tgtEl>
                                      </p:cBhvr>
                                    </p:animEffect>
                                  </p:childTnLst>
                                </p:cTn>
                              </p:par>
                              <p:par>
                                <p:cTn id="129" presetID="10" presetClass="entr" presetSubtype="0" fill="hold" nodeType="withEffect">
                                  <p:stCondLst>
                                    <p:cond delay="0"/>
                                  </p:stCondLst>
                                  <p:childTnLst>
                                    <p:set>
                                      <p:cBhvr>
                                        <p:cTn id="130" dur="1" fill="hold">
                                          <p:stCondLst>
                                            <p:cond delay="0"/>
                                          </p:stCondLst>
                                        </p:cTn>
                                        <p:tgtEl>
                                          <p:spTgt spid="96"/>
                                        </p:tgtEl>
                                        <p:attrNameLst>
                                          <p:attrName>style.visibility</p:attrName>
                                        </p:attrNameLst>
                                      </p:cBhvr>
                                      <p:to>
                                        <p:strVal val="visible"/>
                                      </p:to>
                                    </p:set>
                                    <p:animEffect transition="in" filter="fade">
                                      <p:cBhvr>
                                        <p:cTn id="131" dur="500"/>
                                        <p:tgtEl>
                                          <p:spTgt spid="96"/>
                                        </p:tgtEl>
                                      </p:cBhvr>
                                    </p:animEffect>
                                  </p:childTnLst>
                                </p:cTn>
                              </p:par>
                              <p:par>
                                <p:cTn id="132" presetID="10" presetClass="entr" presetSubtype="0" fill="hold" nodeType="withEffect">
                                  <p:stCondLst>
                                    <p:cond delay="0"/>
                                  </p:stCondLst>
                                  <p:childTnLst>
                                    <p:set>
                                      <p:cBhvr>
                                        <p:cTn id="133" dur="1" fill="hold">
                                          <p:stCondLst>
                                            <p:cond delay="0"/>
                                          </p:stCondLst>
                                        </p:cTn>
                                        <p:tgtEl>
                                          <p:spTgt spid="98"/>
                                        </p:tgtEl>
                                        <p:attrNameLst>
                                          <p:attrName>style.visibility</p:attrName>
                                        </p:attrNameLst>
                                      </p:cBhvr>
                                      <p:to>
                                        <p:strVal val="visible"/>
                                      </p:to>
                                    </p:set>
                                    <p:animEffect transition="in" filter="fade">
                                      <p:cBhvr>
                                        <p:cTn id="134" dur="500"/>
                                        <p:tgtEl>
                                          <p:spTgt spid="98"/>
                                        </p:tgtEl>
                                      </p:cBhvr>
                                    </p:animEffect>
                                  </p:childTnLst>
                                </p:cTn>
                              </p:par>
                              <p:par>
                                <p:cTn id="135" presetID="10" presetClass="entr" presetSubtype="0" fill="hold" nodeType="withEffect">
                                  <p:stCondLst>
                                    <p:cond delay="0"/>
                                  </p:stCondLst>
                                  <p:childTnLst>
                                    <p:set>
                                      <p:cBhvr>
                                        <p:cTn id="136" dur="1" fill="hold">
                                          <p:stCondLst>
                                            <p:cond delay="0"/>
                                          </p:stCondLst>
                                        </p:cTn>
                                        <p:tgtEl>
                                          <p:spTgt spid="101"/>
                                        </p:tgtEl>
                                        <p:attrNameLst>
                                          <p:attrName>style.visibility</p:attrName>
                                        </p:attrNameLst>
                                      </p:cBhvr>
                                      <p:to>
                                        <p:strVal val="visible"/>
                                      </p:to>
                                    </p:set>
                                    <p:animEffect transition="in" filter="fade">
                                      <p:cBhvr>
                                        <p:cTn id="137" dur="500"/>
                                        <p:tgtEl>
                                          <p:spTgt spid="101"/>
                                        </p:tgtEl>
                                      </p:cBhvr>
                                    </p:animEffect>
                                  </p:childTnLst>
                                </p:cTn>
                              </p:par>
                              <p:par>
                                <p:cTn id="138" presetID="10" presetClass="entr" presetSubtype="0" fill="hold" nodeType="withEffect">
                                  <p:stCondLst>
                                    <p:cond delay="0"/>
                                  </p:stCondLst>
                                  <p:childTnLst>
                                    <p:set>
                                      <p:cBhvr>
                                        <p:cTn id="139" dur="1" fill="hold">
                                          <p:stCondLst>
                                            <p:cond delay="0"/>
                                          </p:stCondLst>
                                        </p:cTn>
                                        <p:tgtEl>
                                          <p:spTgt spid="104"/>
                                        </p:tgtEl>
                                        <p:attrNameLst>
                                          <p:attrName>style.visibility</p:attrName>
                                        </p:attrNameLst>
                                      </p:cBhvr>
                                      <p:to>
                                        <p:strVal val="visible"/>
                                      </p:to>
                                    </p:set>
                                    <p:animEffect transition="in" filter="fade">
                                      <p:cBhvr>
                                        <p:cTn id="140" dur="500"/>
                                        <p:tgtEl>
                                          <p:spTgt spid="10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animEffect transition="in" filter="fade">
                                      <p:cBhvr>
                                        <p:cTn id="143" dur="500"/>
                                        <p:tgtEl>
                                          <p:spTgt spid="79"/>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08"/>
                                        </p:tgtEl>
                                        <p:attrNameLst>
                                          <p:attrName>style.visibility</p:attrName>
                                        </p:attrNameLst>
                                      </p:cBhvr>
                                      <p:to>
                                        <p:strVal val="visible"/>
                                      </p:to>
                                    </p:set>
                                    <p:animEffect transition="in" filter="fade">
                                      <p:cBhvr>
                                        <p:cTn id="146" dur="500"/>
                                        <p:tgtEl>
                                          <p:spTgt spid="108"/>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46"/>
                                        </p:tgtEl>
                                        <p:attrNameLst>
                                          <p:attrName>style.visibility</p:attrName>
                                        </p:attrNameLst>
                                      </p:cBhvr>
                                      <p:to>
                                        <p:strVal val="visible"/>
                                      </p:to>
                                    </p:set>
                                    <p:animEffect transition="in" filter="fade">
                                      <p:cBhvr>
                                        <p:cTn id="149" dur="500"/>
                                        <p:tgtEl>
                                          <p:spTgt spid="146"/>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48"/>
                                        </p:tgtEl>
                                        <p:attrNameLst>
                                          <p:attrName>style.visibility</p:attrName>
                                        </p:attrNameLst>
                                      </p:cBhvr>
                                      <p:to>
                                        <p:strVal val="visible"/>
                                      </p:to>
                                    </p:set>
                                    <p:animEffect transition="in" filter="fade">
                                      <p:cBhvr>
                                        <p:cTn id="152" dur="500"/>
                                        <p:tgtEl>
                                          <p:spTgt spid="148"/>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50"/>
                                        </p:tgtEl>
                                        <p:attrNameLst>
                                          <p:attrName>style.visibility</p:attrName>
                                        </p:attrNameLst>
                                      </p:cBhvr>
                                      <p:to>
                                        <p:strVal val="visible"/>
                                      </p:to>
                                    </p:set>
                                    <p:animEffect transition="in" filter="fade">
                                      <p:cBhvr>
                                        <p:cTn id="155" dur="500"/>
                                        <p:tgtEl>
                                          <p:spTgt spid="150"/>
                                        </p:tgtEl>
                                      </p:cBhvr>
                                    </p:animEffect>
                                  </p:childTnLst>
                                </p:cTn>
                              </p:par>
                              <p:par>
                                <p:cTn id="156" presetID="10" presetClass="entr" presetSubtype="0" fill="hold" nodeType="withEffect">
                                  <p:stCondLst>
                                    <p:cond delay="0"/>
                                  </p:stCondLst>
                                  <p:childTnLst>
                                    <p:set>
                                      <p:cBhvr>
                                        <p:cTn id="157" dur="1" fill="hold">
                                          <p:stCondLst>
                                            <p:cond delay="0"/>
                                          </p:stCondLst>
                                        </p:cTn>
                                        <p:tgtEl>
                                          <p:spTgt spid="230"/>
                                        </p:tgtEl>
                                        <p:attrNameLst>
                                          <p:attrName>style.visibility</p:attrName>
                                        </p:attrNameLst>
                                      </p:cBhvr>
                                      <p:to>
                                        <p:strVal val="visible"/>
                                      </p:to>
                                    </p:set>
                                    <p:animEffect transition="in" filter="fade">
                                      <p:cBhvr>
                                        <p:cTn id="158" dur="500"/>
                                        <p:tgtEl>
                                          <p:spTgt spid="230"/>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4"/>
                                        </p:tgtEl>
                                        <p:attrNameLst>
                                          <p:attrName>style.visibility</p:attrName>
                                        </p:attrNameLst>
                                      </p:cBhvr>
                                      <p:to>
                                        <p:strVal val="visible"/>
                                      </p:to>
                                    </p:set>
                                    <p:animEffect transition="in" filter="fade">
                                      <p:cBhvr>
                                        <p:cTn id="161" dur="500"/>
                                        <p:tgtEl>
                                          <p:spTgt spid="244"/>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2"/>
                                        </p:tgtEl>
                                        <p:attrNameLst>
                                          <p:attrName>style.visibility</p:attrName>
                                        </p:attrNameLst>
                                      </p:cBhvr>
                                      <p:to>
                                        <p:strVal val="visible"/>
                                      </p:to>
                                    </p:set>
                                    <p:animEffect transition="in" filter="fade">
                                      <p:cBhvr>
                                        <p:cTn id="164" dur="500"/>
                                        <p:tgtEl>
                                          <p:spTgt spid="12"/>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129"/>
                                        </p:tgtEl>
                                        <p:attrNameLst>
                                          <p:attrName>style.visibility</p:attrName>
                                        </p:attrNameLst>
                                      </p:cBhvr>
                                      <p:to>
                                        <p:strVal val="visible"/>
                                      </p:to>
                                    </p:set>
                                    <p:animEffect transition="in" filter="fade">
                                      <p:cBhvr>
                                        <p:cTn id="169" dur="500"/>
                                        <p:tgtEl>
                                          <p:spTgt spid="129"/>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1"/>
                                        </p:tgtEl>
                                        <p:attrNameLst>
                                          <p:attrName>style.visibility</p:attrName>
                                        </p:attrNameLst>
                                      </p:cBhvr>
                                      <p:to>
                                        <p:strVal val="visible"/>
                                      </p:to>
                                    </p:set>
                                    <p:animEffect transition="in" filter="fade">
                                      <p:cBhvr>
                                        <p:cTn id="172" dur="500"/>
                                        <p:tgtEl>
                                          <p:spTgt spid="131"/>
                                        </p:tgtEl>
                                      </p:cBhvr>
                                    </p:animEffect>
                                  </p:childTnLst>
                                </p:cTn>
                              </p:par>
                              <p:par>
                                <p:cTn id="173" presetID="10" presetClass="entr" presetSubtype="0" fill="hold" nodeType="withEffect">
                                  <p:stCondLst>
                                    <p:cond delay="0"/>
                                  </p:stCondLst>
                                  <p:childTnLst>
                                    <p:set>
                                      <p:cBhvr>
                                        <p:cTn id="174" dur="1" fill="hold">
                                          <p:stCondLst>
                                            <p:cond delay="0"/>
                                          </p:stCondLst>
                                        </p:cTn>
                                        <p:tgtEl>
                                          <p:spTgt spid="133"/>
                                        </p:tgtEl>
                                        <p:attrNameLst>
                                          <p:attrName>style.visibility</p:attrName>
                                        </p:attrNameLst>
                                      </p:cBhvr>
                                      <p:to>
                                        <p:strVal val="visible"/>
                                      </p:to>
                                    </p:set>
                                    <p:animEffect transition="in" filter="fade">
                                      <p:cBhvr>
                                        <p:cTn id="175" dur="500"/>
                                        <p:tgtEl>
                                          <p:spTgt spid="13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5"/>
                                        </p:tgtEl>
                                        <p:attrNameLst>
                                          <p:attrName>style.visibility</p:attrName>
                                        </p:attrNameLst>
                                      </p:cBhvr>
                                      <p:to>
                                        <p:strVal val="visible"/>
                                      </p:to>
                                    </p:set>
                                    <p:animEffect transition="in" filter="fade">
                                      <p:cBhvr>
                                        <p:cTn id="178" dur="500"/>
                                        <p:tgtEl>
                                          <p:spTgt spid="135"/>
                                        </p:tgtEl>
                                      </p:cBhvr>
                                    </p:animEffect>
                                  </p:childTnLst>
                                </p:cTn>
                              </p:par>
                              <p:par>
                                <p:cTn id="179" presetID="10" presetClass="entr" presetSubtype="0" fill="hold" nodeType="withEffect">
                                  <p:stCondLst>
                                    <p:cond delay="0"/>
                                  </p:stCondLst>
                                  <p:childTnLst>
                                    <p:set>
                                      <p:cBhvr>
                                        <p:cTn id="180" dur="1" fill="hold">
                                          <p:stCondLst>
                                            <p:cond delay="0"/>
                                          </p:stCondLst>
                                        </p:cTn>
                                        <p:tgtEl>
                                          <p:spTgt spid="136"/>
                                        </p:tgtEl>
                                        <p:attrNameLst>
                                          <p:attrName>style.visibility</p:attrName>
                                        </p:attrNameLst>
                                      </p:cBhvr>
                                      <p:to>
                                        <p:strVal val="visible"/>
                                      </p:to>
                                    </p:set>
                                    <p:animEffect transition="in" filter="fade">
                                      <p:cBhvr>
                                        <p:cTn id="181" dur="500"/>
                                        <p:tgtEl>
                                          <p:spTgt spid="136"/>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4"/>
                                        </p:tgtEl>
                                        <p:attrNameLst>
                                          <p:attrName>style.visibility</p:attrName>
                                        </p:attrNameLst>
                                      </p:cBhvr>
                                      <p:to>
                                        <p:strVal val="visible"/>
                                      </p:to>
                                    </p:set>
                                    <p:animEffect transition="in" filter="fade">
                                      <p:cBhvr>
                                        <p:cTn id="184" dur="500"/>
                                        <p:tgtEl>
                                          <p:spTgt spid="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16"/>
                                        </p:tgtEl>
                                        <p:attrNameLst>
                                          <p:attrName>style.visibility</p:attrName>
                                        </p:attrNameLst>
                                      </p:cBhvr>
                                      <p:to>
                                        <p:strVal val="visible"/>
                                      </p:to>
                                    </p:set>
                                    <p:animEffect transition="in" filter="fade">
                                      <p:cBhvr>
                                        <p:cTn id="187" dur="500"/>
                                        <p:tgtEl>
                                          <p:spTgt spid="11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8"/>
                                        </p:tgtEl>
                                        <p:attrNameLst>
                                          <p:attrName>style.visibility</p:attrName>
                                        </p:attrNameLst>
                                      </p:cBhvr>
                                      <p:to>
                                        <p:strVal val="visible"/>
                                      </p:to>
                                    </p:set>
                                    <p:animEffect transition="in" filter="fade">
                                      <p:cBhvr>
                                        <p:cTn id="190" dur="500"/>
                                        <p:tgtEl>
                                          <p:spTgt spid="118"/>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0"/>
                                        </p:tgtEl>
                                        <p:attrNameLst>
                                          <p:attrName>style.visibility</p:attrName>
                                        </p:attrNameLst>
                                      </p:cBhvr>
                                      <p:to>
                                        <p:strVal val="visible"/>
                                      </p:to>
                                    </p:set>
                                    <p:animEffect transition="in" filter="fade">
                                      <p:cBhvr>
                                        <p:cTn id="193" dur="500"/>
                                        <p:tgtEl>
                                          <p:spTgt spid="120"/>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1"/>
                                        </p:tgtEl>
                                        <p:attrNameLst>
                                          <p:attrName>style.visibility</p:attrName>
                                        </p:attrNameLst>
                                      </p:cBhvr>
                                      <p:to>
                                        <p:strVal val="visible"/>
                                      </p:to>
                                    </p:set>
                                    <p:animEffect transition="in" filter="fade">
                                      <p:cBhvr>
                                        <p:cTn id="196" dur="500"/>
                                        <p:tgtEl>
                                          <p:spTgt spid="11"/>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30"/>
                                        </p:tgtEl>
                                        <p:attrNameLst>
                                          <p:attrName>style.visibility</p:attrName>
                                        </p:attrNameLst>
                                      </p:cBhvr>
                                      <p:to>
                                        <p:strVal val="visible"/>
                                      </p:to>
                                    </p:set>
                                    <p:animEffect transition="in" filter="fade">
                                      <p:cBhvr>
                                        <p:cTn id="199" dur="500"/>
                                        <p:tgtEl>
                                          <p:spTgt spid="13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38"/>
                                        </p:tgtEl>
                                        <p:attrNameLst>
                                          <p:attrName>style.visibility</p:attrName>
                                        </p:attrNameLst>
                                      </p:cBhvr>
                                      <p:to>
                                        <p:strVal val="visible"/>
                                      </p:to>
                                    </p:set>
                                    <p:animEffect transition="in" filter="fade">
                                      <p:cBhvr>
                                        <p:cTn id="202" dur="500"/>
                                        <p:tgtEl>
                                          <p:spTgt spid="138"/>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40"/>
                                        </p:tgtEl>
                                        <p:attrNameLst>
                                          <p:attrName>style.visibility</p:attrName>
                                        </p:attrNameLst>
                                      </p:cBhvr>
                                      <p:to>
                                        <p:strVal val="visible"/>
                                      </p:to>
                                    </p:set>
                                    <p:animEffect transition="in" filter="fade">
                                      <p:cBhvr>
                                        <p:cTn id="205" dur="500"/>
                                        <p:tgtEl>
                                          <p:spTgt spid="140"/>
                                        </p:tgtEl>
                                      </p:cBhvr>
                                    </p:animEffect>
                                  </p:childTnLst>
                                </p:cTn>
                              </p:par>
                              <p:par>
                                <p:cTn id="206" presetID="10" presetClass="entr" presetSubtype="0" fill="hold" nodeType="withEffect">
                                  <p:stCondLst>
                                    <p:cond delay="0"/>
                                  </p:stCondLst>
                                  <p:childTnLst>
                                    <p:set>
                                      <p:cBhvr>
                                        <p:cTn id="207" dur="1" fill="hold">
                                          <p:stCondLst>
                                            <p:cond delay="0"/>
                                          </p:stCondLst>
                                        </p:cTn>
                                        <p:tgtEl>
                                          <p:spTgt spid="153"/>
                                        </p:tgtEl>
                                        <p:attrNameLst>
                                          <p:attrName>style.visibility</p:attrName>
                                        </p:attrNameLst>
                                      </p:cBhvr>
                                      <p:to>
                                        <p:strVal val="visible"/>
                                      </p:to>
                                    </p:set>
                                    <p:animEffect transition="in" filter="fade">
                                      <p:cBhvr>
                                        <p:cTn id="208" dur="500"/>
                                        <p:tgtEl>
                                          <p:spTgt spid="153"/>
                                        </p:tgtEl>
                                      </p:cBhvr>
                                    </p:animEffect>
                                  </p:childTnLst>
                                </p:cTn>
                              </p:par>
                              <p:par>
                                <p:cTn id="209" presetID="10" presetClass="entr" presetSubtype="0" fill="hold" nodeType="withEffect">
                                  <p:stCondLst>
                                    <p:cond delay="0"/>
                                  </p:stCondLst>
                                  <p:childTnLst>
                                    <p:set>
                                      <p:cBhvr>
                                        <p:cTn id="210" dur="1" fill="hold">
                                          <p:stCondLst>
                                            <p:cond delay="0"/>
                                          </p:stCondLst>
                                        </p:cTn>
                                        <p:tgtEl>
                                          <p:spTgt spid="156"/>
                                        </p:tgtEl>
                                        <p:attrNameLst>
                                          <p:attrName>style.visibility</p:attrName>
                                        </p:attrNameLst>
                                      </p:cBhvr>
                                      <p:to>
                                        <p:strVal val="visible"/>
                                      </p:to>
                                    </p:set>
                                    <p:animEffect transition="in" filter="fade">
                                      <p:cBhvr>
                                        <p:cTn id="211" dur="500"/>
                                        <p:tgtEl>
                                          <p:spTgt spid="156"/>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61"/>
                                        </p:tgtEl>
                                        <p:attrNameLst>
                                          <p:attrName>style.visibility</p:attrName>
                                        </p:attrNameLst>
                                      </p:cBhvr>
                                      <p:to>
                                        <p:strVal val="visible"/>
                                      </p:to>
                                    </p:set>
                                    <p:animEffect transition="in" filter="fade">
                                      <p:cBhvr>
                                        <p:cTn id="214" dur="500"/>
                                        <p:tgtEl>
                                          <p:spTgt spid="161"/>
                                        </p:tgtEl>
                                      </p:cBhvr>
                                    </p:animEffect>
                                  </p:childTnLst>
                                </p:cTn>
                              </p:par>
                              <p:par>
                                <p:cTn id="215" presetID="10" presetClass="entr" presetSubtype="0" fill="hold" nodeType="withEffect">
                                  <p:stCondLst>
                                    <p:cond delay="0"/>
                                  </p:stCondLst>
                                  <p:childTnLst>
                                    <p:set>
                                      <p:cBhvr>
                                        <p:cTn id="216" dur="1" fill="hold">
                                          <p:stCondLst>
                                            <p:cond delay="0"/>
                                          </p:stCondLst>
                                        </p:cTn>
                                        <p:tgtEl>
                                          <p:spTgt spid="162"/>
                                        </p:tgtEl>
                                        <p:attrNameLst>
                                          <p:attrName>style.visibility</p:attrName>
                                        </p:attrNameLst>
                                      </p:cBhvr>
                                      <p:to>
                                        <p:strVal val="visible"/>
                                      </p:to>
                                    </p:set>
                                    <p:animEffect transition="in" filter="fade">
                                      <p:cBhvr>
                                        <p:cTn id="217" dur="500"/>
                                        <p:tgtEl>
                                          <p:spTgt spid="162"/>
                                        </p:tgtEl>
                                      </p:cBhvr>
                                    </p:animEffect>
                                  </p:childTnLst>
                                </p:cTn>
                              </p:par>
                              <p:par>
                                <p:cTn id="218" presetID="10" presetClass="entr" presetSubtype="0" fill="hold" nodeType="withEffect">
                                  <p:stCondLst>
                                    <p:cond delay="0"/>
                                  </p:stCondLst>
                                  <p:childTnLst>
                                    <p:set>
                                      <p:cBhvr>
                                        <p:cTn id="219" dur="1" fill="hold">
                                          <p:stCondLst>
                                            <p:cond delay="0"/>
                                          </p:stCondLst>
                                        </p:cTn>
                                        <p:tgtEl>
                                          <p:spTgt spid="170"/>
                                        </p:tgtEl>
                                        <p:attrNameLst>
                                          <p:attrName>style.visibility</p:attrName>
                                        </p:attrNameLst>
                                      </p:cBhvr>
                                      <p:to>
                                        <p:strVal val="visible"/>
                                      </p:to>
                                    </p:set>
                                    <p:animEffect transition="in" filter="fade">
                                      <p:cBhvr>
                                        <p:cTn id="220" dur="500"/>
                                        <p:tgtEl>
                                          <p:spTgt spid="17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3"/>
                                        </p:tgtEl>
                                        <p:attrNameLst>
                                          <p:attrName>style.visibility</p:attrName>
                                        </p:attrNameLst>
                                      </p:cBhvr>
                                      <p:to>
                                        <p:strVal val="visible"/>
                                      </p:to>
                                    </p:set>
                                    <p:animEffect transition="in" filter="fade">
                                      <p:cBhvr>
                                        <p:cTn id="223" dur="500"/>
                                        <p:tgtEl>
                                          <p:spTgt spid="173"/>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24"/>
                                        </p:tgtEl>
                                        <p:attrNameLst>
                                          <p:attrName>style.visibility</p:attrName>
                                        </p:attrNameLst>
                                      </p:cBhvr>
                                      <p:to>
                                        <p:strVal val="visible"/>
                                      </p:to>
                                    </p:set>
                                    <p:animEffect transition="in" filter="fade">
                                      <p:cBhvr>
                                        <p:cTn id="226" dur="500"/>
                                        <p:tgtEl>
                                          <p:spTgt spid="124"/>
                                        </p:tgtEl>
                                      </p:cBhvr>
                                    </p:animEffect>
                                  </p:childTnLst>
                                </p:cTn>
                              </p:par>
                              <p:par>
                                <p:cTn id="227" presetID="10" presetClass="entr" presetSubtype="0" fill="hold" nodeType="withEffect">
                                  <p:stCondLst>
                                    <p:cond delay="0"/>
                                  </p:stCondLst>
                                  <p:childTnLst>
                                    <p:set>
                                      <p:cBhvr>
                                        <p:cTn id="228" dur="1" fill="hold">
                                          <p:stCondLst>
                                            <p:cond delay="0"/>
                                          </p:stCondLst>
                                        </p:cTn>
                                        <p:tgtEl>
                                          <p:spTgt spid="176"/>
                                        </p:tgtEl>
                                        <p:attrNameLst>
                                          <p:attrName>style.visibility</p:attrName>
                                        </p:attrNameLst>
                                      </p:cBhvr>
                                      <p:to>
                                        <p:strVal val="visible"/>
                                      </p:to>
                                    </p:set>
                                    <p:animEffect transition="in" filter="fade">
                                      <p:cBhvr>
                                        <p:cTn id="229" dur="500"/>
                                        <p:tgtEl>
                                          <p:spTgt spid="176"/>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42"/>
                                        </p:tgtEl>
                                        <p:attrNameLst>
                                          <p:attrName>style.visibility</p:attrName>
                                        </p:attrNameLst>
                                      </p:cBhvr>
                                      <p:to>
                                        <p:strVal val="visible"/>
                                      </p:to>
                                    </p:set>
                                    <p:animEffect transition="in" filter="fade">
                                      <p:cBhvr>
                                        <p:cTn id="232" dur="500"/>
                                        <p:tgtEl>
                                          <p:spTgt spid="142"/>
                                        </p:tgtEl>
                                      </p:cBhvr>
                                    </p:animEffect>
                                  </p:childTnLst>
                                </p:cTn>
                              </p:par>
                              <p:par>
                                <p:cTn id="233" presetID="10" presetClass="entr" presetSubtype="0" fill="hold" nodeType="withEffect">
                                  <p:stCondLst>
                                    <p:cond delay="0"/>
                                  </p:stCondLst>
                                  <p:childTnLst>
                                    <p:set>
                                      <p:cBhvr>
                                        <p:cTn id="234" dur="1" fill="hold">
                                          <p:stCondLst>
                                            <p:cond delay="0"/>
                                          </p:stCondLst>
                                        </p:cTn>
                                        <p:tgtEl>
                                          <p:spTgt spid="189"/>
                                        </p:tgtEl>
                                        <p:attrNameLst>
                                          <p:attrName>style.visibility</p:attrName>
                                        </p:attrNameLst>
                                      </p:cBhvr>
                                      <p:to>
                                        <p:strVal val="visible"/>
                                      </p:to>
                                    </p:set>
                                    <p:animEffect transition="in" filter="fade">
                                      <p:cBhvr>
                                        <p:cTn id="235" dur="500"/>
                                        <p:tgtEl>
                                          <p:spTgt spid="189"/>
                                        </p:tgtEl>
                                      </p:cBhvr>
                                    </p:animEffect>
                                  </p:childTnLst>
                                </p:cTn>
                              </p:par>
                              <p:par>
                                <p:cTn id="236" presetID="10" presetClass="entr" presetSubtype="0" fill="hold" nodeType="withEffect">
                                  <p:stCondLst>
                                    <p:cond delay="0"/>
                                  </p:stCondLst>
                                  <p:childTnLst>
                                    <p:set>
                                      <p:cBhvr>
                                        <p:cTn id="237" dur="1" fill="hold">
                                          <p:stCondLst>
                                            <p:cond delay="0"/>
                                          </p:stCondLst>
                                        </p:cTn>
                                        <p:tgtEl>
                                          <p:spTgt spid="192"/>
                                        </p:tgtEl>
                                        <p:attrNameLst>
                                          <p:attrName>style.visibility</p:attrName>
                                        </p:attrNameLst>
                                      </p:cBhvr>
                                      <p:to>
                                        <p:strVal val="visible"/>
                                      </p:to>
                                    </p:set>
                                    <p:animEffect transition="in" filter="fade">
                                      <p:cBhvr>
                                        <p:cTn id="238" dur="500"/>
                                        <p:tgtEl>
                                          <p:spTgt spid="192"/>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28"/>
                                        </p:tgtEl>
                                        <p:attrNameLst>
                                          <p:attrName>style.visibility</p:attrName>
                                        </p:attrNameLst>
                                      </p:cBhvr>
                                      <p:to>
                                        <p:strVal val="visible"/>
                                      </p:to>
                                    </p:set>
                                    <p:animEffect transition="in" filter="fade">
                                      <p:cBhvr>
                                        <p:cTn id="241" dur="500"/>
                                        <p:tgtEl>
                                          <p:spTgt spid="128"/>
                                        </p:tgtEl>
                                      </p:cBhvr>
                                    </p:animEffect>
                                  </p:childTnLst>
                                </p:cTn>
                              </p:par>
                              <p:par>
                                <p:cTn id="242" presetID="10" presetClass="entr" presetSubtype="0" fill="hold" nodeType="withEffect">
                                  <p:stCondLst>
                                    <p:cond delay="0"/>
                                  </p:stCondLst>
                                  <p:childTnLst>
                                    <p:set>
                                      <p:cBhvr>
                                        <p:cTn id="243" dur="1" fill="hold">
                                          <p:stCondLst>
                                            <p:cond delay="0"/>
                                          </p:stCondLst>
                                        </p:cTn>
                                        <p:tgtEl>
                                          <p:spTgt spid="196"/>
                                        </p:tgtEl>
                                        <p:attrNameLst>
                                          <p:attrName>style.visibility</p:attrName>
                                        </p:attrNameLst>
                                      </p:cBhvr>
                                      <p:to>
                                        <p:strVal val="visible"/>
                                      </p:to>
                                    </p:set>
                                    <p:animEffect transition="in" filter="fade">
                                      <p:cBhvr>
                                        <p:cTn id="244" dur="500"/>
                                        <p:tgtEl>
                                          <p:spTgt spid="196"/>
                                        </p:tgtEl>
                                      </p:cBhvr>
                                    </p:animEffect>
                                  </p:childTnLst>
                                </p:cTn>
                              </p:par>
                              <p:par>
                                <p:cTn id="245" presetID="10" presetClass="entr" presetSubtype="0" fill="hold" nodeType="withEffect">
                                  <p:stCondLst>
                                    <p:cond delay="0"/>
                                  </p:stCondLst>
                                  <p:childTnLst>
                                    <p:set>
                                      <p:cBhvr>
                                        <p:cTn id="246" dur="1" fill="hold">
                                          <p:stCondLst>
                                            <p:cond delay="0"/>
                                          </p:stCondLst>
                                        </p:cTn>
                                        <p:tgtEl>
                                          <p:spTgt spid="199"/>
                                        </p:tgtEl>
                                        <p:attrNameLst>
                                          <p:attrName>style.visibility</p:attrName>
                                        </p:attrNameLst>
                                      </p:cBhvr>
                                      <p:to>
                                        <p:strVal val="visible"/>
                                      </p:to>
                                    </p:set>
                                    <p:animEffect transition="in" filter="fade">
                                      <p:cBhvr>
                                        <p:cTn id="247" dur="500"/>
                                        <p:tgtEl>
                                          <p:spTgt spid="199"/>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134"/>
                                        </p:tgtEl>
                                        <p:attrNameLst>
                                          <p:attrName>style.visibility</p:attrName>
                                        </p:attrNameLst>
                                      </p:cBhvr>
                                      <p:to>
                                        <p:strVal val="visible"/>
                                      </p:to>
                                    </p:set>
                                    <p:animEffect transition="in" filter="fade">
                                      <p:cBhvr>
                                        <p:cTn id="250" dur="500"/>
                                        <p:tgtEl>
                                          <p:spTgt spid="134"/>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122"/>
                                        </p:tgtEl>
                                        <p:attrNameLst>
                                          <p:attrName>style.visibility</p:attrName>
                                        </p:attrNameLst>
                                      </p:cBhvr>
                                      <p:to>
                                        <p:strVal val="visible"/>
                                      </p:to>
                                    </p:set>
                                    <p:animEffect transition="in" filter="fade">
                                      <p:cBhvr>
                                        <p:cTn id="253" dur="500"/>
                                        <p:tgtEl>
                                          <p:spTgt spid="122"/>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126"/>
                                        </p:tgtEl>
                                        <p:attrNameLst>
                                          <p:attrName>style.visibility</p:attrName>
                                        </p:attrNameLst>
                                      </p:cBhvr>
                                      <p:to>
                                        <p:strVal val="visible"/>
                                      </p:to>
                                    </p:set>
                                    <p:animEffect transition="in" filter="fade">
                                      <p:cBhvr>
                                        <p:cTn id="256" dur="500"/>
                                        <p:tgtEl>
                                          <p:spTgt spid="126"/>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grpId="0" nodeType="clickEffect">
                                  <p:stCondLst>
                                    <p:cond delay="0"/>
                                  </p:stCondLst>
                                  <p:childTnLst>
                                    <p:set>
                                      <p:cBhvr>
                                        <p:cTn id="260" dur="1" fill="hold">
                                          <p:stCondLst>
                                            <p:cond delay="0"/>
                                          </p:stCondLst>
                                        </p:cTn>
                                        <p:tgtEl>
                                          <p:spTgt spid="152"/>
                                        </p:tgtEl>
                                        <p:attrNameLst>
                                          <p:attrName>style.visibility</p:attrName>
                                        </p:attrNameLst>
                                      </p:cBhvr>
                                      <p:to>
                                        <p:strVal val="visible"/>
                                      </p:to>
                                    </p:set>
                                    <p:animEffect transition="in" filter="fade">
                                      <p:cBhvr>
                                        <p:cTn id="261" dur="500"/>
                                        <p:tgtEl>
                                          <p:spTgt spid="152"/>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0"/>
                                        </p:tgtEl>
                                        <p:attrNameLst>
                                          <p:attrName>style.visibility</p:attrName>
                                        </p:attrNameLst>
                                      </p:cBhvr>
                                      <p:to>
                                        <p:strVal val="visible"/>
                                      </p:to>
                                    </p:set>
                                    <p:animEffect transition="in" filter="fade">
                                      <p:cBhvr>
                                        <p:cTn id="264" dur="500"/>
                                        <p:tgtEl>
                                          <p:spTgt spid="10"/>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83"/>
                                        </p:tgtEl>
                                        <p:attrNameLst>
                                          <p:attrName>style.visibility</p:attrName>
                                        </p:attrNameLst>
                                      </p:cBhvr>
                                      <p:to>
                                        <p:strVal val="visible"/>
                                      </p:to>
                                    </p:set>
                                    <p:animEffect transition="in" filter="fade">
                                      <p:cBhvr>
                                        <p:cTn id="267" dur="500"/>
                                        <p:tgtEl>
                                          <p:spTgt spid="83"/>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87"/>
                                        </p:tgtEl>
                                        <p:attrNameLst>
                                          <p:attrName>style.visibility</p:attrName>
                                        </p:attrNameLst>
                                      </p:cBhvr>
                                      <p:to>
                                        <p:strVal val="visible"/>
                                      </p:to>
                                    </p:set>
                                    <p:animEffect transition="in" filter="fade">
                                      <p:cBhvr>
                                        <p:cTn id="270" dur="500"/>
                                        <p:tgtEl>
                                          <p:spTgt spid="87"/>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110"/>
                                        </p:tgtEl>
                                        <p:attrNameLst>
                                          <p:attrName>style.visibility</p:attrName>
                                        </p:attrNameLst>
                                      </p:cBhvr>
                                      <p:to>
                                        <p:strVal val="visible"/>
                                      </p:to>
                                    </p:set>
                                    <p:animEffect transition="in" filter="fade">
                                      <p:cBhvr>
                                        <p:cTn id="273" dur="500"/>
                                        <p:tgtEl>
                                          <p:spTgt spid="110"/>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112"/>
                                        </p:tgtEl>
                                        <p:attrNameLst>
                                          <p:attrName>style.visibility</p:attrName>
                                        </p:attrNameLst>
                                      </p:cBhvr>
                                      <p:to>
                                        <p:strVal val="visible"/>
                                      </p:to>
                                    </p:set>
                                    <p:animEffect transition="in" filter="fade">
                                      <p:cBhvr>
                                        <p:cTn id="276" dur="500"/>
                                        <p:tgtEl>
                                          <p:spTgt spid="112"/>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132"/>
                                        </p:tgtEl>
                                        <p:attrNameLst>
                                          <p:attrName>style.visibility</p:attrName>
                                        </p:attrNameLst>
                                      </p:cBhvr>
                                      <p:to>
                                        <p:strVal val="visible"/>
                                      </p:to>
                                    </p:set>
                                    <p:animEffect transition="in" filter="fade">
                                      <p:cBhvr>
                                        <p:cTn id="279" dur="500"/>
                                        <p:tgtEl>
                                          <p:spTgt spid="132"/>
                                        </p:tgtEl>
                                      </p:cBhvr>
                                    </p:animEffect>
                                  </p:childTnLst>
                                </p:cTn>
                              </p:par>
                              <p:par>
                                <p:cTn id="280" presetID="10" presetClass="entr" presetSubtype="0" fill="hold" nodeType="withEffect">
                                  <p:stCondLst>
                                    <p:cond delay="0"/>
                                  </p:stCondLst>
                                  <p:childTnLst>
                                    <p:set>
                                      <p:cBhvr>
                                        <p:cTn id="281" dur="1" fill="hold">
                                          <p:stCondLst>
                                            <p:cond delay="0"/>
                                          </p:stCondLst>
                                        </p:cTn>
                                        <p:tgtEl>
                                          <p:spTgt spid="179"/>
                                        </p:tgtEl>
                                        <p:attrNameLst>
                                          <p:attrName>style.visibility</p:attrName>
                                        </p:attrNameLst>
                                      </p:cBhvr>
                                      <p:to>
                                        <p:strVal val="visible"/>
                                      </p:to>
                                    </p:set>
                                    <p:animEffect transition="in" filter="fade">
                                      <p:cBhvr>
                                        <p:cTn id="282" dur="500"/>
                                        <p:tgtEl>
                                          <p:spTgt spid="179"/>
                                        </p:tgtEl>
                                      </p:cBhvr>
                                    </p:animEffect>
                                  </p:childTnLst>
                                </p:cTn>
                              </p:par>
                              <p:par>
                                <p:cTn id="283" presetID="10" presetClass="entr" presetSubtype="0" fill="hold" nodeType="withEffect">
                                  <p:stCondLst>
                                    <p:cond delay="0"/>
                                  </p:stCondLst>
                                  <p:childTnLst>
                                    <p:set>
                                      <p:cBhvr>
                                        <p:cTn id="284" dur="1" fill="hold">
                                          <p:stCondLst>
                                            <p:cond delay="0"/>
                                          </p:stCondLst>
                                        </p:cTn>
                                        <p:tgtEl>
                                          <p:spTgt spid="182"/>
                                        </p:tgtEl>
                                        <p:attrNameLst>
                                          <p:attrName>style.visibility</p:attrName>
                                        </p:attrNameLst>
                                      </p:cBhvr>
                                      <p:to>
                                        <p:strVal val="visible"/>
                                      </p:to>
                                    </p:set>
                                    <p:animEffect transition="in" filter="fade">
                                      <p:cBhvr>
                                        <p:cTn id="285" dur="500"/>
                                        <p:tgtEl>
                                          <p:spTgt spid="182"/>
                                        </p:tgtEl>
                                      </p:cBhvr>
                                    </p:animEffect>
                                  </p:childTnLst>
                                </p:cTn>
                              </p:par>
                              <p:par>
                                <p:cTn id="286" presetID="10" presetClass="entr" presetSubtype="0" fill="hold" nodeType="withEffect">
                                  <p:stCondLst>
                                    <p:cond delay="0"/>
                                  </p:stCondLst>
                                  <p:childTnLst>
                                    <p:set>
                                      <p:cBhvr>
                                        <p:cTn id="287" dur="1" fill="hold">
                                          <p:stCondLst>
                                            <p:cond delay="0"/>
                                          </p:stCondLst>
                                        </p:cTn>
                                        <p:tgtEl>
                                          <p:spTgt spid="185"/>
                                        </p:tgtEl>
                                        <p:attrNameLst>
                                          <p:attrName>style.visibility</p:attrName>
                                        </p:attrNameLst>
                                      </p:cBhvr>
                                      <p:to>
                                        <p:strVal val="visible"/>
                                      </p:to>
                                    </p:set>
                                    <p:animEffect transition="in" filter="fade">
                                      <p:cBhvr>
                                        <p:cTn id="288" dur="500"/>
                                        <p:tgtEl>
                                          <p:spTgt spid="185"/>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220"/>
                                        </p:tgtEl>
                                        <p:attrNameLst>
                                          <p:attrName>style.visibility</p:attrName>
                                        </p:attrNameLst>
                                      </p:cBhvr>
                                      <p:to>
                                        <p:strVal val="visible"/>
                                      </p:to>
                                    </p:set>
                                    <p:animEffect transition="in" filter="fade">
                                      <p:cBhvr>
                                        <p:cTn id="291" dur="500"/>
                                        <p:tgtEl>
                                          <p:spTgt spid="220"/>
                                        </p:tgtEl>
                                      </p:cBhvr>
                                    </p:animEffect>
                                  </p:childTnLst>
                                </p:cTn>
                              </p:par>
                              <p:par>
                                <p:cTn id="292" presetID="10" presetClass="entr" presetSubtype="0" fill="hold" nodeType="withEffect">
                                  <p:stCondLst>
                                    <p:cond delay="0"/>
                                  </p:stCondLst>
                                  <p:childTnLst>
                                    <p:set>
                                      <p:cBhvr>
                                        <p:cTn id="293" dur="1" fill="hold">
                                          <p:stCondLst>
                                            <p:cond delay="0"/>
                                          </p:stCondLst>
                                        </p:cTn>
                                        <p:tgtEl>
                                          <p:spTgt spid="221"/>
                                        </p:tgtEl>
                                        <p:attrNameLst>
                                          <p:attrName>style.visibility</p:attrName>
                                        </p:attrNameLst>
                                      </p:cBhvr>
                                      <p:to>
                                        <p:strVal val="visible"/>
                                      </p:to>
                                    </p:set>
                                    <p:animEffect transition="in" filter="fade">
                                      <p:cBhvr>
                                        <p:cTn id="294" dur="500"/>
                                        <p:tgtEl>
                                          <p:spTgt spid="221"/>
                                        </p:tgtEl>
                                      </p:cBhvr>
                                    </p:animEffect>
                                  </p:childTnLst>
                                </p:cTn>
                              </p:par>
                              <p:par>
                                <p:cTn id="295" presetID="10" presetClass="entr" presetSubtype="0" fill="hold" nodeType="withEffect">
                                  <p:stCondLst>
                                    <p:cond delay="0"/>
                                  </p:stCondLst>
                                  <p:childTnLst>
                                    <p:set>
                                      <p:cBhvr>
                                        <p:cTn id="296" dur="1" fill="hold">
                                          <p:stCondLst>
                                            <p:cond delay="0"/>
                                          </p:stCondLst>
                                        </p:cTn>
                                        <p:tgtEl>
                                          <p:spTgt spid="224"/>
                                        </p:tgtEl>
                                        <p:attrNameLst>
                                          <p:attrName>style.visibility</p:attrName>
                                        </p:attrNameLst>
                                      </p:cBhvr>
                                      <p:to>
                                        <p:strVal val="visible"/>
                                      </p:to>
                                    </p:set>
                                    <p:animEffect transition="in" filter="fade">
                                      <p:cBhvr>
                                        <p:cTn id="297" dur="500"/>
                                        <p:tgtEl>
                                          <p:spTgt spid="224"/>
                                        </p:tgtEl>
                                      </p:cBhvr>
                                    </p:animEffect>
                                  </p:childTnLst>
                                </p:cTn>
                              </p:par>
                              <p:par>
                                <p:cTn id="298" presetID="10" presetClass="entr" presetSubtype="0" fill="hold" nodeType="withEffect">
                                  <p:stCondLst>
                                    <p:cond delay="0"/>
                                  </p:stCondLst>
                                  <p:childTnLst>
                                    <p:set>
                                      <p:cBhvr>
                                        <p:cTn id="299" dur="1" fill="hold">
                                          <p:stCondLst>
                                            <p:cond delay="0"/>
                                          </p:stCondLst>
                                        </p:cTn>
                                        <p:tgtEl>
                                          <p:spTgt spid="227"/>
                                        </p:tgtEl>
                                        <p:attrNameLst>
                                          <p:attrName>style.visibility</p:attrName>
                                        </p:attrNameLst>
                                      </p:cBhvr>
                                      <p:to>
                                        <p:strVal val="visible"/>
                                      </p:to>
                                    </p:set>
                                    <p:animEffect transition="in" filter="fade">
                                      <p:cBhvr>
                                        <p:cTn id="300" dur="500"/>
                                        <p:tgtEl>
                                          <p:spTgt spid="227"/>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9"/>
                                        </p:tgtEl>
                                        <p:attrNameLst>
                                          <p:attrName>style.visibility</p:attrName>
                                        </p:attrNameLst>
                                      </p:cBhvr>
                                      <p:to>
                                        <p:strVal val="visible"/>
                                      </p:to>
                                    </p:set>
                                    <p:animEffect transition="in" filter="fade">
                                      <p:cBhvr>
                                        <p:cTn id="303" dur="500"/>
                                        <p:tgtEl>
                                          <p:spTgt spid="9"/>
                                        </p:tgtEl>
                                      </p:cBhvr>
                                    </p:animEffect>
                                  </p:childTnLst>
                                </p:cTn>
                              </p:par>
                              <p:par>
                                <p:cTn id="304" presetID="10" presetClass="entr" presetSubtype="0" fill="hold" grpId="0" nodeType="withEffect">
                                  <p:stCondLst>
                                    <p:cond delay="0"/>
                                  </p:stCondLst>
                                  <p:childTnLst>
                                    <p:set>
                                      <p:cBhvr>
                                        <p:cTn id="305" dur="1" fill="hold">
                                          <p:stCondLst>
                                            <p:cond delay="0"/>
                                          </p:stCondLst>
                                        </p:cTn>
                                        <p:tgtEl>
                                          <p:spTgt spid="17"/>
                                        </p:tgtEl>
                                        <p:attrNameLst>
                                          <p:attrName>style.visibility</p:attrName>
                                        </p:attrNameLst>
                                      </p:cBhvr>
                                      <p:to>
                                        <p:strVal val="visible"/>
                                      </p:to>
                                    </p:set>
                                    <p:animEffect transition="in" filter="fade">
                                      <p:cBhvr>
                                        <p:cTn id="306" dur="500"/>
                                        <p:tgtEl>
                                          <p:spTgt spid="17"/>
                                        </p:tgtEl>
                                      </p:cBhvr>
                                    </p:animEffect>
                                  </p:childTnLst>
                                </p:cTn>
                              </p:par>
                              <p:par>
                                <p:cTn id="307" presetID="10" presetClass="entr" presetSubtype="0" fill="hold" grpId="0" nodeType="withEffect">
                                  <p:stCondLst>
                                    <p:cond delay="0"/>
                                  </p:stCondLst>
                                  <p:childTnLst>
                                    <p:set>
                                      <p:cBhvr>
                                        <p:cTn id="308" dur="1" fill="hold">
                                          <p:stCondLst>
                                            <p:cond delay="0"/>
                                          </p:stCondLst>
                                        </p:cTn>
                                        <p:tgtEl>
                                          <p:spTgt spid="20"/>
                                        </p:tgtEl>
                                        <p:attrNameLst>
                                          <p:attrName>style.visibility</p:attrName>
                                        </p:attrNameLst>
                                      </p:cBhvr>
                                      <p:to>
                                        <p:strVal val="visible"/>
                                      </p:to>
                                    </p:set>
                                    <p:animEffect transition="in" filter="fade">
                                      <p:cBhvr>
                                        <p:cTn id="309" dur="500"/>
                                        <p:tgtEl>
                                          <p:spTgt spid="20"/>
                                        </p:tgtEl>
                                      </p:cBhvr>
                                    </p:animEffect>
                                  </p:childTnLst>
                                </p:cTn>
                              </p:par>
                              <p:par>
                                <p:cTn id="310" presetID="10" presetClass="entr" presetSubtype="0" fill="hold" grpId="0" nodeType="withEffect">
                                  <p:stCondLst>
                                    <p:cond delay="0"/>
                                  </p:stCondLst>
                                  <p:childTnLst>
                                    <p:set>
                                      <p:cBhvr>
                                        <p:cTn id="311" dur="1" fill="hold">
                                          <p:stCondLst>
                                            <p:cond delay="0"/>
                                          </p:stCondLst>
                                        </p:cTn>
                                        <p:tgtEl>
                                          <p:spTgt spid="19"/>
                                        </p:tgtEl>
                                        <p:attrNameLst>
                                          <p:attrName>style.visibility</p:attrName>
                                        </p:attrNameLst>
                                      </p:cBhvr>
                                      <p:to>
                                        <p:strVal val="visible"/>
                                      </p:to>
                                    </p:set>
                                    <p:animEffect transition="in" filter="fade">
                                      <p:cBhvr>
                                        <p:cTn id="312" dur="500"/>
                                        <p:tgtEl>
                                          <p:spTgt spid="19"/>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8"/>
                                        </p:tgtEl>
                                        <p:attrNameLst>
                                          <p:attrName>style.visibility</p:attrName>
                                        </p:attrNameLst>
                                      </p:cBhvr>
                                      <p:to>
                                        <p:strVal val="visible"/>
                                      </p:to>
                                    </p:set>
                                    <p:animEffect transition="in" filter="fade">
                                      <p:cBhvr>
                                        <p:cTn id="315" dur="500"/>
                                        <p:tgtEl>
                                          <p:spTgt spid="8"/>
                                        </p:tgtEl>
                                      </p:cBhvr>
                                    </p:animEffect>
                                  </p:childTnLst>
                                </p:cTn>
                              </p:par>
                              <p:par>
                                <p:cTn id="316" presetID="10" presetClass="entr" presetSubtype="0" fill="hold" nodeType="withEffect">
                                  <p:stCondLst>
                                    <p:cond delay="0"/>
                                  </p:stCondLst>
                                  <p:childTnLst>
                                    <p:set>
                                      <p:cBhvr>
                                        <p:cTn id="317" dur="1" fill="hold">
                                          <p:stCondLst>
                                            <p:cond delay="0"/>
                                          </p:stCondLst>
                                        </p:cTn>
                                        <p:tgtEl>
                                          <p:spTgt spid="210"/>
                                        </p:tgtEl>
                                        <p:attrNameLst>
                                          <p:attrName>style.visibility</p:attrName>
                                        </p:attrNameLst>
                                      </p:cBhvr>
                                      <p:to>
                                        <p:strVal val="visible"/>
                                      </p:to>
                                    </p:set>
                                    <p:animEffect transition="in" filter="fade">
                                      <p:cBhvr>
                                        <p:cTn id="318" dur="500"/>
                                        <p:tgtEl>
                                          <p:spTgt spid="210"/>
                                        </p:tgtEl>
                                      </p:cBhvr>
                                    </p:animEffect>
                                  </p:childTnLst>
                                </p:cTn>
                              </p:par>
                              <p:par>
                                <p:cTn id="319" presetID="10" presetClass="entr" presetSubtype="0" fill="hold" nodeType="withEffect">
                                  <p:stCondLst>
                                    <p:cond delay="0"/>
                                  </p:stCondLst>
                                  <p:childTnLst>
                                    <p:set>
                                      <p:cBhvr>
                                        <p:cTn id="320" dur="1" fill="hold">
                                          <p:stCondLst>
                                            <p:cond delay="0"/>
                                          </p:stCondLst>
                                        </p:cTn>
                                        <p:tgtEl>
                                          <p:spTgt spid="207"/>
                                        </p:tgtEl>
                                        <p:attrNameLst>
                                          <p:attrName>style.visibility</p:attrName>
                                        </p:attrNameLst>
                                      </p:cBhvr>
                                      <p:to>
                                        <p:strVal val="visible"/>
                                      </p:to>
                                    </p:set>
                                    <p:animEffect transition="in" filter="fade">
                                      <p:cBhvr>
                                        <p:cTn id="321" dur="500"/>
                                        <p:tgtEl>
                                          <p:spTgt spid="207"/>
                                        </p:tgtEl>
                                      </p:cBhvr>
                                    </p:animEffect>
                                  </p:childTnLst>
                                </p:cTn>
                              </p:par>
                              <p:par>
                                <p:cTn id="322" presetID="10" presetClass="entr" presetSubtype="0" fill="hold" grpId="0" nodeType="withEffect">
                                  <p:stCondLst>
                                    <p:cond delay="0"/>
                                  </p:stCondLst>
                                  <p:childTnLst>
                                    <p:set>
                                      <p:cBhvr>
                                        <p:cTn id="323" dur="1" fill="hold">
                                          <p:stCondLst>
                                            <p:cond delay="0"/>
                                          </p:stCondLst>
                                        </p:cTn>
                                        <p:tgtEl>
                                          <p:spTgt spid="7"/>
                                        </p:tgtEl>
                                        <p:attrNameLst>
                                          <p:attrName>style.visibility</p:attrName>
                                        </p:attrNameLst>
                                      </p:cBhvr>
                                      <p:to>
                                        <p:strVal val="visible"/>
                                      </p:to>
                                    </p:set>
                                    <p:animEffect transition="in" filter="fade">
                                      <p:cBhvr>
                                        <p:cTn id="324" dur="500"/>
                                        <p:tgtEl>
                                          <p:spTgt spid="7"/>
                                        </p:tgtEl>
                                      </p:cBhvr>
                                    </p:animEffect>
                                  </p:childTnLst>
                                </p:cTn>
                              </p:par>
                              <p:par>
                                <p:cTn id="325" presetID="10" presetClass="entr" presetSubtype="0" fill="hold" nodeType="withEffect">
                                  <p:stCondLst>
                                    <p:cond delay="0"/>
                                  </p:stCondLst>
                                  <p:childTnLst>
                                    <p:set>
                                      <p:cBhvr>
                                        <p:cTn id="326" dur="1" fill="hold">
                                          <p:stCondLst>
                                            <p:cond delay="0"/>
                                          </p:stCondLst>
                                        </p:cTn>
                                        <p:tgtEl>
                                          <p:spTgt spid="245"/>
                                        </p:tgtEl>
                                        <p:attrNameLst>
                                          <p:attrName>style.visibility</p:attrName>
                                        </p:attrNameLst>
                                      </p:cBhvr>
                                      <p:to>
                                        <p:strVal val="visible"/>
                                      </p:to>
                                    </p:set>
                                    <p:animEffect transition="in" filter="fade">
                                      <p:cBhvr>
                                        <p:cTn id="327" dur="500"/>
                                        <p:tgtEl>
                                          <p:spTgt spid="245"/>
                                        </p:tgtEl>
                                      </p:cBhvr>
                                    </p:animEffect>
                                  </p:childTnLst>
                                </p:cTn>
                              </p:par>
                              <p:par>
                                <p:cTn id="328" presetID="10" presetClass="entr" presetSubtype="0" fill="hold" nodeType="withEffect">
                                  <p:stCondLst>
                                    <p:cond delay="0"/>
                                  </p:stCondLst>
                                  <p:childTnLst>
                                    <p:set>
                                      <p:cBhvr>
                                        <p:cTn id="329" dur="1" fill="hold">
                                          <p:stCondLst>
                                            <p:cond delay="0"/>
                                          </p:stCondLst>
                                        </p:cTn>
                                        <p:tgtEl>
                                          <p:spTgt spid="216"/>
                                        </p:tgtEl>
                                        <p:attrNameLst>
                                          <p:attrName>style.visibility</p:attrName>
                                        </p:attrNameLst>
                                      </p:cBhvr>
                                      <p:to>
                                        <p:strVal val="visible"/>
                                      </p:to>
                                    </p:set>
                                    <p:animEffect transition="in" filter="fade">
                                      <p:cBhvr>
                                        <p:cTn id="330" dur="500"/>
                                        <p:tgtEl>
                                          <p:spTgt spid="216"/>
                                        </p:tgtEl>
                                      </p:cBhvr>
                                    </p:animEffect>
                                  </p:childTnLst>
                                </p:cTn>
                              </p:par>
                              <p:par>
                                <p:cTn id="331" presetID="10" presetClass="entr" presetSubtype="0" fill="hold" nodeType="withEffect">
                                  <p:stCondLst>
                                    <p:cond delay="0"/>
                                  </p:stCondLst>
                                  <p:childTnLst>
                                    <p:set>
                                      <p:cBhvr>
                                        <p:cTn id="332" dur="1" fill="hold">
                                          <p:stCondLst>
                                            <p:cond delay="0"/>
                                          </p:stCondLst>
                                        </p:cTn>
                                        <p:tgtEl>
                                          <p:spTgt spid="106"/>
                                        </p:tgtEl>
                                        <p:attrNameLst>
                                          <p:attrName>style.visibility</p:attrName>
                                        </p:attrNameLst>
                                      </p:cBhvr>
                                      <p:to>
                                        <p:strVal val="visible"/>
                                      </p:to>
                                    </p:set>
                                    <p:animEffect transition="in" filter="fade">
                                      <p:cBhvr>
                                        <p:cTn id="333" dur="500"/>
                                        <p:tgtEl>
                                          <p:spTgt spid="106"/>
                                        </p:tgtEl>
                                      </p:cBhvr>
                                    </p:animEffect>
                                  </p:childTnLst>
                                </p:cTn>
                              </p:par>
                              <p:par>
                                <p:cTn id="334" presetID="10" presetClass="entr" presetSubtype="0" fill="hold" nodeType="withEffect">
                                  <p:stCondLst>
                                    <p:cond delay="0"/>
                                  </p:stCondLst>
                                  <p:childTnLst>
                                    <p:set>
                                      <p:cBhvr>
                                        <p:cTn id="335" dur="1" fill="hold">
                                          <p:stCondLst>
                                            <p:cond delay="0"/>
                                          </p:stCondLst>
                                        </p:cTn>
                                        <p:tgtEl>
                                          <p:spTgt spid="239"/>
                                        </p:tgtEl>
                                        <p:attrNameLst>
                                          <p:attrName>style.visibility</p:attrName>
                                        </p:attrNameLst>
                                      </p:cBhvr>
                                      <p:to>
                                        <p:strVal val="visible"/>
                                      </p:to>
                                    </p:set>
                                    <p:animEffect transition="in" filter="fade">
                                      <p:cBhvr>
                                        <p:cTn id="336" dur="500"/>
                                        <p:tgtEl>
                                          <p:spTgt spid="239"/>
                                        </p:tgtEl>
                                      </p:cBhvr>
                                    </p:animEffect>
                                  </p:childTnLst>
                                </p:cTn>
                              </p:par>
                              <p:par>
                                <p:cTn id="337" presetID="10" presetClass="entr" presetSubtype="0" fill="hold" nodeType="withEffect">
                                  <p:stCondLst>
                                    <p:cond delay="0"/>
                                  </p:stCondLst>
                                  <p:childTnLst>
                                    <p:set>
                                      <p:cBhvr>
                                        <p:cTn id="338" dur="1" fill="hold">
                                          <p:stCondLst>
                                            <p:cond delay="0"/>
                                          </p:stCondLst>
                                        </p:cTn>
                                        <p:tgtEl>
                                          <p:spTgt spid="201"/>
                                        </p:tgtEl>
                                        <p:attrNameLst>
                                          <p:attrName>style.visibility</p:attrName>
                                        </p:attrNameLst>
                                      </p:cBhvr>
                                      <p:to>
                                        <p:strVal val="visible"/>
                                      </p:to>
                                    </p:set>
                                    <p:animEffect transition="in" filter="fade">
                                      <p:cBhvr>
                                        <p:cTn id="339" dur="500"/>
                                        <p:tgtEl>
                                          <p:spTgt spid="201"/>
                                        </p:tgtEl>
                                      </p:cBhvr>
                                    </p:animEffect>
                                  </p:childTnLst>
                                </p:cTn>
                              </p:par>
                              <p:par>
                                <p:cTn id="340" presetID="10" presetClass="entr" presetSubtype="0" fill="hold" nodeType="withEffect">
                                  <p:stCondLst>
                                    <p:cond delay="0"/>
                                  </p:stCondLst>
                                  <p:childTnLst>
                                    <p:set>
                                      <p:cBhvr>
                                        <p:cTn id="341" dur="1" fill="hold">
                                          <p:stCondLst>
                                            <p:cond delay="0"/>
                                          </p:stCondLst>
                                        </p:cTn>
                                        <p:tgtEl>
                                          <p:spTgt spid="213"/>
                                        </p:tgtEl>
                                        <p:attrNameLst>
                                          <p:attrName>style.visibility</p:attrName>
                                        </p:attrNameLst>
                                      </p:cBhvr>
                                      <p:to>
                                        <p:strVal val="visible"/>
                                      </p:to>
                                    </p:set>
                                    <p:animEffect transition="in" filter="fade">
                                      <p:cBhvr>
                                        <p:cTn id="342" dur="500"/>
                                        <p:tgtEl>
                                          <p:spTgt spid="213"/>
                                        </p:tgtEl>
                                      </p:cBhvr>
                                    </p:animEffect>
                                  </p:childTnLst>
                                </p:cTn>
                              </p:par>
                            </p:childTnLst>
                          </p:cTn>
                        </p:par>
                      </p:childTnLst>
                    </p:cTn>
                  </p:par>
                  <p:par>
                    <p:cTn id="343" fill="hold">
                      <p:stCondLst>
                        <p:cond delay="indefinite"/>
                      </p:stCondLst>
                      <p:childTnLst>
                        <p:par>
                          <p:cTn id="344" fill="hold">
                            <p:stCondLst>
                              <p:cond delay="0"/>
                            </p:stCondLst>
                            <p:childTnLst>
                              <p:par>
                                <p:cTn id="345" presetID="10" presetClass="entr" presetSubtype="0" fill="hold" grpId="0" nodeType="clickEffect">
                                  <p:stCondLst>
                                    <p:cond delay="0"/>
                                  </p:stCondLst>
                                  <p:childTnLst>
                                    <p:set>
                                      <p:cBhvr>
                                        <p:cTn id="346" dur="1" fill="hold">
                                          <p:stCondLst>
                                            <p:cond delay="0"/>
                                          </p:stCondLst>
                                        </p:cTn>
                                        <p:tgtEl>
                                          <p:spTgt spid="143"/>
                                        </p:tgtEl>
                                        <p:attrNameLst>
                                          <p:attrName>style.visibility</p:attrName>
                                        </p:attrNameLst>
                                      </p:cBhvr>
                                      <p:to>
                                        <p:strVal val="visible"/>
                                      </p:to>
                                    </p:set>
                                    <p:animEffect transition="in" filter="fade">
                                      <p:cBhvr>
                                        <p:cTn id="347" dur="500"/>
                                        <p:tgtEl>
                                          <p:spTgt spid="143"/>
                                        </p:tgtEl>
                                      </p:cBhvr>
                                    </p:animEffect>
                                  </p:childTnLst>
                                </p:cTn>
                              </p:par>
                              <p:par>
                                <p:cTn id="348" presetID="10" presetClass="entr" presetSubtype="0" fill="hold" grpId="0" nodeType="withEffect">
                                  <p:stCondLst>
                                    <p:cond delay="0"/>
                                  </p:stCondLst>
                                  <p:childTnLst>
                                    <p:set>
                                      <p:cBhvr>
                                        <p:cTn id="349" dur="1" fill="hold">
                                          <p:stCondLst>
                                            <p:cond delay="0"/>
                                          </p:stCondLst>
                                        </p:cTn>
                                        <p:tgtEl>
                                          <p:spTgt spid="114"/>
                                        </p:tgtEl>
                                        <p:attrNameLst>
                                          <p:attrName>style.visibility</p:attrName>
                                        </p:attrNameLst>
                                      </p:cBhvr>
                                      <p:to>
                                        <p:strVal val="visible"/>
                                      </p:to>
                                    </p:set>
                                    <p:animEffect transition="in" filter="fade">
                                      <p:cBhvr>
                                        <p:cTn id="350" dur="500"/>
                                        <p:tgtEl>
                                          <p:spTgt spid="114"/>
                                        </p:tgtEl>
                                      </p:cBhvr>
                                    </p:animEffect>
                                  </p:childTnLst>
                                </p:cTn>
                              </p:par>
                              <p:par>
                                <p:cTn id="351" presetID="10" presetClass="entr" presetSubtype="0" fill="hold" grpId="0" nodeType="withEffect">
                                  <p:stCondLst>
                                    <p:cond delay="0"/>
                                  </p:stCondLst>
                                  <p:childTnLst>
                                    <p:set>
                                      <p:cBhvr>
                                        <p:cTn id="352" dur="1" fill="hold">
                                          <p:stCondLst>
                                            <p:cond delay="0"/>
                                          </p:stCondLst>
                                        </p:cTn>
                                        <p:tgtEl>
                                          <p:spTgt spid="115"/>
                                        </p:tgtEl>
                                        <p:attrNameLst>
                                          <p:attrName>style.visibility</p:attrName>
                                        </p:attrNameLst>
                                      </p:cBhvr>
                                      <p:to>
                                        <p:strVal val="visible"/>
                                      </p:to>
                                    </p:set>
                                    <p:animEffect transition="in" filter="fade">
                                      <p:cBhvr>
                                        <p:cTn id="353" dur="500"/>
                                        <p:tgtEl>
                                          <p:spTgt spid="115"/>
                                        </p:tgtEl>
                                      </p:cBhvr>
                                    </p:animEffect>
                                  </p:childTnLst>
                                </p:cTn>
                              </p:par>
                              <p:par>
                                <p:cTn id="354" presetID="10" presetClass="entr" presetSubtype="0" fill="hold" grpId="0" nodeType="withEffect">
                                  <p:stCondLst>
                                    <p:cond delay="0"/>
                                  </p:stCondLst>
                                  <p:childTnLst>
                                    <p:set>
                                      <p:cBhvr>
                                        <p:cTn id="355" dur="1" fill="hold">
                                          <p:stCondLst>
                                            <p:cond delay="0"/>
                                          </p:stCondLst>
                                        </p:cTn>
                                        <p:tgtEl>
                                          <p:spTgt spid="117"/>
                                        </p:tgtEl>
                                        <p:attrNameLst>
                                          <p:attrName>style.visibility</p:attrName>
                                        </p:attrNameLst>
                                      </p:cBhvr>
                                      <p:to>
                                        <p:strVal val="visible"/>
                                      </p:to>
                                    </p:set>
                                    <p:animEffect transition="in" filter="fade">
                                      <p:cBhvr>
                                        <p:cTn id="356" dur="500"/>
                                        <p:tgtEl>
                                          <p:spTgt spid="117"/>
                                        </p:tgtEl>
                                      </p:cBhvr>
                                    </p:animEffect>
                                  </p:childTnLst>
                                </p:cTn>
                              </p:par>
                              <p:par>
                                <p:cTn id="357" presetID="10" presetClass="entr" presetSubtype="0" fill="hold" grpId="0" nodeType="withEffect">
                                  <p:stCondLst>
                                    <p:cond delay="0"/>
                                  </p:stCondLst>
                                  <p:childTnLst>
                                    <p:set>
                                      <p:cBhvr>
                                        <p:cTn id="358" dur="1" fill="hold">
                                          <p:stCondLst>
                                            <p:cond delay="0"/>
                                          </p:stCondLst>
                                        </p:cTn>
                                        <p:tgtEl>
                                          <p:spTgt spid="119"/>
                                        </p:tgtEl>
                                        <p:attrNameLst>
                                          <p:attrName>style.visibility</p:attrName>
                                        </p:attrNameLst>
                                      </p:cBhvr>
                                      <p:to>
                                        <p:strVal val="visible"/>
                                      </p:to>
                                    </p:set>
                                    <p:animEffect transition="in" filter="fade">
                                      <p:cBhvr>
                                        <p:cTn id="359" dur="500"/>
                                        <p:tgtEl>
                                          <p:spTgt spid="119"/>
                                        </p:tgtEl>
                                      </p:cBhvr>
                                    </p:animEffect>
                                  </p:childTnLst>
                                </p:cTn>
                              </p:par>
                              <p:par>
                                <p:cTn id="360" presetID="10" presetClass="entr" presetSubtype="0" fill="hold" grpId="0" nodeType="withEffect">
                                  <p:stCondLst>
                                    <p:cond delay="0"/>
                                  </p:stCondLst>
                                  <p:childTnLst>
                                    <p:set>
                                      <p:cBhvr>
                                        <p:cTn id="361" dur="1" fill="hold">
                                          <p:stCondLst>
                                            <p:cond delay="0"/>
                                          </p:stCondLst>
                                        </p:cTn>
                                        <p:tgtEl>
                                          <p:spTgt spid="121"/>
                                        </p:tgtEl>
                                        <p:attrNameLst>
                                          <p:attrName>style.visibility</p:attrName>
                                        </p:attrNameLst>
                                      </p:cBhvr>
                                      <p:to>
                                        <p:strVal val="visible"/>
                                      </p:to>
                                    </p:set>
                                    <p:animEffect transition="in" filter="fade">
                                      <p:cBhvr>
                                        <p:cTn id="362" dur="500"/>
                                        <p:tgtEl>
                                          <p:spTgt spid="121"/>
                                        </p:tgtEl>
                                      </p:cBhvr>
                                    </p:animEffect>
                                  </p:childTnLst>
                                </p:cTn>
                              </p:par>
                              <p:par>
                                <p:cTn id="363" presetID="10" presetClass="entr" presetSubtype="0" fill="hold" grpId="0" nodeType="withEffect">
                                  <p:stCondLst>
                                    <p:cond delay="0"/>
                                  </p:stCondLst>
                                  <p:childTnLst>
                                    <p:set>
                                      <p:cBhvr>
                                        <p:cTn id="364" dur="1" fill="hold">
                                          <p:stCondLst>
                                            <p:cond delay="0"/>
                                          </p:stCondLst>
                                        </p:cTn>
                                        <p:tgtEl>
                                          <p:spTgt spid="123"/>
                                        </p:tgtEl>
                                        <p:attrNameLst>
                                          <p:attrName>style.visibility</p:attrName>
                                        </p:attrNameLst>
                                      </p:cBhvr>
                                      <p:to>
                                        <p:strVal val="visible"/>
                                      </p:to>
                                    </p:set>
                                    <p:animEffect transition="in" filter="fade">
                                      <p:cBhvr>
                                        <p:cTn id="365" dur="500"/>
                                        <p:tgtEl>
                                          <p:spTgt spid="123"/>
                                        </p:tgtEl>
                                      </p:cBhvr>
                                    </p:animEffect>
                                  </p:childTnLst>
                                </p:cTn>
                              </p:par>
                              <p:par>
                                <p:cTn id="366" presetID="10" presetClass="entr" presetSubtype="0" fill="hold" grpId="0" nodeType="withEffect">
                                  <p:stCondLst>
                                    <p:cond delay="0"/>
                                  </p:stCondLst>
                                  <p:childTnLst>
                                    <p:set>
                                      <p:cBhvr>
                                        <p:cTn id="367" dur="1" fill="hold">
                                          <p:stCondLst>
                                            <p:cond delay="0"/>
                                          </p:stCondLst>
                                        </p:cTn>
                                        <p:tgtEl>
                                          <p:spTgt spid="125"/>
                                        </p:tgtEl>
                                        <p:attrNameLst>
                                          <p:attrName>style.visibility</p:attrName>
                                        </p:attrNameLst>
                                      </p:cBhvr>
                                      <p:to>
                                        <p:strVal val="visible"/>
                                      </p:to>
                                    </p:set>
                                    <p:animEffect transition="in" filter="fade">
                                      <p:cBhvr>
                                        <p:cTn id="368" dur="500"/>
                                        <p:tgtEl>
                                          <p:spTgt spid="125"/>
                                        </p:tgtEl>
                                      </p:cBhvr>
                                    </p:animEffect>
                                  </p:childTnLst>
                                </p:cTn>
                              </p:par>
                              <p:par>
                                <p:cTn id="369" presetID="10" presetClass="entr" presetSubtype="0" fill="hold" grpId="0" nodeType="withEffect">
                                  <p:stCondLst>
                                    <p:cond delay="0"/>
                                  </p:stCondLst>
                                  <p:childTnLst>
                                    <p:set>
                                      <p:cBhvr>
                                        <p:cTn id="370" dur="1" fill="hold">
                                          <p:stCondLst>
                                            <p:cond delay="0"/>
                                          </p:stCondLst>
                                        </p:cTn>
                                        <p:tgtEl>
                                          <p:spTgt spid="139"/>
                                        </p:tgtEl>
                                        <p:attrNameLst>
                                          <p:attrName>style.visibility</p:attrName>
                                        </p:attrNameLst>
                                      </p:cBhvr>
                                      <p:to>
                                        <p:strVal val="visible"/>
                                      </p:to>
                                    </p:set>
                                    <p:animEffect transition="in" filter="fade">
                                      <p:cBhvr>
                                        <p:cTn id="371" dur="500"/>
                                        <p:tgtEl>
                                          <p:spTgt spid="139"/>
                                        </p:tgtEl>
                                      </p:cBhvr>
                                    </p:animEffect>
                                  </p:childTnLst>
                                </p:cTn>
                              </p:par>
                              <p:par>
                                <p:cTn id="372" presetID="10" presetClass="entr" presetSubtype="0" fill="hold" grpId="0" nodeType="withEffect">
                                  <p:stCondLst>
                                    <p:cond delay="0"/>
                                  </p:stCondLst>
                                  <p:childTnLst>
                                    <p:set>
                                      <p:cBhvr>
                                        <p:cTn id="373" dur="1" fill="hold">
                                          <p:stCondLst>
                                            <p:cond delay="0"/>
                                          </p:stCondLst>
                                        </p:cTn>
                                        <p:tgtEl>
                                          <p:spTgt spid="144"/>
                                        </p:tgtEl>
                                        <p:attrNameLst>
                                          <p:attrName>style.visibility</p:attrName>
                                        </p:attrNameLst>
                                      </p:cBhvr>
                                      <p:to>
                                        <p:strVal val="visible"/>
                                      </p:to>
                                    </p:set>
                                    <p:animEffect transition="in" filter="fade">
                                      <p:cBhvr>
                                        <p:cTn id="374" dur="500"/>
                                        <p:tgtEl>
                                          <p:spTgt spid="144"/>
                                        </p:tgtEl>
                                      </p:cBhvr>
                                    </p:animEffect>
                                  </p:childTnLst>
                                </p:cTn>
                              </p:par>
                              <p:par>
                                <p:cTn id="375" presetID="10" presetClass="entr" presetSubtype="0" fill="hold" grpId="0" nodeType="withEffect">
                                  <p:stCondLst>
                                    <p:cond delay="0"/>
                                  </p:stCondLst>
                                  <p:childTnLst>
                                    <p:set>
                                      <p:cBhvr>
                                        <p:cTn id="376" dur="1" fill="hold">
                                          <p:stCondLst>
                                            <p:cond delay="0"/>
                                          </p:stCondLst>
                                        </p:cTn>
                                        <p:tgtEl>
                                          <p:spTgt spid="145"/>
                                        </p:tgtEl>
                                        <p:attrNameLst>
                                          <p:attrName>style.visibility</p:attrName>
                                        </p:attrNameLst>
                                      </p:cBhvr>
                                      <p:to>
                                        <p:strVal val="visible"/>
                                      </p:to>
                                    </p:set>
                                    <p:animEffect transition="in" filter="fade">
                                      <p:cBhvr>
                                        <p:cTn id="377" dur="500"/>
                                        <p:tgtEl>
                                          <p:spTgt spid="145"/>
                                        </p:tgtEl>
                                      </p:cBhvr>
                                    </p:animEffect>
                                  </p:childTnLst>
                                </p:cTn>
                              </p:par>
                              <p:par>
                                <p:cTn id="378" presetID="10" presetClass="entr" presetSubtype="0" fill="hold" grpId="0" nodeType="withEffect">
                                  <p:stCondLst>
                                    <p:cond delay="0"/>
                                  </p:stCondLst>
                                  <p:childTnLst>
                                    <p:set>
                                      <p:cBhvr>
                                        <p:cTn id="379" dur="1" fill="hold">
                                          <p:stCondLst>
                                            <p:cond delay="0"/>
                                          </p:stCondLst>
                                        </p:cTn>
                                        <p:tgtEl>
                                          <p:spTgt spid="3"/>
                                        </p:tgtEl>
                                        <p:attrNameLst>
                                          <p:attrName>style.visibility</p:attrName>
                                        </p:attrNameLst>
                                      </p:cBhvr>
                                      <p:to>
                                        <p:strVal val="visible"/>
                                      </p:to>
                                    </p:set>
                                    <p:animEffect transition="in" filter="fade">
                                      <p:cBhvr>
                                        <p:cTn id="38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5" grpId="0" animBg="1"/>
      <p:bldP spid="152" grpId="0" animBg="1"/>
      <p:bldP spid="4" grpId="0" animBg="1"/>
      <p:bldP spid="5" grpId="0" animBg="1"/>
      <p:bldP spid="10" grpId="0" animBg="1"/>
      <p:bldP spid="30" grpId="0" animBg="1"/>
      <p:bldP spid="28" grpId="0" animBg="1"/>
      <p:bldP spid="26" grpId="0" animBg="1"/>
      <p:bldP spid="24" grpId="0" animBg="1"/>
      <p:bldP spid="45" grpId="0" animBg="1"/>
      <p:bldP spid="47" grpId="0" animBg="1"/>
      <p:bldP spid="65" grpId="0" animBg="1"/>
      <p:bldP spid="68" grpId="0" animBg="1"/>
      <p:bldP spid="69" grpId="0" animBg="1"/>
      <p:bldP spid="70" grpId="0" animBg="1"/>
      <p:bldP spid="71" grpId="0" animBg="1"/>
      <p:bldP spid="72" grpId="0" animBg="1"/>
      <p:bldP spid="81" grpId="0" animBg="1"/>
      <p:bldP spid="83" grpId="0" animBg="1"/>
      <p:bldP spid="87" grpId="0" animBg="1"/>
      <p:bldP spid="89" grpId="0" animBg="1"/>
      <p:bldP spid="91" grpId="0" animBg="1"/>
      <p:bldP spid="93" grpId="0" animBg="1"/>
      <p:bldP spid="79" grpId="0" animBg="1"/>
      <p:bldP spid="108" grpId="0" animBg="1"/>
      <p:bldP spid="110" grpId="0" animBg="1"/>
      <p:bldP spid="112" grpId="0" animBg="1"/>
      <p:bldP spid="116" grpId="0" animBg="1"/>
      <p:bldP spid="118" grpId="0" animBg="1"/>
      <p:bldP spid="120" grpId="0" animBg="1"/>
      <p:bldP spid="11" grpId="0" animBg="1"/>
      <p:bldP spid="130" grpId="0" animBg="1"/>
      <p:bldP spid="132" grpId="0" animBg="1"/>
      <p:bldP spid="138" grpId="0" animBg="1"/>
      <p:bldP spid="140" grpId="0" animBg="1"/>
      <p:bldP spid="146" grpId="0" animBg="1"/>
      <p:bldP spid="148" grpId="0" animBg="1"/>
      <p:bldP spid="161" grpId="0" animBg="1"/>
      <p:bldP spid="124" grpId="0" animBg="1"/>
      <p:bldP spid="142" grpId="0" animBg="1"/>
      <p:bldP spid="128" grpId="0" animBg="1"/>
      <p:bldP spid="150" grpId="0" animBg="1"/>
      <p:bldP spid="134" grpId="0" animBg="1"/>
      <p:bldP spid="220" grpId="0" animBg="1"/>
      <p:bldP spid="122" grpId="0" animBg="1"/>
      <p:bldP spid="126" grpId="0" animBg="1"/>
      <p:bldP spid="244" grpId="0" animBg="1"/>
      <p:bldP spid="12" grpId="0" animBg="1"/>
      <p:bldP spid="264" grpId="0" animBg="1"/>
      <p:bldP spid="75" grpId="0" animBg="1"/>
      <p:bldP spid="269" grpId="0" animBg="1"/>
      <p:bldP spid="43" grpId="0" animBg="1"/>
      <p:bldP spid="7" grpId="0" animBg="1"/>
      <p:bldP spid="8" grpId="0" animBg="1"/>
      <p:bldP spid="9" grpId="0" animBg="1"/>
      <p:bldP spid="114" grpId="0" animBg="1"/>
      <p:bldP spid="115" grpId="0" animBg="1"/>
      <p:bldP spid="117" grpId="0" animBg="1"/>
      <p:bldP spid="119" grpId="0" animBg="1"/>
      <p:bldP spid="121" grpId="0" animBg="1"/>
      <p:bldP spid="123" grpId="0" animBg="1"/>
      <p:bldP spid="125" grpId="0" animBg="1"/>
      <p:bldP spid="139" grpId="0" animBg="1"/>
      <p:bldP spid="144" grpId="0" animBg="1"/>
      <p:bldP spid="145" grpId="0" animBg="1"/>
      <p:bldP spid="17" grpId="0" animBg="1"/>
      <p:bldP spid="19" grpId="0" animBg="1"/>
      <p:bldP spid="20" grpId="0" animBg="1"/>
      <p:bldP spid="3" grpId="0" animBg="1"/>
      <p:bldP spid="127" grpId="0" animBg="1"/>
      <p:bldP spid="131" grpId="0" animBg="1"/>
      <p:bldP spid="13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98B2E61-7E0F-4CEA-98D0-DD8AE77783A3}"/>
              </a:ext>
            </a:extLst>
          </p:cNvPr>
          <p:cNvSpPr/>
          <p:nvPr/>
        </p:nvSpPr>
        <p:spPr bwMode="auto">
          <a:xfrm>
            <a:off x="3222454" y="1436917"/>
            <a:ext cx="2227904" cy="548046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1FCDC6E4-6084-4175-B526-CEDCFD3B8622}"/>
              </a:ext>
            </a:extLst>
          </p:cNvPr>
          <p:cNvSpPr/>
          <p:nvPr/>
        </p:nvSpPr>
        <p:spPr bwMode="auto">
          <a:xfrm>
            <a:off x="594271" y="1453382"/>
            <a:ext cx="2227904" cy="5090172"/>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BDA6ED6D-94F0-4CDF-AEC6-B8C315E22C5E}"/>
              </a:ext>
            </a:extLst>
          </p:cNvPr>
          <p:cNvSpPr/>
          <p:nvPr/>
        </p:nvSpPr>
        <p:spPr bwMode="auto">
          <a:xfrm>
            <a:off x="806671" y="1827822"/>
            <a:ext cx="1726006" cy="24186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Security &amp; Compliance</a:t>
            </a:r>
          </a:p>
        </p:txBody>
      </p:sp>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4685" y="-21987"/>
            <a:ext cx="5518782" cy="773112"/>
          </a:xfrm>
        </p:spPr>
        <p:txBody>
          <a:bodyPr/>
          <a:lstStyle/>
          <a:p>
            <a:r>
              <a:rPr lang="en-US"/>
              <a:t>Microsoft Sentinel for AWS</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8973" y="540565"/>
            <a:ext cx="2997400"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Data Connection</a:t>
            </a:r>
          </a:p>
        </p:txBody>
      </p:sp>
      <p:sp>
        <p:nvSpPr>
          <p:cNvPr id="5" name="Rectangle 4">
            <a:extLst>
              <a:ext uri="{FF2B5EF4-FFF2-40B4-BE49-F238E27FC236}">
                <a16:creationId xmlns:a16="http://schemas.microsoft.com/office/drawing/2014/main" id="{E5FC7EF7-89D7-4B1E-BBDC-1FD7E6FF6081}"/>
              </a:ext>
            </a:extLst>
          </p:cNvPr>
          <p:cNvSpPr/>
          <p:nvPr/>
        </p:nvSpPr>
        <p:spPr bwMode="auto">
          <a:xfrm>
            <a:off x="3222454" y="977618"/>
            <a:ext cx="2227903" cy="4593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AWS APIs</a:t>
            </a:r>
          </a:p>
        </p:txBody>
      </p:sp>
      <p:sp>
        <p:nvSpPr>
          <p:cNvPr id="6" name="Rectangle 5">
            <a:extLst>
              <a:ext uri="{FF2B5EF4-FFF2-40B4-BE49-F238E27FC236}">
                <a16:creationId xmlns:a16="http://schemas.microsoft.com/office/drawing/2014/main" id="{6A3427DA-EAD9-4F09-B326-DE841CE4BD9B}"/>
              </a:ext>
            </a:extLst>
          </p:cNvPr>
          <p:cNvSpPr/>
          <p:nvPr/>
        </p:nvSpPr>
        <p:spPr bwMode="auto">
          <a:xfrm>
            <a:off x="8384598" y="2408711"/>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Log Analytics</a:t>
            </a:r>
            <a:endParaRPr lang="en-US" sz="800">
              <a:solidFill>
                <a:schemeClr val="bg1">
                  <a:lumMod val="50000"/>
                </a:schemeClr>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0E56A34F-6CD0-48C4-80A2-5DF03C914BBE}"/>
              </a:ext>
            </a:extLst>
          </p:cNvPr>
          <p:cNvSpPr/>
          <p:nvPr/>
        </p:nvSpPr>
        <p:spPr bwMode="auto">
          <a:xfrm>
            <a:off x="8384599" y="977617"/>
            <a:ext cx="1650883" cy="459301"/>
          </a:xfrm>
          <a:prstGeom prst="rect">
            <a:avLst/>
          </a:prstGeom>
          <a:solidFill>
            <a:schemeClr val="accent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Microsoft Azure</a:t>
            </a:r>
          </a:p>
        </p:txBody>
      </p:sp>
      <p:sp>
        <p:nvSpPr>
          <p:cNvPr id="14" name="Rectangle 13">
            <a:extLst>
              <a:ext uri="{FF2B5EF4-FFF2-40B4-BE49-F238E27FC236}">
                <a16:creationId xmlns:a16="http://schemas.microsoft.com/office/drawing/2014/main" id="{676EE033-0354-4774-9648-0AA3963E4149}"/>
              </a:ext>
            </a:extLst>
          </p:cNvPr>
          <p:cNvSpPr/>
          <p:nvPr/>
        </p:nvSpPr>
        <p:spPr bwMode="auto">
          <a:xfrm>
            <a:off x="8384598" y="2015700"/>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Microsoft Sentinel</a:t>
            </a:r>
            <a:endParaRPr lang="en-US" sz="800">
              <a:solidFill>
                <a:schemeClr val="bg1">
                  <a:lumMod val="50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1997CE7-B9C4-47C7-B9E5-0ECBE92A2CE1}"/>
              </a:ext>
            </a:extLst>
          </p:cNvPr>
          <p:cNvSpPr/>
          <p:nvPr/>
        </p:nvSpPr>
        <p:spPr bwMode="auto">
          <a:xfrm>
            <a:off x="6123443" y="2709153"/>
            <a:ext cx="1164614" cy="586648"/>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Microsoft Sentinel Connector</a:t>
            </a:r>
          </a:p>
        </p:txBody>
      </p:sp>
      <p:cxnSp>
        <p:nvCxnSpPr>
          <p:cNvPr id="21" name="Straight Arrow Connector 26">
            <a:extLst>
              <a:ext uri="{FF2B5EF4-FFF2-40B4-BE49-F238E27FC236}">
                <a16:creationId xmlns:a16="http://schemas.microsoft.com/office/drawing/2014/main" id="{6E42DE99-66A0-438D-9760-244C3069EBAE}"/>
              </a:ext>
            </a:extLst>
          </p:cNvPr>
          <p:cNvCxnSpPr>
            <a:cxnSpLocks/>
            <a:stCxn id="16" idx="3"/>
            <a:endCxn id="14" idx="1"/>
          </p:cNvCxnSpPr>
          <p:nvPr/>
        </p:nvCxnSpPr>
        <p:spPr>
          <a:xfrm flipV="1">
            <a:off x="7288057" y="2138411"/>
            <a:ext cx="1096541" cy="86406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6">
            <a:extLst>
              <a:ext uri="{FF2B5EF4-FFF2-40B4-BE49-F238E27FC236}">
                <a16:creationId xmlns:a16="http://schemas.microsoft.com/office/drawing/2014/main" id="{486B3934-6934-4EFD-BFD4-D63BD922D012}"/>
              </a:ext>
            </a:extLst>
          </p:cNvPr>
          <p:cNvCxnSpPr>
            <a:cxnSpLocks/>
            <a:stCxn id="16" idx="1"/>
            <a:endCxn id="12" idx="3"/>
          </p:cNvCxnSpPr>
          <p:nvPr/>
        </p:nvCxnSpPr>
        <p:spPr>
          <a:xfrm rot="10800000">
            <a:off x="5209379" y="2574455"/>
            <a:ext cx="914065" cy="42802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D6C8222-D405-4EB8-9568-74509434AABD}"/>
              </a:ext>
            </a:extLst>
          </p:cNvPr>
          <p:cNvSpPr/>
          <p:nvPr/>
        </p:nvSpPr>
        <p:spPr bwMode="auto">
          <a:xfrm>
            <a:off x="6129792" y="1506520"/>
            <a:ext cx="1164614" cy="33855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Delegated Permissions</a:t>
            </a:r>
          </a:p>
        </p:txBody>
      </p:sp>
      <p:sp>
        <p:nvSpPr>
          <p:cNvPr id="29" name="Rectangle 28">
            <a:extLst>
              <a:ext uri="{FF2B5EF4-FFF2-40B4-BE49-F238E27FC236}">
                <a16:creationId xmlns:a16="http://schemas.microsoft.com/office/drawing/2014/main" id="{A07F88C1-C17D-4884-9F24-438944C4CE5A}"/>
              </a:ext>
            </a:extLst>
          </p:cNvPr>
          <p:cNvSpPr/>
          <p:nvPr/>
        </p:nvSpPr>
        <p:spPr bwMode="auto">
          <a:xfrm>
            <a:off x="3504687" y="1554684"/>
            <a:ext cx="170469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IAM Role</a:t>
            </a:r>
            <a:endParaRPr lang="en-US" sz="800">
              <a:solidFill>
                <a:schemeClr val="bg1">
                  <a:lumMod val="50000"/>
                </a:schemeClr>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45193ECF-81EE-475E-A688-32348812FEE1}"/>
              </a:ext>
            </a:extLst>
          </p:cNvPr>
          <p:cNvSpPr/>
          <p:nvPr/>
        </p:nvSpPr>
        <p:spPr bwMode="auto">
          <a:xfrm>
            <a:off x="8384598" y="1554684"/>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Azure AD</a:t>
            </a:r>
            <a:endParaRPr lang="en-US" sz="800">
              <a:solidFill>
                <a:schemeClr val="bg1">
                  <a:lumMod val="50000"/>
                </a:schemeClr>
              </a:solidFill>
              <a:ea typeface="Segoe UI" pitchFamily="34" charset="0"/>
              <a:cs typeface="Segoe UI" pitchFamily="34" charset="0"/>
            </a:endParaRPr>
          </a:p>
        </p:txBody>
      </p:sp>
      <p:cxnSp>
        <p:nvCxnSpPr>
          <p:cNvPr id="34" name="Straight Arrow Connector 26">
            <a:extLst>
              <a:ext uri="{FF2B5EF4-FFF2-40B4-BE49-F238E27FC236}">
                <a16:creationId xmlns:a16="http://schemas.microsoft.com/office/drawing/2014/main" id="{A4EDEC2E-E561-463F-97B4-C6C7832B94B4}"/>
              </a:ext>
            </a:extLst>
          </p:cNvPr>
          <p:cNvCxnSpPr>
            <a:cxnSpLocks/>
            <a:stCxn id="27" idx="1"/>
            <a:endCxn id="29" idx="3"/>
          </p:cNvCxnSpPr>
          <p:nvPr/>
        </p:nvCxnSpPr>
        <p:spPr>
          <a:xfrm rot="10800000" flipV="1">
            <a:off x="5209378" y="1675797"/>
            <a:ext cx="920415" cy="15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26">
            <a:extLst>
              <a:ext uri="{FF2B5EF4-FFF2-40B4-BE49-F238E27FC236}">
                <a16:creationId xmlns:a16="http://schemas.microsoft.com/office/drawing/2014/main" id="{090AF60A-5FD8-4B52-975F-E9DDC7BD295A}"/>
              </a:ext>
            </a:extLst>
          </p:cNvPr>
          <p:cNvCxnSpPr>
            <a:cxnSpLocks/>
            <a:stCxn id="31" idx="1"/>
            <a:endCxn id="27" idx="3"/>
          </p:cNvCxnSpPr>
          <p:nvPr/>
        </p:nvCxnSpPr>
        <p:spPr>
          <a:xfrm rot="10800000">
            <a:off x="7294406" y="1675797"/>
            <a:ext cx="1090192" cy="15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0">
            <a:extLst>
              <a:ext uri="{FF2B5EF4-FFF2-40B4-BE49-F238E27FC236}">
                <a16:creationId xmlns:a16="http://schemas.microsoft.com/office/drawing/2014/main" id="{A3F83C14-B3AF-4206-8CF1-977B8E797D52}"/>
              </a:ext>
            </a:extLst>
          </p:cNvPr>
          <p:cNvCxnSpPr>
            <a:cxnSpLocks/>
            <a:stCxn id="14" idx="2"/>
            <a:endCxn id="6" idx="0"/>
          </p:cNvCxnSpPr>
          <p:nvPr/>
        </p:nvCxnSpPr>
        <p:spPr>
          <a:xfrm>
            <a:off x="9210040" y="2261121"/>
            <a:ext cx="0" cy="147590"/>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C419F6A-C845-4035-ACAC-153EE729E872}"/>
              </a:ext>
            </a:extLst>
          </p:cNvPr>
          <p:cNvSpPr/>
          <p:nvPr/>
        </p:nvSpPr>
        <p:spPr bwMode="auto">
          <a:xfrm>
            <a:off x="3504687" y="2696320"/>
            <a:ext cx="1704691" cy="131024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err="1">
                <a:solidFill>
                  <a:schemeClr val="tx1"/>
                </a:solidFill>
                <a:ea typeface="Segoe UI" pitchFamily="34" charset="0"/>
                <a:cs typeface="Segoe UI" pitchFamily="34" charset="0"/>
              </a:rPr>
              <a:t>LookupEvents</a:t>
            </a:r>
            <a:r>
              <a:rPr lang="en-US" sz="1050">
                <a:solidFill>
                  <a:schemeClr val="tx1"/>
                </a:solidFill>
                <a:ea typeface="Segoe UI" pitchFamily="34" charset="0"/>
                <a:cs typeface="Segoe UI" pitchFamily="34" charset="0"/>
              </a:rPr>
              <a:t> API:</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ea typeface="Segoe UI" pitchFamily="34" charset="0"/>
                <a:cs typeface="Segoe UI" pitchFamily="34" charset="0"/>
              </a:rPr>
              <a:t>2 transactions per second, per account</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ea typeface="Segoe UI" pitchFamily="34" charset="0"/>
                <a:cs typeface="Segoe UI" pitchFamily="34" charset="0"/>
              </a:rPr>
              <a:t>50 records per query</a:t>
            </a:r>
          </a:p>
          <a:p>
            <a:pPr marL="171450" indent="-171450" defTabSz="932472" fontAlgn="base">
              <a:lnSpc>
                <a:spcPct val="90000"/>
              </a:lnSpc>
              <a:spcBef>
                <a:spcPct val="0"/>
              </a:spcBef>
              <a:spcAft>
                <a:spcPct val="0"/>
              </a:spcAft>
              <a:buFont typeface="Arial" panose="020B0604020202020204" pitchFamily="34" charset="0"/>
              <a:buChar char="•"/>
            </a:pPr>
            <a:endParaRPr lang="en-US" sz="105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050" b="1">
                <a:solidFill>
                  <a:schemeClr val="tx1"/>
                </a:solidFill>
                <a:ea typeface="Segoe UI" pitchFamily="34" charset="0"/>
                <a:cs typeface="Segoe UI" pitchFamily="34" charset="0"/>
              </a:rPr>
              <a:t>Provides:</a:t>
            </a:r>
            <a:br>
              <a:rPr lang="en-US" sz="1050" b="1">
                <a:solidFill>
                  <a:schemeClr val="tx1"/>
                </a:solidFill>
                <a:ea typeface="Segoe UI" pitchFamily="34" charset="0"/>
                <a:cs typeface="Segoe UI" pitchFamily="34" charset="0"/>
              </a:rPr>
            </a:br>
            <a:r>
              <a:rPr lang="en-US" sz="1050">
                <a:solidFill>
                  <a:schemeClr val="tx1"/>
                </a:solidFill>
                <a:ea typeface="Segoe UI" pitchFamily="34" charset="0"/>
                <a:cs typeface="Segoe UI" pitchFamily="34" charset="0"/>
              </a:rPr>
              <a:t>management events, per account/region</a:t>
            </a:r>
          </a:p>
        </p:txBody>
      </p:sp>
      <p:sp>
        <p:nvSpPr>
          <p:cNvPr id="51" name="Rectangle 50">
            <a:extLst>
              <a:ext uri="{FF2B5EF4-FFF2-40B4-BE49-F238E27FC236}">
                <a16:creationId xmlns:a16="http://schemas.microsoft.com/office/drawing/2014/main" id="{857BE0C0-FEE8-403B-990C-7E598E5CCBE8}"/>
              </a:ext>
            </a:extLst>
          </p:cNvPr>
          <p:cNvSpPr/>
          <p:nvPr/>
        </p:nvSpPr>
        <p:spPr bwMode="auto">
          <a:xfrm>
            <a:off x="3480728" y="4396490"/>
            <a:ext cx="18136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Containers</a:t>
            </a:r>
            <a:endParaRPr lang="en-US" sz="800">
              <a:solidFill>
                <a:schemeClr val="bg1">
                  <a:lumMod val="50000"/>
                </a:schemeClr>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364377D1-1309-41F7-8BB5-1A9B021D72C5}"/>
              </a:ext>
            </a:extLst>
          </p:cNvPr>
          <p:cNvSpPr/>
          <p:nvPr/>
        </p:nvSpPr>
        <p:spPr bwMode="auto">
          <a:xfrm>
            <a:off x="6139990" y="4134995"/>
            <a:ext cx="1141271" cy="58264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Defender for Endpoint (server)</a:t>
            </a:r>
          </a:p>
        </p:txBody>
      </p:sp>
      <p:cxnSp>
        <p:nvCxnSpPr>
          <p:cNvPr id="56" name="Straight Arrow Connector 26">
            <a:extLst>
              <a:ext uri="{FF2B5EF4-FFF2-40B4-BE49-F238E27FC236}">
                <a16:creationId xmlns:a16="http://schemas.microsoft.com/office/drawing/2014/main" id="{E83DA50A-CB0B-41E6-941A-AC40EEA46E90}"/>
              </a:ext>
            </a:extLst>
          </p:cNvPr>
          <p:cNvCxnSpPr>
            <a:cxnSpLocks/>
            <a:stCxn id="3" idx="3"/>
            <a:endCxn id="14" idx="1"/>
          </p:cNvCxnSpPr>
          <p:nvPr/>
        </p:nvCxnSpPr>
        <p:spPr>
          <a:xfrm flipV="1">
            <a:off x="7281708" y="2138411"/>
            <a:ext cx="1102890" cy="156566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26">
            <a:extLst>
              <a:ext uri="{FF2B5EF4-FFF2-40B4-BE49-F238E27FC236}">
                <a16:creationId xmlns:a16="http://schemas.microsoft.com/office/drawing/2014/main" id="{BF104633-8941-48FD-A770-A3D0BBB1F982}"/>
              </a:ext>
            </a:extLst>
          </p:cNvPr>
          <p:cNvCxnSpPr>
            <a:cxnSpLocks/>
            <a:stCxn id="53" idx="1"/>
            <a:endCxn id="51" idx="3"/>
          </p:cNvCxnSpPr>
          <p:nvPr/>
        </p:nvCxnSpPr>
        <p:spPr>
          <a:xfrm rot="10800000" flipV="1">
            <a:off x="5294338" y="4426315"/>
            <a:ext cx="845652" cy="9288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FC7E90D-D188-41BE-BC43-A035D274AD39}"/>
              </a:ext>
            </a:extLst>
          </p:cNvPr>
          <p:cNvSpPr/>
          <p:nvPr/>
        </p:nvSpPr>
        <p:spPr bwMode="auto">
          <a:xfrm>
            <a:off x="8521399" y="4859891"/>
            <a:ext cx="1364202" cy="44131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Defender for Cloud Apps</a:t>
            </a:r>
            <a:endParaRPr lang="en-US" sz="800">
              <a:solidFill>
                <a:schemeClr val="bg1">
                  <a:lumMod val="50000"/>
                </a:schemeClr>
              </a:solidFill>
              <a:ea typeface="Segoe UI" pitchFamily="34" charset="0"/>
              <a:cs typeface="Segoe UI" pitchFamily="34" charset="0"/>
            </a:endParaRPr>
          </a:p>
        </p:txBody>
      </p:sp>
      <p:cxnSp>
        <p:nvCxnSpPr>
          <p:cNvPr id="70" name="Straight Arrow Connector 26">
            <a:extLst>
              <a:ext uri="{FF2B5EF4-FFF2-40B4-BE49-F238E27FC236}">
                <a16:creationId xmlns:a16="http://schemas.microsoft.com/office/drawing/2014/main" id="{CA2339CE-0221-4623-A782-9A97CE837E6F}"/>
              </a:ext>
            </a:extLst>
          </p:cNvPr>
          <p:cNvCxnSpPr>
            <a:cxnSpLocks/>
            <a:stCxn id="65" idx="3"/>
            <a:endCxn id="67" idx="1"/>
          </p:cNvCxnSpPr>
          <p:nvPr/>
        </p:nvCxnSpPr>
        <p:spPr>
          <a:xfrm>
            <a:off x="7600396" y="4978825"/>
            <a:ext cx="921003" cy="101725"/>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26">
            <a:extLst>
              <a:ext uri="{FF2B5EF4-FFF2-40B4-BE49-F238E27FC236}">
                <a16:creationId xmlns:a16="http://schemas.microsoft.com/office/drawing/2014/main" id="{EE3CD1D9-02B8-4AF1-B947-B3A2AF02F9EE}"/>
              </a:ext>
            </a:extLst>
          </p:cNvPr>
          <p:cNvCxnSpPr>
            <a:cxnSpLocks/>
            <a:stCxn id="67" idx="3"/>
            <a:endCxn id="82" idx="2"/>
          </p:cNvCxnSpPr>
          <p:nvPr/>
        </p:nvCxnSpPr>
        <p:spPr>
          <a:xfrm flipV="1">
            <a:off x="9885601" y="4004978"/>
            <a:ext cx="732187" cy="1075572"/>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26">
            <a:extLst>
              <a:ext uri="{FF2B5EF4-FFF2-40B4-BE49-F238E27FC236}">
                <a16:creationId xmlns:a16="http://schemas.microsoft.com/office/drawing/2014/main" id="{D5CEF0F0-22B7-4B00-9F2D-E5E08219B87B}"/>
              </a:ext>
            </a:extLst>
          </p:cNvPr>
          <p:cNvCxnSpPr>
            <a:cxnSpLocks/>
            <a:stCxn id="31" idx="3"/>
            <a:endCxn id="14" idx="3"/>
          </p:cNvCxnSpPr>
          <p:nvPr/>
        </p:nvCxnSpPr>
        <p:spPr>
          <a:xfrm>
            <a:off x="10035481" y="1677395"/>
            <a:ext cx="12700" cy="461016"/>
          </a:xfrm>
          <a:prstGeom prst="bentConnector3">
            <a:avLst>
              <a:gd name="adj1" fmla="val 3048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DFE42B-BB0C-4CCD-A70C-5DD16871AD69}"/>
              </a:ext>
            </a:extLst>
          </p:cNvPr>
          <p:cNvSpPr/>
          <p:nvPr/>
        </p:nvSpPr>
        <p:spPr bwMode="auto">
          <a:xfrm>
            <a:off x="10035481" y="3525816"/>
            <a:ext cx="1164614" cy="479162"/>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Stream Alert Data</a:t>
            </a:r>
          </a:p>
        </p:txBody>
      </p:sp>
      <p:sp>
        <p:nvSpPr>
          <p:cNvPr id="88" name="Rectangle 87">
            <a:extLst>
              <a:ext uri="{FF2B5EF4-FFF2-40B4-BE49-F238E27FC236}">
                <a16:creationId xmlns:a16="http://schemas.microsoft.com/office/drawing/2014/main" id="{AC077089-C5C0-4A4A-9E12-D229C051146B}"/>
              </a:ext>
            </a:extLst>
          </p:cNvPr>
          <p:cNvSpPr/>
          <p:nvPr/>
        </p:nvSpPr>
        <p:spPr bwMode="auto">
          <a:xfrm>
            <a:off x="5786786" y="5101535"/>
            <a:ext cx="1813610" cy="44131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Visibility into and control of AWS app use</a:t>
            </a:r>
          </a:p>
        </p:txBody>
      </p:sp>
      <p:sp>
        <p:nvSpPr>
          <p:cNvPr id="90" name="Rectangle 89">
            <a:extLst>
              <a:ext uri="{FF2B5EF4-FFF2-40B4-BE49-F238E27FC236}">
                <a16:creationId xmlns:a16="http://schemas.microsoft.com/office/drawing/2014/main" id="{CC6C323F-0756-4210-87E0-6D2EDF7307D2}"/>
              </a:ext>
            </a:extLst>
          </p:cNvPr>
          <p:cNvSpPr/>
          <p:nvPr/>
        </p:nvSpPr>
        <p:spPr bwMode="auto">
          <a:xfrm>
            <a:off x="5786786" y="5960716"/>
            <a:ext cx="1813610" cy="61586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Fundamental security recommendations based on CIS benchmark for AWS</a:t>
            </a:r>
          </a:p>
        </p:txBody>
      </p:sp>
      <p:sp>
        <p:nvSpPr>
          <p:cNvPr id="65" name="Rectangle 64">
            <a:extLst>
              <a:ext uri="{FF2B5EF4-FFF2-40B4-BE49-F238E27FC236}">
                <a16:creationId xmlns:a16="http://schemas.microsoft.com/office/drawing/2014/main" id="{CF158298-2558-42F5-B627-80483EBEBDD6}"/>
              </a:ext>
            </a:extLst>
          </p:cNvPr>
          <p:cNvSpPr/>
          <p:nvPr/>
        </p:nvSpPr>
        <p:spPr bwMode="auto">
          <a:xfrm>
            <a:off x="5786786" y="4856114"/>
            <a:ext cx="18136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Security Auditing</a:t>
            </a:r>
            <a:endParaRPr lang="en-US" sz="800">
              <a:solidFill>
                <a:schemeClr val="bg1">
                  <a:lumMod val="50000"/>
                </a:schemeClr>
              </a:soli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047D38F0-0D59-4788-8D52-07950D8181E1}"/>
              </a:ext>
            </a:extLst>
          </p:cNvPr>
          <p:cNvSpPr/>
          <p:nvPr/>
        </p:nvSpPr>
        <p:spPr bwMode="auto">
          <a:xfrm>
            <a:off x="5786786" y="5716852"/>
            <a:ext cx="18136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Security Configuration</a:t>
            </a:r>
            <a:endParaRPr lang="en-US" sz="800">
              <a:solidFill>
                <a:schemeClr val="bg1">
                  <a:lumMod val="50000"/>
                </a:schemeClr>
              </a:solidFill>
              <a:ea typeface="Segoe UI" pitchFamily="34" charset="0"/>
              <a:cs typeface="Segoe UI" pitchFamily="34" charset="0"/>
            </a:endParaRPr>
          </a:p>
        </p:txBody>
      </p:sp>
      <p:cxnSp>
        <p:nvCxnSpPr>
          <p:cNvPr id="92" name="Straight Arrow Connector 26">
            <a:extLst>
              <a:ext uri="{FF2B5EF4-FFF2-40B4-BE49-F238E27FC236}">
                <a16:creationId xmlns:a16="http://schemas.microsoft.com/office/drawing/2014/main" id="{4FD752A2-2F98-42F6-AC23-B17602ABC434}"/>
              </a:ext>
            </a:extLst>
          </p:cNvPr>
          <p:cNvCxnSpPr>
            <a:cxnSpLocks/>
            <a:stCxn id="67" idx="1"/>
            <a:endCxn id="84" idx="3"/>
          </p:cNvCxnSpPr>
          <p:nvPr/>
        </p:nvCxnSpPr>
        <p:spPr>
          <a:xfrm rot="10800000" flipV="1">
            <a:off x="7600397" y="5080549"/>
            <a:ext cx="921003" cy="75901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F8D2ED66-F8CE-4160-BCD6-8AA32E926EAE}"/>
              </a:ext>
            </a:extLst>
          </p:cNvPr>
          <p:cNvSpPr/>
          <p:nvPr/>
        </p:nvSpPr>
        <p:spPr bwMode="auto">
          <a:xfrm>
            <a:off x="3480727" y="4972451"/>
            <a:ext cx="1800910" cy="1860214"/>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err="1">
                <a:solidFill>
                  <a:schemeClr val="tx1"/>
                </a:solidFill>
                <a:ea typeface="Segoe UI" pitchFamily="34" charset="0"/>
                <a:cs typeface="Segoe UI" pitchFamily="34" charset="0"/>
              </a:rPr>
              <a:t>Cloudtrail:DescribeTrails</a:t>
            </a:r>
            <a:endParaRPr lang="en-US" sz="105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050" err="1">
                <a:solidFill>
                  <a:schemeClr val="tx1"/>
                </a:solidFill>
                <a:ea typeface="Segoe UI" pitchFamily="34" charset="0"/>
                <a:cs typeface="Segoe UI" pitchFamily="34" charset="0"/>
              </a:rPr>
              <a:t>Cloudtrail:LookupEvents</a:t>
            </a:r>
            <a:endParaRPr lang="en-US" sz="105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050" err="1">
                <a:solidFill>
                  <a:schemeClr val="tx1"/>
                </a:solidFill>
                <a:ea typeface="Segoe UI" pitchFamily="34" charset="0"/>
                <a:cs typeface="Segoe UI" pitchFamily="34" charset="0"/>
              </a:rPr>
              <a:t>Cloudtrail:GetTrailStatus</a:t>
            </a:r>
            <a:endParaRPr lang="en-US" sz="105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050" err="1">
                <a:solidFill>
                  <a:schemeClr val="tx1"/>
                </a:solidFill>
                <a:ea typeface="Segoe UI" pitchFamily="34" charset="0"/>
                <a:cs typeface="Segoe UI" pitchFamily="34" charset="0"/>
              </a:rPr>
              <a:t>Cloudwatch:Describe</a:t>
            </a:r>
            <a:endParaRPr lang="en-US" sz="105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050" err="1">
                <a:solidFill>
                  <a:schemeClr val="tx1"/>
                </a:solidFill>
                <a:ea typeface="Segoe UI" pitchFamily="34" charset="0"/>
                <a:cs typeface="Segoe UI" pitchFamily="34" charset="0"/>
              </a:rPr>
              <a:t>Cloudwatch:Get</a:t>
            </a:r>
            <a:endParaRPr lang="en-US" sz="105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050" err="1">
                <a:solidFill>
                  <a:schemeClr val="tx1"/>
                </a:solidFill>
                <a:ea typeface="Segoe UI" pitchFamily="34" charset="0"/>
                <a:cs typeface="Segoe UI" pitchFamily="34" charset="0"/>
              </a:rPr>
              <a:t>Cloudwatch:List</a:t>
            </a:r>
            <a:endParaRPr lang="en-US" sz="105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050" err="1">
                <a:solidFill>
                  <a:schemeClr val="tx1"/>
                </a:solidFill>
                <a:ea typeface="Segoe UI" pitchFamily="34" charset="0"/>
                <a:cs typeface="Segoe UI" pitchFamily="34" charset="0"/>
              </a:rPr>
              <a:t>Iam:List</a:t>
            </a:r>
            <a:endParaRPr lang="en-US" sz="105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050" err="1">
                <a:solidFill>
                  <a:schemeClr val="tx1"/>
                </a:solidFill>
                <a:ea typeface="Segoe UI" pitchFamily="34" charset="0"/>
                <a:cs typeface="Segoe UI" pitchFamily="34" charset="0"/>
              </a:rPr>
              <a:t>Iam:Get</a:t>
            </a:r>
            <a:endParaRPr lang="en-US" sz="105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S3:ListAllMyBuckets</a:t>
            </a:r>
          </a:p>
          <a:p>
            <a:pP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S3:PutBucketAcl</a:t>
            </a:r>
          </a:p>
          <a:p>
            <a:pP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S3:GetBucketAcl</a:t>
            </a:r>
          </a:p>
          <a:p>
            <a:pP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S3:GetBucketLocation</a:t>
            </a:r>
          </a:p>
        </p:txBody>
      </p:sp>
      <p:sp>
        <p:nvSpPr>
          <p:cNvPr id="98" name="Rectangle 97">
            <a:extLst>
              <a:ext uri="{FF2B5EF4-FFF2-40B4-BE49-F238E27FC236}">
                <a16:creationId xmlns:a16="http://schemas.microsoft.com/office/drawing/2014/main" id="{0F005E7C-426C-42FB-87DD-69D0B7A776B8}"/>
              </a:ext>
            </a:extLst>
          </p:cNvPr>
          <p:cNvSpPr/>
          <p:nvPr/>
        </p:nvSpPr>
        <p:spPr bwMode="auto">
          <a:xfrm>
            <a:off x="3480727" y="4734962"/>
            <a:ext cx="18136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APIs Used</a:t>
            </a:r>
            <a:endParaRPr lang="en-US" sz="800">
              <a:solidFill>
                <a:schemeClr val="bg1">
                  <a:lumMod val="50000"/>
                </a:schemeClr>
              </a:solidFill>
              <a:ea typeface="Segoe UI" pitchFamily="34" charset="0"/>
              <a:cs typeface="Segoe UI" pitchFamily="34" charset="0"/>
            </a:endParaRPr>
          </a:p>
        </p:txBody>
      </p:sp>
      <p:cxnSp>
        <p:nvCxnSpPr>
          <p:cNvPr id="101" name="Connector: Elbow 40">
            <a:extLst>
              <a:ext uri="{FF2B5EF4-FFF2-40B4-BE49-F238E27FC236}">
                <a16:creationId xmlns:a16="http://schemas.microsoft.com/office/drawing/2014/main" id="{D5D76455-CF7B-43CB-9B58-1B12F8873F62}"/>
              </a:ext>
            </a:extLst>
          </p:cNvPr>
          <p:cNvCxnSpPr>
            <a:cxnSpLocks/>
            <a:stCxn id="65" idx="1"/>
            <a:endCxn id="98" idx="3"/>
          </p:cNvCxnSpPr>
          <p:nvPr/>
        </p:nvCxnSpPr>
        <p:spPr>
          <a:xfrm rot="10800000">
            <a:off x="5294338" y="4857673"/>
            <a:ext cx="492449" cy="121152"/>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Connector: Elbow 40">
            <a:extLst>
              <a:ext uri="{FF2B5EF4-FFF2-40B4-BE49-F238E27FC236}">
                <a16:creationId xmlns:a16="http://schemas.microsoft.com/office/drawing/2014/main" id="{4C4216B3-8120-498E-BA53-04A64FF404E0}"/>
              </a:ext>
            </a:extLst>
          </p:cNvPr>
          <p:cNvCxnSpPr>
            <a:cxnSpLocks/>
            <a:stCxn id="84" idx="1"/>
            <a:endCxn id="98" idx="3"/>
          </p:cNvCxnSpPr>
          <p:nvPr/>
        </p:nvCxnSpPr>
        <p:spPr>
          <a:xfrm rot="10800000">
            <a:off x="5294338" y="4857673"/>
            <a:ext cx="492449" cy="981890"/>
          </a:xfrm>
          <a:prstGeom prst="bentConnector3">
            <a:avLst>
              <a:gd name="adj1" fmla="val 50000"/>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hlinkClick r:id="rId3" tooltip="CloudTrail pricing"/>
            <a:extLst>
              <a:ext uri="{FF2B5EF4-FFF2-40B4-BE49-F238E27FC236}">
                <a16:creationId xmlns:a16="http://schemas.microsoft.com/office/drawing/2014/main" id="{D4646252-2A6E-4545-9C5A-DECB2C3676B3}"/>
              </a:ext>
            </a:extLst>
          </p:cNvPr>
          <p:cNvSpPr/>
          <p:nvPr/>
        </p:nvSpPr>
        <p:spPr bwMode="auto">
          <a:xfrm>
            <a:off x="3504688" y="2451744"/>
            <a:ext cx="170469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CloudTrail</a:t>
            </a:r>
            <a:endParaRPr lang="en-US" sz="800">
              <a:solidFill>
                <a:schemeClr val="bg1">
                  <a:lumMod val="50000"/>
                </a:schemeClr>
              </a:solidFill>
              <a:ea typeface="Segoe UI" pitchFamily="34" charset="0"/>
              <a:cs typeface="Segoe UI" pitchFamily="34" charset="0"/>
            </a:endParaRPr>
          </a:p>
        </p:txBody>
      </p:sp>
      <p:cxnSp>
        <p:nvCxnSpPr>
          <p:cNvPr id="113" name="Straight Arrow Connector 26">
            <a:extLst>
              <a:ext uri="{FF2B5EF4-FFF2-40B4-BE49-F238E27FC236}">
                <a16:creationId xmlns:a16="http://schemas.microsoft.com/office/drawing/2014/main" id="{85F2E2F9-B1D6-4089-B462-4582F6485E14}"/>
              </a:ext>
            </a:extLst>
          </p:cNvPr>
          <p:cNvCxnSpPr>
            <a:cxnSpLocks/>
            <a:stCxn id="82" idx="0"/>
            <a:endCxn id="14" idx="3"/>
          </p:cNvCxnSpPr>
          <p:nvPr/>
        </p:nvCxnSpPr>
        <p:spPr>
          <a:xfrm rot="16200000" flipV="1">
            <a:off x="9632933" y="2540960"/>
            <a:ext cx="1387405" cy="58230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C582A0A6-1B7F-4C6C-8A68-6A2DDBDFF32C}"/>
              </a:ext>
            </a:extLst>
          </p:cNvPr>
          <p:cNvSpPr/>
          <p:nvPr/>
        </p:nvSpPr>
        <p:spPr bwMode="auto">
          <a:xfrm>
            <a:off x="806672" y="1580401"/>
            <a:ext cx="173235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Security Hub</a:t>
            </a:r>
            <a:endParaRPr lang="en-US" sz="800">
              <a:solidFill>
                <a:schemeClr val="bg1">
                  <a:lumMod val="50000"/>
                </a:schemeClr>
              </a:soli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2BBDB80F-F83E-43DC-8835-146FFE8F19EF}"/>
              </a:ext>
            </a:extLst>
          </p:cNvPr>
          <p:cNvSpPr/>
          <p:nvPr/>
        </p:nvSpPr>
        <p:spPr bwMode="auto">
          <a:xfrm>
            <a:off x="818995" y="4901006"/>
            <a:ext cx="173235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IAM Access Analyzer</a:t>
            </a:r>
            <a:endParaRPr lang="en-US" sz="800">
              <a:solidFill>
                <a:schemeClr val="bg1">
                  <a:lumMod val="50000"/>
                </a:schemeClr>
              </a:soli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B1B85593-B8AC-4E30-A58B-29A4DAE10380}"/>
              </a:ext>
            </a:extLst>
          </p:cNvPr>
          <p:cNvSpPr/>
          <p:nvPr/>
        </p:nvSpPr>
        <p:spPr bwMode="auto">
          <a:xfrm>
            <a:off x="803495" y="5848656"/>
            <a:ext cx="173235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Containers ?</a:t>
            </a:r>
            <a:endParaRPr lang="en-US" sz="800">
              <a:solidFill>
                <a:schemeClr val="bg1">
                  <a:lumMod val="50000"/>
                </a:schemeClr>
              </a:soli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7FC6AB0D-B554-4D29-8F2A-23C0D3C0C423}"/>
              </a:ext>
            </a:extLst>
          </p:cNvPr>
          <p:cNvSpPr/>
          <p:nvPr/>
        </p:nvSpPr>
        <p:spPr bwMode="auto">
          <a:xfrm>
            <a:off x="815816" y="5534455"/>
            <a:ext cx="173235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S3 Storage</a:t>
            </a:r>
            <a:endParaRPr lang="en-US" sz="800">
              <a:solidFill>
                <a:schemeClr val="bg1">
                  <a:lumMod val="50000"/>
                </a:schemeClr>
              </a:soli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57126884-B7E7-447C-9DE3-5D8BD097B42E}"/>
              </a:ext>
            </a:extLst>
          </p:cNvPr>
          <p:cNvSpPr/>
          <p:nvPr/>
        </p:nvSpPr>
        <p:spPr bwMode="auto">
          <a:xfrm>
            <a:off x="815816" y="5220254"/>
            <a:ext cx="173235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Firewall Manager</a:t>
            </a:r>
            <a:endParaRPr lang="en-US" sz="800">
              <a:solidFill>
                <a:schemeClr val="bg1">
                  <a:lumMod val="50000"/>
                </a:schemeClr>
              </a:soli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A967EF9F-CC42-4996-B4E4-1E7BBD69DEBB}"/>
              </a:ext>
            </a:extLst>
          </p:cNvPr>
          <p:cNvSpPr/>
          <p:nvPr/>
        </p:nvSpPr>
        <p:spPr bwMode="auto">
          <a:xfrm>
            <a:off x="806670" y="2444725"/>
            <a:ext cx="1726006" cy="24186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Security Assessments</a:t>
            </a:r>
          </a:p>
        </p:txBody>
      </p:sp>
      <p:sp>
        <p:nvSpPr>
          <p:cNvPr id="121" name="Rectangle 120">
            <a:extLst>
              <a:ext uri="{FF2B5EF4-FFF2-40B4-BE49-F238E27FC236}">
                <a16:creationId xmlns:a16="http://schemas.microsoft.com/office/drawing/2014/main" id="{2413DA67-A47C-4CF6-BDFD-BDB02E6CDBB3}"/>
              </a:ext>
            </a:extLst>
          </p:cNvPr>
          <p:cNvSpPr/>
          <p:nvPr/>
        </p:nvSpPr>
        <p:spPr bwMode="auto">
          <a:xfrm>
            <a:off x="806671" y="2199304"/>
            <a:ext cx="173235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Amazon Inspector</a:t>
            </a:r>
            <a:endParaRPr lang="en-US" sz="800">
              <a:solidFill>
                <a:schemeClr val="bg1">
                  <a:lumMod val="50000"/>
                </a:schemeClr>
              </a:soli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E777C657-8B64-4BA0-97BB-6E4E394BB098}"/>
              </a:ext>
            </a:extLst>
          </p:cNvPr>
          <p:cNvSpPr/>
          <p:nvPr/>
        </p:nvSpPr>
        <p:spPr bwMode="auto">
          <a:xfrm>
            <a:off x="818991" y="3060915"/>
            <a:ext cx="1726006" cy="75971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Threat Detection:</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ea typeface="Segoe UI" pitchFamily="34" charset="0"/>
                <a:cs typeface="Segoe UI" pitchFamily="34" charset="0"/>
              </a:rPr>
              <a:t>CloudTrail</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ea typeface="Segoe UI" pitchFamily="34" charset="0"/>
                <a:cs typeface="Segoe UI" pitchFamily="34" charset="0"/>
              </a:rPr>
              <a:t>VPC Flow Log</a:t>
            </a:r>
          </a:p>
          <a:p>
            <a:pPr marL="171450" indent="-171450" defTabSz="932472" fontAlgn="base">
              <a:lnSpc>
                <a:spcPct val="90000"/>
              </a:lnSpc>
              <a:spcBef>
                <a:spcPct val="0"/>
              </a:spcBef>
              <a:spcAft>
                <a:spcPct val="0"/>
              </a:spcAft>
              <a:buFont typeface="Arial" panose="020B0604020202020204" pitchFamily="34" charset="0"/>
              <a:buChar char="•"/>
            </a:pPr>
            <a:r>
              <a:rPr lang="en-US" sz="1050">
                <a:solidFill>
                  <a:schemeClr val="tx1"/>
                </a:solidFill>
                <a:ea typeface="Segoe UI" pitchFamily="34" charset="0"/>
                <a:cs typeface="Segoe UI" pitchFamily="34" charset="0"/>
              </a:rPr>
              <a:t>DNS Log</a:t>
            </a:r>
          </a:p>
        </p:txBody>
      </p:sp>
      <p:sp>
        <p:nvSpPr>
          <p:cNvPr id="119" name="Rectangle 118">
            <a:extLst>
              <a:ext uri="{FF2B5EF4-FFF2-40B4-BE49-F238E27FC236}">
                <a16:creationId xmlns:a16="http://schemas.microsoft.com/office/drawing/2014/main" id="{0779ED01-B0AC-4DF0-B61B-9EB1B8668079}"/>
              </a:ext>
            </a:extLst>
          </p:cNvPr>
          <p:cNvSpPr/>
          <p:nvPr/>
        </p:nvSpPr>
        <p:spPr bwMode="auto">
          <a:xfrm>
            <a:off x="818992" y="2815250"/>
            <a:ext cx="173235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Amazon </a:t>
            </a:r>
            <a:r>
              <a:rPr lang="en-US" sz="1000" err="1">
                <a:solidFill>
                  <a:schemeClr val="bg1"/>
                </a:solidFill>
                <a:ea typeface="Segoe UI" pitchFamily="34" charset="0"/>
                <a:cs typeface="Segoe UI" pitchFamily="34" charset="0"/>
              </a:rPr>
              <a:t>GuardDuty</a:t>
            </a:r>
            <a:endParaRPr lang="en-US" sz="800">
              <a:solidFill>
                <a:schemeClr val="bg1">
                  <a:lumMod val="50000"/>
                </a:schemeClr>
              </a:solidFill>
              <a:ea typeface="Segoe UI" pitchFamily="34" charset="0"/>
              <a:cs typeface="Segoe UI" pitchFamily="34" charset="0"/>
            </a:endParaRPr>
          </a:p>
        </p:txBody>
      </p:sp>
      <p:sp>
        <p:nvSpPr>
          <p:cNvPr id="139" name="Rectangle 138">
            <a:extLst>
              <a:ext uri="{FF2B5EF4-FFF2-40B4-BE49-F238E27FC236}">
                <a16:creationId xmlns:a16="http://schemas.microsoft.com/office/drawing/2014/main" id="{9B71D613-8628-4F6F-9397-71875FD8A06E}"/>
              </a:ext>
            </a:extLst>
          </p:cNvPr>
          <p:cNvSpPr/>
          <p:nvPr/>
        </p:nvSpPr>
        <p:spPr bwMode="auto">
          <a:xfrm>
            <a:off x="818991" y="4197726"/>
            <a:ext cx="1726006" cy="24186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DLP for S3 storage</a:t>
            </a:r>
          </a:p>
        </p:txBody>
      </p:sp>
      <p:sp>
        <p:nvSpPr>
          <p:cNvPr id="127" name="Rectangle 126">
            <a:extLst>
              <a:ext uri="{FF2B5EF4-FFF2-40B4-BE49-F238E27FC236}">
                <a16:creationId xmlns:a16="http://schemas.microsoft.com/office/drawing/2014/main" id="{28DB3DEC-7B2A-4F63-8591-B5A4B0126D97}"/>
              </a:ext>
            </a:extLst>
          </p:cNvPr>
          <p:cNvSpPr/>
          <p:nvPr/>
        </p:nvSpPr>
        <p:spPr bwMode="auto">
          <a:xfrm>
            <a:off x="818993" y="3955617"/>
            <a:ext cx="173235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Amazon Macie</a:t>
            </a:r>
            <a:endParaRPr lang="en-US" sz="800">
              <a:solidFill>
                <a:schemeClr val="bg1">
                  <a:lumMod val="50000"/>
                </a:schemeClr>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377AD7DF-C0E4-4C48-AED1-C7A6249B6E9C}"/>
              </a:ext>
            </a:extLst>
          </p:cNvPr>
          <p:cNvSpPr/>
          <p:nvPr/>
        </p:nvSpPr>
        <p:spPr bwMode="auto">
          <a:xfrm>
            <a:off x="800321" y="6162857"/>
            <a:ext cx="173235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Other PaaS ?</a:t>
            </a:r>
            <a:endParaRPr lang="en-US" sz="800">
              <a:solidFill>
                <a:schemeClr val="bg1">
                  <a:lumMod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6AB5C9D-666A-44C5-90FE-20456BC64CC0}"/>
              </a:ext>
            </a:extLst>
          </p:cNvPr>
          <p:cNvSpPr/>
          <p:nvPr/>
        </p:nvSpPr>
        <p:spPr bwMode="auto">
          <a:xfrm>
            <a:off x="806671" y="4577001"/>
            <a:ext cx="1732355"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Secrets Manager</a:t>
            </a:r>
            <a:endParaRPr lang="en-US" sz="800">
              <a:solidFill>
                <a:schemeClr val="bg1">
                  <a:lumMod val="50000"/>
                </a:schemeClr>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78DD0D7F-E47A-45D9-96DE-36DF06520018}"/>
              </a:ext>
            </a:extLst>
          </p:cNvPr>
          <p:cNvSpPr/>
          <p:nvPr/>
        </p:nvSpPr>
        <p:spPr bwMode="auto">
          <a:xfrm>
            <a:off x="6139990" y="3414734"/>
            <a:ext cx="1141718" cy="578679"/>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Azure Monitor Agent</a:t>
            </a:r>
          </a:p>
        </p:txBody>
      </p:sp>
      <p:cxnSp>
        <p:nvCxnSpPr>
          <p:cNvPr id="57" name="Straight Arrow Connector 26">
            <a:extLst>
              <a:ext uri="{FF2B5EF4-FFF2-40B4-BE49-F238E27FC236}">
                <a16:creationId xmlns:a16="http://schemas.microsoft.com/office/drawing/2014/main" id="{E65F3BCC-A5B2-4A92-86A5-1C2824341E1A}"/>
              </a:ext>
            </a:extLst>
          </p:cNvPr>
          <p:cNvCxnSpPr>
            <a:cxnSpLocks/>
            <a:stCxn id="53" idx="3"/>
            <a:endCxn id="9" idx="1"/>
          </p:cNvCxnSpPr>
          <p:nvPr/>
        </p:nvCxnSpPr>
        <p:spPr>
          <a:xfrm flipV="1">
            <a:off x="7281261" y="2884123"/>
            <a:ext cx="1109687" cy="15421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DAF0093-FB9C-4463-A186-20FD599198DB}"/>
              </a:ext>
            </a:extLst>
          </p:cNvPr>
          <p:cNvSpPr/>
          <p:nvPr/>
        </p:nvSpPr>
        <p:spPr bwMode="auto">
          <a:xfrm>
            <a:off x="8390948" y="2761412"/>
            <a:ext cx="1650883"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Microsoft Defender</a:t>
            </a:r>
            <a:endParaRPr lang="en-US" sz="800">
              <a:solidFill>
                <a:schemeClr val="bg1">
                  <a:lumMod val="50000"/>
                </a:schemeClr>
              </a:solidFill>
              <a:ea typeface="Segoe UI" pitchFamily="34" charset="0"/>
              <a:cs typeface="Segoe UI" pitchFamily="34" charset="0"/>
            </a:endParaRPr>
          </a:p>
        </p:txBody>
      </p:sp>
      <p:cxnSp>
        <p:nvCxnSpPr>
          <p:cNvPr id="60" name="Straight Arrow Connector 26">
            <a:extLst>
              <a:ext uri="{FF2B5EF4-FFF2-40B4-BE49-F238E27FC236}">
                <a16:creationId xmlns:a16="http://schemas.microsoft.com/office/drawing/2014/main" id="{68A1D6C0-0254-4C96-8B71-D381A6CFC9AC}"/>
              </a:ext>
            </a:extLst>
          </p:cNvPr>
          <p:cNvCxnSpPr>
            <a:cxnSpLocks/>
            <a:stCxn id="3" idx="1"/>
            <a:endCxn id="51" idx="3"/>
          </p:cNvCxnSpPr>
          <p:nvPr/>
        </p:nvCxnSpPr>
        <p:spPr>
          <a:xfrm rot="10800000" flipV="1">
            <a:off x="5294338" y="3704073"/>
            <a:ext cx="845652" cy="81512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A8AF1FB-C3BE-4AF4-A729-F718B8EB1AFE}"/>
              </a:ext>
            </a:extLst>
          </p:cNvPr>
          <p:cNvSpPr/>
          <p:nvPr/>
        </p:nvSpPr>
        <p:spPr bwMode="auto">
          <a:xfrm>
            <a:off x="6139990" y="2082440"/>
            <a:ext cx="1141718" cy="382853"/>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Custom Connector</a:t>
            </a:r>
          </a:p>
        </p:txBody>
      </p:sp>
      <p:cxnSp>
        <p:nvCxnSpPr>
          <p:cNvPr id="61" name="Straight Arrow Connector 26">
            <a:extLst>
              <a:ext uri="{FF2B5EF4-FFF2-40B4-BE49-F238E27FC236}">
                <a16:creationId xmlns:a16="http://schemas.microsoft.com/office/drawing/2014/main" id="{C6C60B59-9D39-413D-B5F0-88C1D802632E}"/>
              </a:ext>
            </a:extLst>
          </p:cNvPr>
          <p:cNvCxnSpPr>
            <a:cxnSpLocks/>
            <a:stCxn id="4" idx="3"/>
            <a:endCxn id="14" idx="1"/>
          </p:cNvCxnSpPr>
          <p:nvPr/>
        </p:nvCxnSpPr>
        <p:spPr>
          <a:xfrm flipV="1">
            <a:off x="7281708" y="2138411"/>
            <a:ext cx="1102890" cy="13545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26">
            <a:extLst>
              <a:ext uri="{FF2B5EF4-FFF2-40B4-BE49-F238E27FC236}">
                <a16:creationId xmlns:a16="http://schemas.microsoft.com/office/drawing/2014/main" id="{F40700B4-146E-42E0-8742-7753E24CF3C3}"/>
              </a:ext>
            </a:extLst>
          </p:cNvPr>
          <p:cNvCxnSpPr>
            <a:cxnSpLocks/>
            <a:stCxn id="4" idx="1"/>
          </p:cNvCxnSpPr>
          <p:nvPr/>
        </p:nvCxnSpPr>
        <p:spPr>
          <a:xfrm rot="10800000" flipV="1">
            <a:off x="2850356" y="2273867"/>
            <a:ext cx="3289634" cy="646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72A8CE2-45F8-4D50-BE4C-EA5D93DB820C}"/>
              </a:ext>
            </a:extLst>
          </p:cNvPr>
          <p:cNvSpPr/>
          <p:nvPr/>
        </p:nvSpPr>
        <p:spPr bwMode="auto">
          <a:xfrm>
            <a:off x="594272" y="1012457"/>
            <a:ext cx="2227903" cy="4593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AWS Built-in Security Features</a:t>
            </a:r>
          </a:p>
        </p:txBody>
      </p:sp>
      <p:sp>
        <p:nvSpPr>
          <p:cNvPr id="13" name="Rectangle 12">
            <a:extLst>
              <a:ext uri="{FF2B5EF4-FFF2-40B4-BE49-F238E27FC236}">
                <a16:creationId xmlns:a16="http://schemas.microsoft.com/office/drawing/2014/main" id="{7CEB6F55-4C4A-4483-BA5C-1874862EFE8B}"/>
              </a:ext>
            </a:extLst>
          </p:cNvPr>
          <p:cNvSpPr/>
          <p:nvPr/>
        </p:nvSpPr>
        <p:spPr bwMode="auto">
          <a:xfrm>
            <a:off x="3477346" y="4095080"/>
            <a:ext cx="1813610" cy="24542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ea typeface="Segoe UI" pitchFamily="34" charset="0"/>
                <a:cs typeface="Segoe UI" pitchFamily="34" charset="0"/>
              </a:rPr>
              <a:t>AWS EC2 VMs</a:t>
            </a:r>
            <a:endParaRPr lang="en-US" sz="800">
              <a:solidFill>
                <a:schemeClr val="bg1">
                  <a:lumMod val="50000"/>
                </a:schemeClr>
              </a:solidFill>
              <a:ea typeface="Segoe UI" pitchFamily="34" charset="0"/>
              <a:cs typeface="Segoe UI" pitchFamily="34" charset="0"/>
            </a:endParaRPr>
          </a:p>
        </p:txBody>
      </p:sp>
      <p:cxnSp>
        <p:nvCxnSpPr>
          <p:cNvPr id="64" name="Straight Arrow Connector 26">
            <a:extLst>
              <a:ext uri="{FF2B5EF4-FFF2-40B4-BE49-F238E27FC236}">
                <a16:creationId xmlns:a16="http://schemas.microsoft.com/office/drawing/2014/main" id="{C2D969B9-E7ED-4FD3-B364-C5495DACE77E}"/>
              </a:ext>
            </a:extLst>
          </p:cNvPr>
          <p:cNvCxnSpPr>
            <a:cxnSpLocks/>
            <a:stCxn id="3" idx="1"/>
            <a:endCxn id="13" idx="3"/>
          </p:cNvCxnSpPr>
          <p:nvPr/>
        </p:nvCxnSpPr>
        <p:spPr>
          <a:xfrm rot="10800000" flipV="1">
            <a:off x="5290956" y="3704073"/>
            <a:ext cx="849034" cy="513717"/>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845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4684" y="-21987"/>
            <a:ext cx="6203315" cy="773112"/>
          </a:xfrm>
        </p:spPr>
        <p:txBody>
          <a:bodyPr/>
          <a:lstStyle/>
          <a:p>
            <a:r>
              <a:rPr lang="en-US"/>
              <a:t>Microsoft Sentinel Analytics for AWS</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8973" y="540565"/>
            <a:ext cx="2997400"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Threat Hunting</a:t>
            </a:r>
          </a:p>
        </p:txBody>
      </p:sp>
      <p:pic>
        <p:nvPicPr>
          <p:cNvPr id="9" name="Picture 8">
            <a:extLst>
              <a:ext uri="{FF2B5EF4-FFF2-40B4-BE49-F238E27FC236}">
                <a16:creationId xmlns:a16="http://schemas.microsoft.com/office/drawing/2014/main" id="{3B8EF5D8-07DB-401E-BFE6-C796ECD963C9}"/>
              </a:ext>
            </a:extLst>
          </p:cNvPr>
          <p:cNvPicPr>
            <a:picLocks noChangeAspect="1"/>
          </p:cNvPicPr>
          <p:nvPr/>
        </p:nvPicPr>
        <p:blipFill>
          <a:blip r:embed="rId3"/>
          <a:stretch>
            <a:fillRect/>
          </a:stretch>
        </p:blipFill>
        <p:spPr>
          <a:xfrm>
            <a:off x="603680" y="879119"/>
            <a:ext cx="10411371" cy="5903421"/>
          </a:xfrm>
          <a:prstGeom prst="rect">
            <a:avLst/>
          </a:prstGeom>
        </p:spPr>
      </p:pic>
    </p:spTree>
    <p:extLst>
      <p:ext uri="{BB962C8B-B14F-4D97-AF65-F5344CB8AC3E}">
        <p14:creationId xmlns:p14="http://schemas.microsoft.com/office/powerpoint/2010/main" val="333040865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4685" y="-21987"/>
            <a:ext cx="5518782" cy="773112"/>
          </a:xfrm>
        </p:spPr>
        <p:txBody>
          <a:bodyPr/>
          <a:lstStyle/>
          <a:p>
            <a:r>
              <a:rPr lang="en-US"/>
              <a:t>MCAS Analytics for AWS</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8973" y="540565"/>
            <a:ext cx="2997400"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Threat Hunting</a:t>
            </a:r>
          </a:p>
        </p:txBody>
      </p:sp>
      <p:pic>
        <p:nvPicPr>
          <p:cNvPr id="3" name="Picture 2">
            <a:extLst>
              <a:ext uri="{FF2B5EF4-FFF2-40B4-BE49-F238E27FC236}">
                <a16:creationId xmlns:a16="http://schemas.microsoft.com/office/drawing/2014/main" id="{2963717C-348E-45BF-9C5E-694AB2A0C300}"/>
              </a:ext>
            </a:extLst>
          </p:cNvPr>
          <p:cNvPicPr>
            <a:picLocks noChangeAspect="1"/>
          </p:cNvPicPr>
          <p:nvPr/>
        </p:nvPicPr>
        <p:blipFill>
          <a:blip r:embed="rId3"/>
          <a:stretch>
            <a:fillRect/>
          </a:stretch>
        </p:blipFill>
        <p:spPr>
          <a:xfrm>
            <a:off x="1670910" y="879119"/>
            <a:ext cx="8897316" cy="5774377"/>
          </a:xfrm>
          <a:prstGeom prst="rect">
            <a:avLst/>
          </a:prstGeom>
        </p:spPr>
      </p:pic>
    </p:spTree>
    <p:extLst>
      <p:ext uri="{BB962C8B-B14F-4D97-AF65-F5344CB8AC3E}">
        <p14:creationId xmlns:p14="http://schemas.microsoft.com/office/powerpoint/2010/main" val="11811519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4685" y="-21987"/>
            <a:ext cx="5518782" cy="773112"/>
          </a:xfrm>
        </p:spPr>
        <p:txBody>
          <a:bodyPr/>
          <a:lstStyle/>
          <a:p>
            <a:r>
              <a:rPr lang="en-US"/>
              <a:t>Azure Sentinel for AWS</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8973" y="540565"/>
            <a:ext cx="2997400"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Threat Hunting</a:t>
            </a:r>
          </a:p>
        </p:txBody>
      </p:sp>
      <p:pic>
        <p:nvPicPr>
          <p:cNvPr id="3" name="Picture 2">
            <a:extLst>
              <a:ext uri="{FF2B5EF4-FFF2-40B4-BE49-F238E27FC236}">
                <a16:creationId xmlns:a16="http://schemas.microsoft.com/office/drawing/2014/main" id="{F344AE30-9282-4E56-A434-DD3DA8BF3259}"/>
              </a:ext>
            </a:extLst>
          </p:cNvPr>
          <p:cNvPicPr>
            <a:picLocks noChangeAspect="1"/>
          </p:cNvPicPr>
          <p:nvPr/>
        </p:nvPicPr>
        <p:blipFill>
          <a:blip r:embed="rId3"/>
          <a:stretch>
            <a:fillRect/>
          </a:stretch>
        </p:blipFill>
        <p:spPr>
          <a:xfrm>
            <a:off x="0" y="144150"/>
            <a:ext cx="12367066" cy="6309809"/>
          </a:xfrm>
          <a:prstGeom prst="rect">
            <a:avLst/>
          </a:prstGeom>
        </p:spPr>
      </p:pic>
    </p:spTree>
    <p:extLst>
      <p:ext uri="{BB962C8B-B14F-4D97-AF65-F5344CB8AC3E}">
        <p14:creationId xmlns:p14="http://schemas.microsoft.com/office/powerpoint/2010/main" val="171747780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a:xfrm>
            <a:off x="438161" y="3090314"/>
            <a:ext cx="9590081" cy="2745336"/>
          </a:xfrm>
        </p:spPr>
        <p:txBody>
          <a:bodyPr/>
          <a:lstStyle/>
          <a:p>
            <a:r>
              <a:rPr lang="en-US" sz="4400"/>
              <a:t>Microsoft Security for GCP</a:t>
            </a:r>
            <a:br>
              <a:rPr lang="en-US" sz="3600">
                <a:latin typeface="Segoe UI Semilight" panose="020B0402040204020203" pitchFamily="34" charset="0"/>
                <a:cs typeface="Segoe UI Semilight" panose="020B0402040204020203" pitchFamily="34" charset="0"/>
              </a:rPr>
            </a:br>
            <a:r>
              <a:rPr lang="en-US" sz="3600">
                <a:latin typeface="Segoe UI Semilight" panose="020B0402040204020203" pitchFamily="34" charset="0"/>
                <a:cs typeface="Segoe UI Semilight" panose="020B0402040204020203" pitchFamily="34" charset="0"/>
              </a:rPr>
              <a:t>Azure AD, Defender for Cloud Apps</a:t>
            </a:r>
            <a:br>
              <a:rPr lang="en-US" sz="3600">
                <a:latin typeface="Segoe UI Semilight" panose="020B0402040204020203" pitchFamily="34" charset="0"/>
                <a:cs typeface="Segoe UI Semilight" panose="020B0402040204020203" pitchFamily="34" charset="0"/>
              </a:rPr>
            </a:br>
            <a:r>
              <a:rPr lang="en-US" sz="3600">
                <a:latin typeface="Segoe UI Semilight" panose="020B0402040204020203" pitchFamily="34" charset="0"/>
                <a:cs typeface="Segoe UI Semilight" panose="020B0402040204020203" pitchFamily="34" charset="0"/>
              </a:rPr>
              <a:t>and Microsoft Sentinel</a:t>
            </a:r>
            <a:br>
              <a:rPr lang="en-US" sz="3600">
                <a:latin typeface="Segoe UI Semilight" panose="020B0402040204020203" pitchFamily="34" charset="0"/>
                <a:cs typeface="Segoe UI Semilight" panose="020B0402040204020203" pitchFamily="34" charset="0"/>
              </a:rPr>
            </a:br>
            <a:br>
              <a:rPr lang="en-US" sz="3600">
                <a:latin typeface="Segoe UI Semilight" panose="020B0402040204020203" pitchFamily="34" charset="0"/>
                <a:cs typeface="Segoe UI Semilight" panose="020B0402040204020203" pitchFamily="34" charset="0"/>
              </a:rPr>
            </a:br>
            <a:r>
              <a:rPr lang="en-US" sz="2400">
                <a:latin typeface="Segoe UI Semilight" panose="020B0402040204020203" pitchFamily="34" charset="0"/>
                <a:cs typeface="Segoe UI Semilight" panose="020B0402040204020203" pitchFamily="34" charset="0"/>
              </a:rPr>
              <a:t>Thanks to Luciana Blanchard for the GCP updates </a:t>
            </a:r>
            <a:r>
              <a:rPr lang="en-US" sz="2400">
                <a:latin typeface="Segoe UI Semilight" panose="020B0402040204020203" pitchFamily="34" charset="0"/>
                <a:cs typeface="Segoe UI Semilight" panose="020B0402040204020203" pitchFamily="34" charset="0"/>
                <a:sym typeface="Wingdings" panose="05000000000000000000" pitchFamily="2" charset="2"/>
              </a:rPr>
              <a:t></a:t>
            </a:r>
            <a:endParaRPr lang="en-US" sz="4400"/>
          </a:p>
        </p:txBody>
      </p:sp>
      <p:sp>
        <p:nvSpPr>
          <p:cNvPr id="16" name="TextBox 15">
            <a:extLst>
              <a:ext uri="{FF2B5EF4-FFF2-40B4-BE49-F238E27FC236}">
                <a16:creationId xmlns:a16="http://schemas.microsoft.com/office/drawing/2014/main" id="{FA1E03D8-A339-46F3-8B0A-1D682B68E574}"/>
              </a:ext>
            </a:extLst>
          </p:cNvPr>
          <p:cNvSpPr txBox="1"/>
          <p:nvPr/>
        </p:nvSpPr>
        <p:spPr>
          <a:xfrm>
            <a:off x="-57749" y="6615485"/>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bg1"/>
                </a:solidFill>
              </a:rPr>
              <a:t>Microsoft Internal Use and Microsoft Partners Only</a:t>
            </a:r>
          </a:p>
        </p:txBody>
      </p:sp>
    </p:spTree>
    <p:extLst>
      <p:ext uri="{BB962C8B-B14F-4D97-AF65-F5344CB8AC3E}">
        <p14:creationId xmlns:p14="http://schemas.microsoft.com/office/powerpoint/2010/main" val="225120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8BC8981-A1CA-4D49-B20B-8BE490AC75DC}"/>
              </a:ext>
            </a:extLst>
          </p:cNvPr>
          <p:cNvSpPr/>
          <p:nvPr/>
        </p:nvSpPr>
        <p:spPr bwMode="auto">
          <a:xfrm>
            <a:off x="6608586" y="2268004"/>
            <a:ext cx="4733248" cy="1130360"/>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Team Structure</a:t>
            </a:r>
          </a:p>
        </p:txBody>
      </p:sp>
      <p:sp>
        <p:nvSpPr>
          <p:cNvPr id="24" name="Rectangle 23">
            <a:extLst>
              <a:ext uri="{FF2B5EF4-FFF2-40B4-BE49-F238E27FC236}">
                <a16:creationId xmlns:a16="http://schemas.microsoft.com/office/drawing/2014/main" id="{1B99D9CB-CD7F-44E7-939F-243B22F3C78F}"/>
              </a:ext>
            </a:extLst>
          </p:cNvPr>
          <p:cNvSpPr/>
          <p:nvPr/>
        </p:nvSpPr>
        <p:spPr bwMode="auto">
          <a:xfrm>
            <a:off x="498857" y="2175269"/>
            <a:ext cx="4282987" cy="942767"/>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Team Structure</a:t>
            </a:r>
          </a:p>
        </p:txBody>
      </p:sp>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4685" y="-21987"/>
            <a:ext cx="5580710" cy="773112"/>
          </a:xfrm>
        </p:spPr>
        <p:txBody>
          <a:bodyPr/>
          <a:lstStyle/>
          <a:p>
            <a:r>
              <a:rPr lang="en-US"/>
              <a:t>Understanding GCP Identity</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8973" y="540565"/>
            <a:ext cx="5414396" cy="338554"/>
          </a:xfrm>
          <a:prstGeom prst="rect">
            <a:avLst/>
          </a:prstGeom>
        </p:spPr>
        <p:txBody>
          <a:bodyPr wrap="square" anchor="t">
            <a:spAutoFit/>
          </a:bodyPr>
          <a:lstStyle>
            <a:defPPr>
              <a:defRPr lang="en-US"/>
            </a:defPPr>
            <a:lvl1pPr algn="ctr"/>
          </a:lstStyle>
          <a:p>
            <a:pPr algn="l" defTabSz="857523"/>
            <a:r>
              <a:rPr lang="en-US" sz="1600" i="1">
                <a:solidFill>
                  <a:srgbClr val="B2B2B2"/>
                </a:solidFill>
                <a:latin typeface="Segoe UI Semilight" panose="020B0402040204020203" pitchFamily="34" charset="0"/>
                <a:cs typeface="Segoe UI Semilight" panose="020B0402040204020203" pitchFamily="34" charset="0"/>
              </a:rPr>
              <a:t>GCP Identity Options</a:t>
            </a:r>
          </a:p>
        </p:txBody>
      </p:sp>
      <p:sp>
        <p:nvSpPr>
          <p:cNvPr id="72" name="Rectangle 71">
            <a:extLst>
              <a:ext uri="{FF2B5EF4-FFF2-40B4-BE49-F238E27FC236}">
                <a16:creationId xmlns:a16="http://schemas.microsoft.com/office/drawing/2014/main" id="{26A2F95F-195F-406E-94B5-E313C63AB370}"/>
              </a:ext>
            </a:extLst>
          </p:cNvPr>
          <p:cNvSpPr/>
          <p:nvPr/>
        </p:nvSpPr>
        <p:spPr bwMode="auto">
          <a:xfrm>
            <a:off x="6599246" y="4912767"/>
            <a:ext cx="4733249" cy="1468210"/>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Identity &amp; Access Management</a:t>
            </a:r>
          </a:p>
        </p:txBody>
      </p:sp>
      <p:sp>
        <p:nvSpPr>
          <p:cNvPr id="73" name="Rectangle 72">
            <a:extLst>
              <a:ext uri="{FF2B5EF4-FFF2-40B4-BE49-F238E27FC236}">
                <a16:creationId xmlns:a16="http://schemas.microsoft.com/office/drawing/2014/main" id="{A74B4680-58A7-4BFF-B6A1-3A4939D086B6}"/>
              </a:ext>
            </a:extLst>
          </p:cNvPr>
          <p:cNvSpPr/>
          <p:nvPr/>
        </p:nvSpPr>
        <p:spPr bwMode="auto">
          <a:xfrm>
            <a:off x="6599247" y="3710194"/>
            <a:ext cx="4733248" cy="89074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Resource Grouping</a:t>
            </a:r>
          </a:p>
        </p:txBody>
      </p:sp>
      <p:sp>
        <p:nvSpPr>
          <p:cNvPr id="75" name="Rectangle 74">
            <a:extLst>
              <a:ext uri="{FF2B5EF4-FFF2-40B4-BE49-F238E27FC236}">
                <a16:creationId xmlns:a16="http://schemas.microsoft.com/office/drawing/2014/main" id="{F3C18E43-32B7-4376-BB93-E759DF7CA56F}"/>
              </a:ext>
            </a:extLst>
          </p:cNvPr>
          <p:cNvSpPr/>
          <p:nvPr/>
        </p:nvSpPr>
        <p:spPr bwMode="auto">
          <a:xfrm>
            <a:off x="6599248" y="1219986"/>
            <a:ext cx="4733248" cy="960010"/>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Billing Agreement</a:t>
            </a:r>
          </a:p>
        </p:txBody>
      </p:sp>
      <p:sp>
        <p:nvSpPr>
          <p:cNvPr id="92" name="Rectangle 91">
            <a:extLst>
              <a:ext uri="{FF2B5EF4-FFF2-40B4-BE49-F238E27FC236}">
                <a16:creationId xmlns:a16="http://schemas.microsoft.com/office/drawing/2014/main" id="{74E19840-80E1-4330-A417-32A4AF075DAD}"/>
              </a:ext>
            </a:extLst>
          </p:cNvPr>
          <p:cNvSpPr/>
          <p:nvPr/>
        </p:nvSpPr>
        <p:spPr bwMode="auto">
          <a:xfrm>
            <a:off x="7824168" y="694140"/>
            <a:ext cx="2824480" cy="338878"/>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Company A</a:t>
            </a:r>
          </a:p>
        </p:txBody>
      </p:sp>
      <p:sp>
        <p:nvSpPr>
          <p:cNvPr id="93" name="Rectangle 92">
            <a:extLst>
              <a:ext uri="{FF2B5EF4-FFF2-40B4-BE49-F238E27FC236}">
                <a16:creationId xmlns:a16="http://schemas.microsoft.com/office/drawing/2014/main" id="{68D1B136-9E59-426B-8EDF-E5FB3CF8C8A9}"/>
              </a:ext>
            </a:extLst>
          </p:cNvPr>
          <p:cNvSpPr/>
          <p:nvPr/>
        </p:nvSpPr>
        <p:spPr bwMode="auto">
          <a:xfrm>
            <a:off x="7723773" y="2959228"/>
            <a:ext cx="1147193" cy="276948"/>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Team 1</a:t>
            </a:r>
          </a:p>
        </p:txBody>
      </p:sp>
      <p:sp>
        <p:nvSpPr>
          <p:cNvPr id="97" name="Rectangle 96">
            <a:extLst>
              <a:ext uri="{FF2B5EF4-FFF2-40B4-BE49-F238E27FC236}">
                <a16:creationId xmlns:a16="http://schemas.microsoft.com/office/drawing/2014/main" id="{42F883FB-FB8F-44B0-98EA-F964AE7FBE15}"/>
              </a:ext>
            </a:extLst>
          </p:cNvPr>
          <p:cNvSpPr/>
          <p:nvPr/>
        </p:nvSpPr>
        <p:spPr bwMode="auto">
          <a:xfrm>
            <a:off x="7281860" y="3911474"/>
            <a:ext cx="1041939" cy="467392"/>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GCP Project 1</a:t>
            </a:r>
          </a:p>
        </p:txBody>
      </p:sp>
      <p:sp>
        <p:nvSpPr>
          <p:cNvPr id="98" name="Rectangle 97">
            <a:extLst>
              <a:ext uri="{FF2B5EF4-FFF2-40B4-BE49-F238E27FC236}">
                <a16:creationId xmlns:a16="http://schemas.microsoft.com/office/drawing/2014/main" id="{7A03F29D-2804-471E-9D7A-7F49F729D2AC}"/>
              </a:ext>
            </a:extLst>
          </p:cNvPr>
          <p:cNvSpPr/>
          <p:nvPr/>
        </p:nvSpPr>
        <p:spPr bwMode="auto">
          <a:xfrm>
            <a:off x="8719175" y="3911474"/>
            <a:ext cx="1041939" cy="467392"/>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GCP Project  2</a:t>
            </a:r>
          </a:p>
        </p:txBody>
      </p:sp>
      <p:sp>
        <p:nvSpPr>
          <p:cNvPr id="99" name="Rectangle 98">
            <a:extLst>
              <a:ext uri="{FF2B5EF4-FFF2-40B4-BE49-F238E27FC236}">
                <a16:creationId xmlns:a16="http://schemas.microsoft.com/office/drawing/2014/main" id="{4F1F406D-A924-4847-A035-5BDA9752520A}"/>
              </a:ext>
            </a:extLst>
          </p:cNvPr>
          <p:cNvSpPr/>
          <p:nvPr/>
        </p:nvSpPr>
        <p:spPr bwMode="auto">
          <a:xfrm>
            <a:off x="10025785" y="3911474"/>
            <a:ext cx="1039301" cy="467392"/>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GCP Project 3</a:t>
            </a:r>
          </a:p>
        </p:txBody>
      </p:sp>
      <p:sp>
        <p:nvSpPr>
          <p:cNvPr id="103" name="Rectangle 102">
            <a:extLst>
              <a:ext uri="{FF2B5EF4-FFF2-40B4-BE49-F238E27FC236}">
                <a16:creationId xmlns:a16="http://schemas.microsoft.com/office/drawing/2014/main" id="{41721FEA-AC24-4FB6-8DCB-3AE751EC472B}"/>
              </a:ext>
            </a:extLst>
          </p:cNvPr>
          <p:cNvSpPr/>
          <p:nvPr/>
        </p:nvSpPr>
        <p:spPr bwMode="auto">
          <a:xfrm>
            <a:off x="7283621" y="5059466"/>
            <a:ext cx="1952787" cy="437581"/>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Google Identity</a:t>
            </a:r>
          </a:p>
        </p:txBody>
      </p:sp>
      <p:cxnSp>
        <p:nvCxnSpPr>
          <p:cNvPr id="107" name="Connector: Elbow 106">
            <a:extLst>
              <a:ext uri="{FF2B5EF4-FFF2-40B4-BE49-F238E27FC236}">
                <a16:creationId xmlns:a16="http://schemas.microsoft.com/office/drawing/2014/main" id="{4888757F-9EBC-4BB8-B7DD-21CBFF62A4CF}"/>
              </a:ext>
            </a:extLst>
          </p:cNvPr>
          <p:cNvCxnSpPr>
            <a:cxnSpLocks/>
            <a:stCxn id="92" idx="2"/>
          </p:cNvCxnSpPr>
          <p:nvPr/>
        </p:nvCxnSpPr>
        <p:spPr>
          <a:xfrm rot="16200000" flipH="1">
            <a:off x="9000986" y="1268440"/>
            <a:ext cx="470846" cy="2"/>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955A5A04-8586-4FE6-AD99-C95150886FD3}"/>
              </a:ext>
            </a:extLst>
          </p:cNvPr>
          <p:cNvCxnSpPr>
            <a:cxnSpLocks/>
            <a:stCxn id="93" idx="2"/>
            <a:endCxn id="98" idx="0"/>
          </p:cNvCxnSpPr>
          <p:nvPr/>
        </p:nvCxnSpPr>
        <p:spPr>
          <a:xfrm rot="16200000" flipH="1">
            <a:off x="8431108" y="3102437"/>
            <a:ext cx="675298" cy="94277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080A70E-7A3A-4089-A2F6-A039255D50AE}"/>
              </a:ext>
            </a:extLst>
          </p:cNvPr>
          <p:cNvCxnSpPr>
            <a:cxnSpLocks/>
            <a:stCxn id="93" idx="2"/>
            <a:endCxn id="97" idx="0"/>
          </p:cNvCxnSpPr>
          <p:nvPr/>
        </p:nvCxnSpPr>
        <p:spPr>
          <a:xfrm rot="5400000">
            <a:off x="7712451" y="3326555"/>
            <a:ext cx="675298" cy="494540"/>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Connector: Elbow 74">
            <a:extLst>
              <a:ext uri="{FF2B5EF4-FFF2-40B4-BE49-F238E27FC236}">
                <a16:creationId xmlns:a16="http://schemas.microsoft.com/office/drawing/2014/main" id="{709F726D-2274-4163-8A00-D7F7633589D0}"/>
              </a:ext>
            </a:extLst>
          </p:cNvPr>
          <p:cNvCxnSpPr>
            <a:cxnSpLocks/>
            <a:stCxn id="175" idx="2"/>
            <a:endCxn id="99" idx="0"/>
          </p:cNvCxnSpPr>
          <p:nvPr/>
        </p:nvCxnSpPr>
        <p:spPr>
          <a:xfrm>
            <a:off x="10539798" y="3230804"/>
            <a:ext cx="5638" cy="680670"/>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Connector: Elbow 94">
            <a:extLst>
              <a:ext uri="{FF2B5EF4-FFF2-40B4-BE49-F238E27FC236}">
                <a16:creationId xmlns:a16="http://schemas.microsoft.com/office/drawing/2014/main" id="{F33F1AC3-9F4D-43C5-9982-8BFB6B2C5F96}"/>
              </a:ext>
            </a:extLst>
          </p:cNvPr>
          <p:cNvCxnSpPr>
            <a:cxnSpLocks/>
            <a:stCxn id="3" idx="0"/>
            <a:endCxn id="103" idx="2"/>
          </p:cNvCxnSpPr>
          <p:nvPr/>
        </p:nvCxnSpPr>
        <p:spPr>
          <a:xfrm flipV="1">
            <a:off x="8260015" y="5497047"/>
            <a:ext cx="0" cy="28953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74">
            <a:extLst>
              <a:ext uri="{FF2B5EF4-FFF2-40B4-BE49-F238E27FC236}">
                <a16:creationId xmlns:a16="http://schemas.microsoft.com/office/drawing/2014/main" id="{7B1D4EA3-24CD-4468-A330-019DEBA0510D}"/>
              </a:ext>
            </a:extLst>
          </p:cNvPr>
          <p:cNvCxnSpPr>
            <a:cxnSpLocks/>
            <a:stCxn id="98" idx="2"/>
            <a:endCxn id="103" idx="0"/>
          </p:cNvCxnSpPr>
          <p:nvPr/>
        </p:nvCxnSpPr>
        <p:spPr>
          <a:xfrm rot="5400000">
            <a:off x="8409780" y="4229101"/>
            <a:ext cx="680600" cy="980130"/>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Connector: Elbow 74">
            <a:extLst>
              <a:ext uri="{FF2B5EF4-FFF2-40B4-BE49-F238E27FC236}">
                <a16:creationId xmlns:a16="http://schemas.microsoft.com/office/drawing/2014/main" id="{2496A222-8D09-468E-AAFA-BA5634599E4A}"/>
              </a:ext>
            </a:extLst>
          </p:cNvPr>
          <p:cNvCxnSpPr>
            <a:cxnSpLocks/>
            <a:stCxn id="97" idx="2"/>
            <a:endCxn id="103" idx="0"/>
          </p:cNvCxnSpPr>
          <p:nvPr/>
        </p:nvCxnSpPr>
        <p:spPr>
          <a:xfrm rot="16200000" flipH="1">
            <a:off x="7691122" y="4490573"/>
            <a:ext cx="680600" cy="457185"/>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Connector: Elbow 74">
            <a:extLst>
              <a:ext uri="{FF2B5EF4-FFF2-40B4-BE49-F238E27FC236}">
                <a16:creationId xmlns:a16="http://schemas.microsoft.com/office/drawing/2014/main" id="{665A3229-5583-49DF-9D85-4E3A51BAC96B}"/>
              </a:ext>
            </a:extLst>
          </p:cNvPr>
          <p:cNvCxnSpPr>
            <a:cxnSpLocks/>
            <a:stCxn id="99" idx="2"/>
            <a:endCxn id="103" idx="0"/>
          </p:cNvCxnSpPr>
          <p:nvPr/>
        </p:nvCxnSpPr>
        <p:spPr>
          <a:xfrm rot="5400000">
            <a:off x="9062426" y="3576456"/>
            <a:ext cx="680600" cy="2285421"/>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2825888-6B03-44D9-A3D9-958561A31921}"/>
              </a:ext>
            </a:extLst>
          </p:cNvPr>
          <p:cNvSpPr/>
          <p:nvPr/>
        </p:nvSpPr>
        <p:spPr bwMode="auto">
          <a:xfrm>
            <a:off x="7526015" y="5786579"/>
            <a:ext cx="1468000" cy="39626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Admin / Dev</a:t>
            </a:r>
          </a:p>
        </p:txBody>
      </p:sp>
      <p:sp>
        <p:nvSpPr>
          <p:cNvPr id="48" name="Rectangle 47">
            <a:extLst>
              <a:ext uri="{FF2B5EF4-FFF2-40B4-BE49-F238E27FC236}">
                <a16:creationId xmlns:a16="http://schemas.microsoft.com/office/drawing/2014/main" id="{91F68FB0-D041-4B3C-821A-230686789298}"/>
              </a:ext>
            </a:extLst>
          </p:cNvPr>
          <p:cNvSpPr/>
          <p:nvPr/>
        </p:nvSpPr>
        <p:spPr bwMode="auto">
          <a:xfrm>
            <a:off x="501679" y="4652173"/>
            <a:ext cx="4282988" cy="1959847"/>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Identity &amp; Access Management</a:t>
            </a:r>
          </a:p>
        </p:txBody>
      </p:sp>
      <p:sp>
        <p:nvSpPr>
          <p:cNvPr id="49" name="Rectangle 48">
            <a:extLst>
              <a:ext uri="{FF2B5EF4-FFF2-40B4-BE49-F238E27FC236}">
                <a16:creationId xmlns:a16="http://schemas.microsoft.com/office/drawing/2014/main" id="{635591CB-0F92-4978-BF20-F00C3ABF46B6}"/>
              </a:ext>
            </a:extLst>
          </p:cNvPr>
          <p:cNvSpPr/>
          <p:nvPr/>
        </p:nvSpPr>
        <p:spPr bwMode="auto">
          <a:xfrm>
            <a:off x="501679" y="3206145"/>
            <a:ext cx="4282987" cy="1346805"/>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Resource Grouping</a:t>
            </a:r>
          </a:p>
        </p:txBody>
      </p:sp>
      <p:sp>
        <p:nvSpPr>
          <p:cNvPr id="50" name="Rectangle 49">
            <a:extLst>
              <a:ext uri="{FF2B5EF4-FFF2-40B4-BE49-F238E27FC236}">
                <a16:creationId xmlns:a16="http://schemas.microsoft.com/office/drawing/2014/main" id="{03A6D10D-B9BB-4E33-8487-F2EE88CF0DD4}"/>
              </a:ext>
            </a:extLst>
          </p:cNvPr>
          <p:cNvSpPr/>
          <p:nvPr/>
        </p:nvSpPr>
        <p:spPr bwMode="auto">
          <a:xfrm>
            <a:off x="501680" y="1457775"/>
            <a:ext cx="4282987" cy="614024"/>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Billing Agreement</a:t>
            </a:r>
          </a:p>
        </p:txBody>
      </p:sp>
      <p:sp>
        <p:nvSpPr>
          <p:cNvPr id="51" name="Rectangle 50">
            <a:extLst>
              <a:ext uri="{FF2B5EF4-FFF2-40B4-BE49-F238E27FC236}">
                <a16:creationId xmlns:a16="http://schemas.microsoft.com/office/drawing/2014/main" id="{488D860E-5A65-436C-B146-3FB3EDE35413}"/>
              </a:ext>
            </a:extLst>
          </p:cNvPr>
          <p:cNvSpPr/>
          <p:nvPr/>
        </p:nvSpPr>
        <p:spPr bwMode="auto">
          <a:xfrm>
            <a:off x="2993548" y="921500"/>
            <a:ext cx="1404338" cy="371189"/>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Company A</a:t>
            </a:r>
          </a:p>
        </p:txBody>
      </p:sp>
      <p:sp>
        <p:nvSpPr>
          <p:cNvPr id="52" name="Rectangle 51">
            <a:extLst>
              <a:ext uri="{FF2B5EF4-FFF2-40B4-BE49-F238E27FC236}">
                <a16:creationId xmlns:a16="http://schemas.microsoft.com/office/drawing/2014/main" id="{C741D060-8E40-4C4D-8929-9F7D256E2160}"/>
              </a:ext>
            </a:extLst>
          </p:cNvPr>
          <p:cNvSpPr/>
          <p:nvPr/>
        </p:nvSpPr>
        <p:spPr bwMode="auto">
          <a:xfrm>
            <a:off x="2985002" y="1610671"/>
            <a:ext cx="1416829" cy="318622"/>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GCP Organization</a:t>
            </a:r>
          </a:p>
        </p:txBody>
      </p:sp>
      <p:sp>
        <p:nvSpPr>
          <p:cNvPr id="53" name="Rectangle 52">
            <a:extLst>
              <a:ext uri="{FF2B5EF4-FFF2-40B4-BE49-F238E27FC236}">
                <a16:creationId xmlns:a16="http://schemas.microsoft.com/office/drawing/2014/main" id="{3D805A78-4B51-4FB6-A96A-09DEF4DABCE0}"/>
              </a:ext>
            </a:extLst>
          </p:cNvPr>
          <p:cNvSpPr/>
          <p:nvPr/>
        </p:nvSpPr>
        <p:spPr bwMode="auto">
          <a:xfrm>
            <a:off x="1215990" y="3373086"/>
            <a:ext cx="1405542" cy="417317"/>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GCP Project</a:t>
            </a:r>
          </a:p>
        </p:txBody>
      </p:sp>
      <p:sp>
        <p:nvSpPr>
          <p:cNvPr id="56" name="Rectangle 55">
            <a:extLst>
              <a:ext uri="{FF2B5EF4-FFF2-40B4-BE49-F238E27FC236}">
                <a16:creationId xmlns:a16="http://schemas.microsoft.com/office/drawing/2014/main" id="{398AE44D-FFFF-47A1-8999-D8FD4D225D4C}"/>
              </a:ext>
            </a:extLst>
          </p:cNvPr>
          <p:cNvSpPr/>
          <p:nvPr/>
        </p:nvSpPr>
        <p:spPr bwMode="auto">
          <a:xfrm>
            <a:off x="1213731" y="4864637"/>
            <a:ext cx="1405542" cy="504217"/>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Google Identity</a:t>
            </a:r>
          </a:p>
        </p:txBody>
      </p:sp>
      <p:cxnSp>
        <p:nvCxnSpPr>
          <p:cNvPr id="59" name="Connector: Elbow 58">
            <a:extLst>
              <a:ext uri="{FF2B5EF4-FFF2-40B4-BE49-F238E27FC236}">
                <a16:creationId xmlns:a16="http://schemas.microsoft.com/office/drawing/2014/main" id="{670847FD-BC9A-4CA1-8E7B-3F32E2A9DB85}"/>
              </a:ext>
            </a:extLst>
          </p:cNvPr>
          <p:cNvCxnSpPr>
            <a:cxnSpLocks/>
            <a:stCxn id="51" idx="2"/>
            <a:endCxn id="52" idx="0"/>
          </p:cNvCxnSpPr>
          <p:nvPr/>
        </p:nvCxnSpPr>
        <p:spPr>
          <a:xfrm flipH="1">
            <a:off x="3693417" y="1292689"/>
            <a:ext cx="2300" cy="317982"/>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4F9D58C1-1961-44A4-BF10-F800D3C5B4E4}"/>
              </a:ext>
            </a:extLst>
          </p:cNvPr>
          <p:cNvCxnSpPr>
            <a:cxnSpLocks/>
            <a:stCxn id="52" idx="2"/>
            <a:endCxn id="29" idx="0"/>
          </p:cNvCxnSpPr>
          <p:nvPr/>
        </p:nvCxnSpPr>
        <p:spPr>
          <a:xfrm flipH="1">
            <a:off x="3693085" y="1929293"/>
            <a:ext cx="332" cy="471108"/>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Connector: Elbow 94">
            <a:extLst>
              <a:ext uri="{FF2B5EF4-FFF2-40B4-BE49-F238E27FC236}">
                <a16:creationId xmlns:a16="http://schemas.microsoft.com/office/drawing/2014/main" id="{D7C5D8CB-721C-43E7-A70E-DDD75398B5C9}"/>
              </a:ext>
            </a:extLst>
          </p:cNvPr>
          <p:cNvCxnSpPr>
            <a:cxnSpLocks/>
            <a:stCxn id="69" idx="1"/>
            <a:endCxn id="56" idx="3"/>
          </p:cNvCxnSpPr>
          <p:nvPr/>
        </p:nvCxnSpPr>
        <p:spPr>
          <a:xfrm flipH="1">
            <a:off x="2619273" y="5113301"/>
            <a:ext cx="605857" cy="344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74">
            <a:extLst>
              <a:ext uri="{FF2B5EF4-FFF2-40B4-BE49-F238E27FC236}">
                <a16:creationId xmlns:a16="http://schemas.microsoft.com/office/drawing/2014/main" id="{4AC27D5C-CDFB-4824-8D4F-E3A551F9BCA8}"/>
              </a:ext>
            </a:extLst>
          </p:cNvPr>
          <p:cNvCxnSpPr>
            <a:cxnSpLocks/>
            <a:stCxn id="53" idx="2"/>
            <a:endCxn id="56" idx="0"/>
          </p:cNvCxnSpPr>
          <p:nvPr/>
        </p:nvCxnSpPr>
        <p:spPr>
          <a:xfrm flipH="1">
            <a:off x="1916502" y="3790403"/>
            <a:ext cx="2259" cy="1074234"/>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393593E-F7FF-42EA-A4D3-70EF8E0B1F71}"/>
              </a:ext>
            </a:extLst>
          </p:cNvPr>
          <p:cNvSpPr/>
          <p:nvPr/>
        </p:nvSpPr>
        <p:spPr bwMode="auto">
          <a:xfrm>
            <a:off x="3225130" y="4915168"/>
            <a:ext cx="1303867" cy="39626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Administrators / Developers</a:t>
            </a:r>
          </a:p>
        </p:txBody>
      </p:sp>
      <p:sp>
        <p:nvSpPr>
          <p:cNvPr id="74" name="Rectangle 73">
            <a:extLst>
              <a:ext uri="{FF2B5EF4-FFF2-40B4-BE49-F238E27FC236}">
                <a16:creationId xmlns:a16="http://schemas.microsoft.com/office/drawing/2014/main" id="{AD88263E-C9E0-4453-9EFE-9C2FE03DEB4E}"/>
              </a:ext>
            </a:extLst>
          </p:cNvPr>
          <p:cNvSpPr/>
          <p:nvPr/>
        </p:nvSpPr>
        <p:spPr bwMode="auto">
          <a:xfrm>
            <a:off x="3225130" y="3382536"/>
            <a:ext cx="1303867" cy="39626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Root Account</a:t>
            </a:r>
          </a:p>
        </p:txBody>
      </p:sp>
      <p:cxnSp>
        <p:nvCxnSpPr>
          <p:cNvPr id="86" name="Connector: Elbow 94">
            <a:extLst>
              <a:ext uri="{FF2B5EF4-FFF2-40B4-BE49-F238E27FC236}">
                <a16:creationId xmlns:a16="http://schemas.microsoft.com/office/drawing/2014/main" id="{D312A33C-FDBC-4342-9C52-75EBB3F18EA0}"/>
              </a:ext>
            </a:extLst>
          </p:cNvPr>
          <p:cNvCxnSpPr>
            <a:cxnSpLocks/>
            <a:stCxn id="74" idx="1"/>
            <a:endCxn id="53" idx="3"/>
          </p:cNvCxnSpPr>
          <p:nvPr/>
        </p:nvCxnSpPr>
        <p:spPr>
          <a:xfrm flipH="1">
            <a:off x="2621532" y="3580669"/>
            <a:ext cx="603598" cy="107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48F9E77-740E-4AAE-97E7-2BEA723B6096}"/>
              </a:ext>
            </a:extLst>
          </p:cNvPr>
          <p:cNvSpPr/>
          <p:nvPr/>
        </p:nvSpPr>
        <p:spPr bwMode="auto">
          <a:xfrm>
            <a:off x="1210910" y="5557410"/>
            <a:ext cx="3416276" cy="939367"/>
          </a:xfrm>
          <a:prstGeom prst="rect">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a:t>
            </a:r>
          </a:p>
        </p:txBody>
      </p:sp>
      <p:sp>
        <p:nvSpPr>
          <p:cNvPr id="33" name="Rectangle 32">
            <a:extLst>
              <a:ext uri="{FF2B5EF4-FFF2-40B4-BE49-F238E27FC236}">
                <a16:creationId xmlns:a16="http://schemas.microsoft.com/office/drawing/2014/main" id="{148F9E5D-F099-4A4F-81C4-7926F36A2948}"/>
              </a:ext>
            </a:extLst>
          </p:cNvPr>
          <p:cNvSpPr/>
          <p:nvPr/>
        </p:nvSpPr>
        <p:spPr bwMode="auto">
          <a:xfrm>
            <a:off x="2337654" y="3884267"/>
            <a:ext cx="2253983" cy="557605"/>
          </a:xfrm>
          <a:prstGeom prst="rect">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ea typeface="Segoe UI" pitchFamily="34" charset="0"/>
                <a:cs typeface="Segoe UI" pitchFamily="34" charset="0"/>
              </a:rPr>
              <a:t>…</a:t>
            </a:r>
          </a:p>
        </p:txBody>
      </p:sp>
      <p:sp>
        <p:nvSpPr>
          <p:cNvPr id="127" name="Rectangle 126">
            <a:extLst>
              <a:ext uri="{FF2B5EF4-FFF2-40B4-BE49-F238E27FC236}">
                <a16:creationId xmlns:a16="http://schemas.microsoft.com/office/drawing/2014/main" id="{DCD95D9C-6344-4B84-8507-FF1D034FAF34}"/>
              </a:ext>
            </a:extLst>
          </p:cNvPr>
          <p:cNvSpPr/>
          <p:nvPr/>
        </p:nvSpPr>
        <p:spPr bwMode="auto">
          <a:xfrm>
            <a:off x="14797667" y="4554029"/>
            <a:ext cx="8627071" cy="1160051"/>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Identity &amp; Access Management</a:t>
            </a:r>
          </a:p>
        </p:txBody>
      </p:sp>
      <p:sp>
        <p:nvSpPr>
          <p:cNvPr id="129" name="Rectangle 128">
            <a:extLst>
              <a:ext uri="{FF2B5EF4-FFF2-40B4-BE49-F238E27FC236}">
                <a16:creationId xmlns:a16="http://schemas.microsoft.com/office/drawing/2014/main" id="{5CFA7DE1-1247-4515-A8DC-55F2482C14E6}"/>
              </a:ext>
            </a:extLst>
          </p:cNvPr>
          <p:cNvSpPr/>
          <p:nvPr/>
        </p:nvSpPr>
        <p:spPr bwMode="auto">
          <a:xfrm>
            <a:off x="14797667" y="3206145"/>
            <a:ext cx="8627071" cy="1095776"/>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Resource Grouping</a:t>
            </a:r>
          </a:p>
        </p:txBody>
      </p:sp>
      <p:sp>
        <p:nvSpPr>
          <p:cNvPr id="130" name="Rectangle 129">
            <a:extLst>
              <a:ext uri="{FF2B5EF4-FFF2-40B4-BE49-F238E27FC236}">
                <a16:creationId xmlns:a16="http://schemas.microsoft.com/office/drawing/2014/main" id="{EB947B00-ABF4-4A63-8F8A-E3D4146352D4}"/>
              </a:ext>
            </a:extLst>
          </p:cNvPr>
          <p:cNvSpPr/>
          <p:nvPr/>
        </p:nvSpPr>
        <p:spPr bwMode="auto">
          <a:xfrm>
            <a:off x="14797668" y="1831147"/>
            <a:ext cx="8627071" cy="960010"/>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Billing Agreement</a:t>
            </a:r>
          </a:p>
        </p:txBody>
      </p:sp>
      <p:sp>
        <p:nvSpPr>
          <p:cNvPr id="131" name="Rectangle 130">
            <a:extLst>
              <a:ext uri="{FF2B5EF4-FFF2-40B4-BE49-F238E27FC236}">
                <a16:creationId xmlns:a16="http://schemas.microsoft.com/office/drawing/2014/main" id="{C115781D-7DF7-4563-B5E1-D95E02DA572A}"/>
              </a:ext>
            </a:extLst>
          </p:cNvPr>
          <p:cNvSpPr/>
          <p:nvPr/>
        </p:nvSpPr>
        <p:spPr bwMode="auto">
          <a:xfrm>
            <a:off x="17969663" y="1038310"/>
            <a:ext cx="2824480" cy="346803"/>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Company A</a:t>
            </a:r>
          </a:p>
        </p:txBody>
      </p:sp>
      <p:sp>
        <p:nvSpPr>
          <p:cNvPr id="132" name="Rectangle 131">
            <a:extLst>
              <a:ext uri="{FF2B5EF4-FFF2-40B4-BE49-F238E27FC236}">
                <a16:creationId xmlns:a16="http://schemas.microsoft.com/office/drawing/2014/main" id="{C4D6D6F9-FC88-45BB-8430-E973CCEDA2D9}"/>
              </a:ext>
            </a:extLst>
          </p:cNvPr>
          <p:cNvSpPr/>
          <p:nvPr/>
        </p:nvSpPr>
        <p:spPr bwMode="auto">
          <a:xfrm>
            <a:off x="16439583" y="2004939"/>
            <a:ext cx="1132461" cy="600603"/>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Organization</a:t>
            </a:r>
          </a:p>
        </p:txBody>
      </p:sp>
      <p:sp>
        <p:nvSpPr>
          <p:cNvPr id="133" name="Rectangle 132">
            <a:extLst>
              <a:ext uri="{FF2B5EF4-FFF2-40B4-BE49-F238E27FC236}">
                <a16:creationId xmlns:a16="http://schemas.microsoft.com/office/drawing/2014/main" id="{1526ED95-2FE1-42DD-A797-20B1A2A0DCA3}"/>
              </a:ext>
            </a:extLst>
          </p:cNvPr>
          <p:cNvSpPr/>
          <p:nvPr/>
        </p:nvSpPr>
        <p:spPr bwMode="auto">
          <a:xfrm>
            <a:off x="20460220" y="2004939"/>
            <a:ext cx="1807846" cy="600603"/>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Microsoft Azure</a:t>
            </a:r>
            <a:br>
              <a:rPr lang="en-US" sz="1100">
                <a:solidFill>
                  <a:schemeClr val="bg1"/>
                </a:solidFill>
                <a:ea typeface="Segoe UI" pitchFamily="34" charset="0"/>
                <a:cs typeface="Segoe UI" pitchFamily="34" charset="0"/>
              </a:rPr>
            </a:br>
            <a:r>
              <a:rPr lang="en-US" sz="1100">
                <a:solidFill>
                  <a:schemeClr val="bg1"/>
                </a:solidFill>
                <a:ea typeface="Segoe UI" pitchFamily="34" charset="0"/>
                <a:cs typeface="Segoe UI" pitchFamily="34" charset="0"/>
              </a:rPr>
              <a:t>Enterprise Agreement</a:t>
            </a:r>
          </a:p>
        </p:txBody>
      </p:sp>
      <p:sp>
        <p:nvSpPr>
          <p:cNvPr id="134" name="Rectangle 133">
            <a:extLst>
              <a:ext uri="{FF2B5EF4-FFF2-40B4-BE49-F238E27FC236}">
                <a16:creationId xmlns:a16="http://schemas.microsoft.com/office/drawing/2014/main" id="{6658A6FD-3A00-438B-8845-F974F55E8B47}"/>
              </a:ext>
            </a:extLst>
          </p:cNvPr>
          <p:cNvSpPr/>
          <p:nvPr/>
        </p:nvSpPr>
        <p:spPr bwMode="auto">
          <a:xfrm>
            <a:off x="15563983" y="3423949"/>
            <a:ext cx="880452"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Account 1</a:t>
            </a:r>
          </a:p>
        </p:txBody>
      </p:sp>
      <p:sp>
        <p:nvSpPr>
          <p:cNvPr id="135" name="Rectangle 134">
            <a:extLst>
              <a:ext uri="{FF2B5EF4-FFF2-40B4-BE49-F238E27FC236}">
                <a16:creationId xmlns:a16="http://schemas.microsoft.com/office/drawing/2014/main" id="{6CC5DE1F-CDA2-48DF-A808-BEB318052D12}"/>
              </a:ext>
            </a:extLst>
          </p:cNvPr>
          <p:cNvSpPr/>
          <p:nvPr/>
        </p:nvSpPr>
        <p:spPr bwMode="auto">
          <a:xfrm>
            <a:off x="16566626" y="3423949"/>
            <a:ext cx="880452"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Account 2</a:t>
            </a:r>
          </a:p>
        </p:txBody>
      </p:sp>
      <p:sp>
        <p:nvSpPr>
          <p:cNvPr id="136" name="Rectangle 135">
            <a:extLst>
              <a:ext uri="{FF2B5EF4-FFF2-40B4-BE49-F238E27FC236}">
                <a16:creationId xmlns:a16="http://schemas.microsoft.com/office/drawing/2014/main" id="{3593C364-E9CB-4150-917E-E6812AEC41F3}"/>
              </a:ext>
            </a:extLst>
          </p:cNvPr>
          <p:cNvSpPr/>
          <p:nvPr/>
        </p:nvSpPr>
        <p:spPr bwMode="auto">
          <a:xfrm>
            <a:off x="17513056" y="3423949"/>
            <a:ext cx="257745"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3FC54E97-ACEA-4F58-B61B-9614FB1F0A54}"/>
              </a:ext>
            </a:extLst>
          </p:cNvPr>
          <p:cNvSpPr/>
          <p:nvPr/>
        </p:nvSpPr>
        <p:spPr bwMode="auto">
          <a:xfrm>
            <a:off x="19594869" y="3423949"/>
            <a:ext cx="1233373" cy="69360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Subscription 1</a:t>
            </a:r>
          </a:p>
        </p:txBody>
      </p:sp>
      <p:sp>
        <p:nvSpPr>
          <p:cNvPr id="138" name="Rectangle 137">
            <a:extLst>
              <a:ext uri="{FF2B5EF4-FFF2-40B4-BE49-F238E27FC236}">
                <a16:creationId xmlns:a16="http://schemas.microsoft.com/office/drawing/2014/main" id="{2926E7F3-1206-40F3-A3FE-68FCC7BA13BF}"/>
              </a:ext>
            </a:extLst>
          </p:cNvPr>
          <p:cNvSpPr/>
          <p:nvPr/>
        </p:nvSpPr>
        <p:spPr bwMode="auto">
          <a:xfrm>
            <a:off x="20927032" y="3423949"/>
            <a:ext cx="1233373" cy="693606"/>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Subscription 2</a:t>
            </a:r>
          </a:p>
        </p:txBody>
      </p:sp>
      <p:sp>
        <p:nvSpPr>
          <p:cNvPr id="139" name="Rectangle 138">
            <a:extLst>
              <a:ext uri="{FF2B5EF4-FFF2-40B4-BE49-F238E27FC236}">
                <a16:creationId xmlns:a16="http://schemas.microsoft.com/office/drawing/2014/main" id="{11D79051-DD70-403A-B7F1-8A96B2257772}"/>
              </a:ext>
            </a:extLst>
          </p:cNvPr>
          <p:cNvSpPr/>
          <p:nvPr/>
        </p:nvSpPr>
        <p:spPr bwMode="auto">
          <a:xfrm>
            <a:off x="15575270" y="4752005"/>
            <a:ext cx="880452"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 1</a:t>
            </a:r>
          </a:p>
        </p:txBody>
      </p:sp>
      <p:sp>
        <p:nvSpPr>
          <p:cNvPr id="140" name="Rectangle 139">
            <a:extLst>
              <a:ext uri="{FF2B5EF4-FFF2-40B4-BE49-F238E27FC236}">
                <a16:creationId xmlns:a16="http://schemas.microsoft.com/office/drawing/2014/main" id="{6008AB48-962F-4B10-93A6-DF5FCECB40BF}"/>
              </a:ext>
            </a:extLst>
          </p:cNvPr>
          <p:cNvSpPr/>
          <p:nvPr/>
        </p:nvSpPr>
        <p:spPr bwMode="auto">
          <a:xfrm>
            <a:off x="16566626" y="4752005"/>
            <a:ext cx="880452"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AWS IAM 2</a:t>
            </a:r>
          </a:p>
        </p:txBody>
      </p:sp>
      <p:sp>
        <p:nvSpPr>
          <p:cNvPr id="141" name="Rectangle 140">
            <a:extLst>
              <a:ext uri="{FF2B5EF4-FFF2-40B4-BE49-F238E27FC236}">
                <a16:creationId xmlns:a16="http://schemas.microsoft.com/office/drawing/2014/main" id="{83AB6C27-3612-4A79-8434-A1E65316DD33}"/>
              </a:ext>
            </a:extLst>
          </p:cNvPr>
          <p:cNvSpPr/>
          <p:nvPr/>
        </p:nvSpPr>
        <p:spPr bwMode="auto">
          <a:xfrm>
            <a:off x="17513057" y="4752005"/>
            <a:ext cx="257745"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142" name="Connector: Elbow 141">
            <a:extLst>
              <a:ext uri="{FF2B5EF4-FFF2-40B4-BE49-F238E27FC236}">
                <a16:creationId xmlns:a16="http://schemas.microsoft.com/office/drawing/2014/main" id="{E2F7C44F-A24B-4A3F-A1CD-AE7FE7061452}"/>
              </a:ext>
            </a:extLst>
          </p:cNvPr>
          <p:cNvCxnSpPr>
            <a:cxnSpLocks/>
            <a:stCxn id="131" idx="1"/>
            <a:endCxn id="132" idx="0"/>
          </p:cNvCxnSpPr>
          <p:nvPr/>
        </p:nvCxnSpPr>
        <p:spPr>
          <a:xfrm rot="10800000" flipV="1">
            <a:off x="17005815" y="1211711"/>
            <a:ext cx="963849" cy="793227"/>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4FE5B493-8001-4FA9-96E5-B630E7DA8F1F}"/>
              </a:ext>
            </a:extLst>
          </p:cNvPr>
          <p:cNvCxnSpPr>
            <a:cxnSpLocks/>
            <a:stCxn id="131" idx="3"/>
            <a:endCxn id="133" idx="0"/>
          </p:cNvCxnSpPr>
          <p:nvPr/>
        </p:nvCxnSpPr>
        <p:spPr>
          <a:xfrm>
            <a:off x="20794143" y="1211712"/>
            <a:ext cx="570000" cy="793227"/>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6C76D03F-658E-4CCA-B063-4A9F2E2B8B9C}"/>
              </a:ext>
            </a:extLst>
          </p:cNvPr>
          <p:cNvCxnSpPr>
            <a:cxnSpLocks/>
            <a:stCxn id="133" idx="2"/>
            <a:endCxn id="166" idx="0"/>
          </p:cNvCxnSpPr>
          <p:nvPr/>
        </p:nvCxnSpPr>
        <p:spPr>
          <a:xfrm rot="16200000" flipH="1">
            <a:off x="21803582" y="2166102"/>
            <a:ext cx="815788" cy="169466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3A3D823D-083F-4F86-AAC1-86D9C379B1FC}"/>
              </a:ext>
            </a:extLst>
          </p:cNvPr>
          <p:cNvCxnSpPr>
            <a:cxnSpLocks/>
            <a:stCxn id="133" idx="2"/>
            <a:endCxn id="137" idx="0"/>
          </p:cNvCxnSpPr>
          <p:nvPr/>
        </p:nvCxnSpPr>
        <p:spPr>
          <a:xfrm rot="5400000">
            <a:off x="20378647" y="2438452"/>
            <a:ext cx="818407" cy="115258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52999451-3AA1-4C40-8274-4185022F89B0}"/>
              </a:ext>
            </a:extLst>
          </p:cNvPr>
          <p:cNvCxnSpPr>
            <a:cxnSpLocks/>
            <a:stCxn id="133" idx="2"/>
            <a:endCxn id="138" idx="0"/>
          </p:cNvCxnSpPr>
          <p:nvPr/>
        </p:nvCxnSpPr>
        <p:spPr>
          <a:xfrm rot="16200000" flipH="1">
            <a:off x="21044728" y="2924957"/>
            <a:ext cx="818407" cy="179576"/>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F84AFF74-6E09-4CE7-967B-E3AA956528D4}"/>
              </a:ext>
            </a:extLst>
          </p:cNvPr>
          <p:cNvCxnSpPr>
            <a:cxnSpLocks/>
            <a:stCxn id="132" idx="2"/>
            <a:endCxn id="136" idx="0"/>
          </p:cNvCxnSpPr>
          <p:nvPr/>
        </p:nvCxnSpPr>
        <p:spPr>
          <a:xfrm rot="16200000" flipH="1">
            <a:off x="16914668" y="2696687"/>
            <a:ext cx="818407" cy="63611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FC41A291-2555-4EC4-ADE6-DEB761F4574A}"/>
              </a:ext>
            </a:extLst>
          </p:cNvPr>
          <p:cNvCxnSpPr>
            <a:cxnSpLocks/>
            <a:stCxn id="132" idx="2"/>
            <a:endCxn id="134" idx="0"/>
          </p:cNvCxnSpPr>
          <p:nvPr/>
        </p:nvCxnSpPr>
        <p:spPr>
          <a:xfrm rot="5400000">
            <a:off x="16095809" y="2513943"/>
            <a:ext cx="818407" cy="100160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Connector: Elbow 74">
            <a:extLst>
              <a:ext uri="{FF2B5EF4-FFF2-40B4-BE49-F238E27FC236}">
                <a16:creationId xmlns:a16="http://schemas.microsoft.com/office/drawing/2014/main" id="{61847ECB-B4A0-4AE6-8530-1EDCF8A9DD25}"/>
              </a:ext>
            </a:extLst>
          </p:cNvPr>
          <p:cNvCxnSpPr>
            <a:cxnSpLocks/>
            <a:stCxn id="132" idx="2"/>
            <a:endCxn id="135" idx="0"/>
          </p:cNvCxnSpPr>
          <p:nvPr/>
        </p:nvCxnSpPr>
        <p:spPr>
          <a:xfrm>
            <a:off x="17005814" y="2605542"/>
            <a:ext cx="1038" cy="818407"/>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Connector: Elbow 74">
            <a:extLst>
              <a:ext uri="{FF2B5EF4-FFF2-40B4-BE49-F238E27FC236}">
                <a16:creationId xmlns:a16="http://schemas.microsoft.com/office/drawing/2014/main" id="{486328AE-7F81-4267-A70E-875150F05A9A}"/>
              </a:ext>
            </a:extLst>
          </p:cNvPr>
          <p:cNvCxnSpPr>
            <a:cxnSpLocks/>
            <a:stCxn id="135" idx="2"/>
            <a:endCxn id="140" idx="0"/>
          </p:cNvCxnSpPr>
          <p:nvPr/>
        </p:nvCxnSpPr>
        <p:spPr>
          <a:xfrm>
            <a:off x="17006852" y="4117555"/>
            <a:ext cx="0" cy="63445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Connector: Elbow 74">
            <a:extLst>
              <a:ext uri="{FF2B5EF4-FFF2-40B4-BE49-F238E27FC236}">
                <a16:creationId xmlns:a16="http://schemas.microsoft.com/office/drawing/2014/main" id="{43AEFB31-BAF8-4030-B611-9BC18347E458}"/>
              </a:ext>
            </a:extLst>
          </p:cNvPr>
          <p:cNvCxnSpPr>
            <a:cxnSpLocks/>
            <a:stCxn id="134" idx="2"/>
            <a:endCxn id="139" idx="0"/>
          </p:cNvCxnSpPr>
          <p:nvPr/>
        </p:nvCxnSpPr>
        <p:spPr>
          <a:xfrm>
            <a:off x="16004209" y="4117555"/>
            <a:ext cx="11287" cy="63445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Connector: Elbow 74">
            <a:extLst>
              <a:ext uri="{FF2B5EF4-FFF2-40B4-BE49-F238E27FC236}">
                <a16:creationId xmlns:a16="http://schemas.microsoft.com/office/drawing/2014/main" id="{6454A462-1EC9-465D-BB12-CE5A6B81A764}"/>
              </a:ext>
            </a:extLst>
          </p:cNvPr>
          <p:cNvCxnSpPr>
            <a:cxnSpLocks/>
            <a:stCxn id="136" idx="2"/>
            <a:endCxn id="141" idx="0"/>
          </p:cNvCxnSpPr>
          <p:nvPr/>
        </p:nvCxnSpPr>
        <p:spPr>
          <a:xfrm>
            <a:off x="17641929" y="4117555"/>
            <a:ext cx="1" cy="634450"/>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Connector: Elbow 74">
            <a:extLst>
              <a:ext uri="{FF2B5EF4-FFF2-40B4-BE49-F238E27FC236}">
                <a16:creationId xmlns:a16="http://schemas.microsoft.com/office/drawing/2014/main" id="{D4FBEC9A-6A2D-43D9-90C2-8FC6E11A8BB6}"/>
              </a:ext>
            </a:extLst>
          </p:cNvPr>
          <p:cNvCxnSpPr>
            <a:cxnSpLocks/>
            <a:stCxn id="137" idx="2"/>
            <a:endCxn id="154" idx="0"/>
          </p:cNvCxnSpPr>
          <p:nvPr/>
        </p:nvCxnSpPr>
        <p:spPr>
          <a:xfrm flipH="1">
            <a:off x="20211555" y="4117555"/>
            <a:ext cx="1" cy="566609"/>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E6A9141B-7BE9-47A9-B03F-97DBFC31A545}"/>
              </a:ext>
            </a:extLst>
          </p:cNvPr>
          <p:cNvSpPr/>
          <p:nvPr/>
        </p:nvSpPr>
        <p:spPr bwMode="auto">
          <a:xfrm>
            <a:off x="19627397" y="4684164"/>
            <a:ext cx="1168315" cy="504217"/>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Active Directory</a:t>
            </a:r>
          </a:p>
        </p:txBody>
      </p:sp>
      <p:sp>
        <p:nvSpPr>
          <p:cNvPr id="155" name="Rectangle 154">
            <a:extLst>
              <a:ext uri="{FF2B5EF4-FFF2-40B4-BE49-F238E27FC236}">
                <a16:creationId xmlns:a16="http://schemas.microsoft.com/office/drawing/2014/main" id="{1C6076CA-26E3-485A-AEA9-01F19B742351}"/>
              </a:ext>
            </a:extLst>
          </p:cNvPr>
          <p:cNvSpPr/>
          <p:nvPr/>
        </p:nvSpPr>
        <p:spPr bwMode="auto">
          <a:xfrm>
            <a:off x="16004208" y="1502469"/>
            <a:ext cx="6377321" cy="225713"/>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Azure Active Directory - SSO, MFA, Conditional Access, SSPR, RBAC</a:t>
            </a:r>
          </a:p>
        </p:txBody>
      </p:sp>
      <p:sp>
        <p:nvSpPr>
          <p:cNvPr id="156" name="Rectangle 155">
            <a:extLst>
              <a:ext uri="{FF2B5EF4-FFF2-40B4-BE49-F238E27FC236}">
                <a16:creationId xmlns:a16="http://schemas.microsoft.com/office/drawing/2014/main" id="{C5A06266-77B4-4481-AC2B-7FC58FA20B0B}"/>
              </a:ext>
            </a:extLst>
          </p:cNvPr>
          <p:cNvSpPr/>
          <p:nvPr/>
        </p:nvSpPr>
        <p:spPr bwMode="auto">
          <a:xfrm>
            <a:off x="22376816" y="1502469"/>
            <a:ext cx="957008" cy="225713"/>
          </a:xfrm>
          <a:prstGeom prst="rect">
            <a:avLst/>
          </a:prstGeom>
          <a:solidFill>
            <a:srgbClr val="005A9F">
              <a:alpha val="50196"/>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err="1">
                <a:solidFill>
                  <a:schemeClr val="bg1"/>
                </a:solidFill>
                <a:cs typeface="Segoe UI" pitchFamily="34" charset="0"/>
              </a:rPr>
              <a:t>AD+IdM</a:t>
            </a:r>
            <a:endParaRPr lang="en-US" sz="1100">
              <a:solidFill>
                <a:schemeClr val="bg1"/>
              </a:solidFill>
              <a:cs typeface="Segoe UI" pitchFamily="34" charset="0"/>
            </a:endParaRPr>
          </a:p>
        </p:txBody>
      </p:sp>
      <p:sp>
        <p:nvSpPr>
          <p:cNvPr id="157" name="Rectangle 156">
            <a:extLst>
              <a:ext uri="{FF2B5EF4-FFF2-40B4-BE49-F238E27FC236}">
                <a16:creationId xmlns:a16="http://schemas.microsoft.com/office/drawing/2014/main" id="{1DCE609E-692E-4512-B086-B1350DB1B44B}"/>
              </a:ext>
            </a:extLst>
          </p:cNvPr>
          <p:cNvSpPr/>
          <p:nvPr/>
        </p:nvSpPr>
        <p:spPr bwMode="auto">
          <a:xfrm>
            <a:off x="17851426" y="3423949"/>
            <a:ext cx="257745"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BBF0E6BA-6997-4E04-AB0C-8E9E94088E04}"/>
              </a:ext>
            </a:extLst>
          </p:cNvPr>
          <p:cNvSpPr/>
          <p:nvPr/>
        </p:nvSpPr>
        <p:spPr bwMode="auto">
          <a:xfrm>
            <a:off x="18190336" y="3423949"/>
            <a:ext cx="257745" cy="69360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159" name="Connector: Elbow 74">
            <a:extLst>
              <a:ext uri="{FF2B5EF4-FFF2-40B4-BE49-F238E27FC236}">
                <a16:creationId xmlns:a16="http://schemas.microsoft.com/office/drawing/2014/main" id="{BA7DF764-8B36-4B5C-AC21-52E6AE5A4E67}"/>
              </a:ext>
            </a:extLst>
          </p:cNvPr>
          <p:cNvCxnSpPr>
            <a:cxnSpLocks/>
            <a:endCxn id="171" idx="0"/>
          </p:cNvCxnSpPr>
          <p:nvPr/>
        </p:nvCxnSpPr>
        <p:spPr>
          <a:xfrm flipH="1">
            <a:off x="17980300" y="4125469"/>
            <a:ext cx="1688" cy="626536"/>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Connector: Elbow 74">
            <a:extLst>
              <a:ext uri="{FF2B5EF4-FFF2-40B4-BE49-F238E27FC236}">
                <a16:creationId xmlns:a16="http://schemas.microsoft.com/office/drawing/2014/main" id="{E3F29A39-F4D4-4E5C-A528-5C03102BA84C}"/>
              </a:ext>
            </a:extLst>
          </p:cNvPr>
          <p:cNvCxnSpPr>
            <a:cxnSpLocks/>
            <a:endCxn id="172" idx="0"/>
          </p:cNvCxnSpPr>
          <p:nvPr/>
        </p:nvCxnSpPr>
        <p:spPr>
          <a:xfrm>
            <a:off x="18319209" y="4125469"/>
            <a:ext cx="1" cy="626536"/>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CB4B5781-EFF7-444D-B3D6-5A7E1F1BC552}"/>
              </a:ext>
            </a:extLst>
          </p:cNvPr>
          <p:cNvCxnSpPr>
            <a:cxnSpLocks/>
            <a:stCxn id="132" idx="2"/>
            <a:endCxn id="157" idx="0"/>
          </p:cNvCxnSpPr>
          <p:nvPr/>
        </p:nvCxnSpPr>
        <p:spPr>
          <a:xfrm rot="16200000" flipH="1">
            <a:off x="17083853" y="2527502"/>
            <a:ext cx="818407" cy="97448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A2641D25-1D50-4538-8FE0-20CC8201C1DD}"/>
              </a:ext>
            </a:extLst>
          </p:cNvPr>
          <p:cNvCxnSpPr>
            <a:cxnSpLocks/>
            <a:stCxn id="132" idx="2"/>
            <a:endCxn id="158" idx="0"/>
          </p:cNvCxnSpPr>
          <p:nvPr/>
        </p:nvCxnSpPr>
        <p:spPr>
          <a:xfrm rot="16200000" flipH="1">
            <a:off x="17253308" y="2358047"/>
            <a:ext cx="818407" cy="131339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Connector: Elbow 74">
            <a:extLst>
              <a:ext uri="{FF2B5EF4-FFF2-40B4-BE49-F238E27FC236}">
                <a16:creationId xmlns:a16="http://schemas.microsoft.com/office/drawing/2014/main" id="{83CC15B9-5219-4B78-9D6E-73E1FCCDD7F6}"/>
              </a:ext>
            </a:extLst>
          </p:cNvPr>
          <p:cNvCxnSpPr>
            <a:cxnSpLocks/>
            <a:stCxn id="138" idx="2"/>
            <a:endCxn id="154" idx="0"/>
          </p:cNvCxnSpPr>
          <p:nvPr/>
        </p:nvCxnSpPr>
        <p:spPr>
          <a:xfrm rot="5400000">
            <a:off x="20594333" y="3734777"/>
            <a:ext cx="566609" cy="1332164"/>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A43BFFA0-D8DA-4919-B57E-C8DEFABF30DF}"/>
              </a:ext>
            </a:extLst>
          </p:cNvPr>
          <p:cNvSpPr/>
          <p:nvPr/>
        </p:nvSpPr>
        <p:spPr bwMode="auto">
          <a:xfrm>
            <a:off x="22252657" y="3421330"/>
            <a:ext cx="257745" cy="693606"/>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65" name="Rectangle 164">
            <a:extLst>
              <a:ext uri="{FF2B5EF4-FFF2-40B4-BE49-F238E27FC236}">
                <a16:creationId xmlns:a16="http://schemas.microsoft.com/office/drawing/2014/main" id="{681731DF-FF3E-44E2-842D-E3E37781ACB5}"/>
              </a:ext>
            </a:extLst>
          </p:cNvPr>
          <p:cNvSpPr/>
          <p:nvPr/>
        </p:nvSpPr>
        <p:spPr bwMode="auto">
          <a:xfrm>
            <a:off x="22591027" y="3421330"/>
            <a:ext cx="257745" cy="693606"/>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F8FD0585-4A4B-4D3B-8970-8E9D2E9C251F}"/>
              </a:ext>
            </a:extLst>
          </p:cNvPr>
          <p:cNvSpPr/>
          <p:nvPr/>
        </p:nvSpPr>
        <p:spPr bwMode="auto">
          <a:xfrm>
            <a:off x="22929937" y="3421330"/>
            <a:ext cx="257745" cy="693606"/>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167" name="Connector: Elbow 166">
            <a:extLst>
              <a:ext uri="{FF2B5EF4-FFF2-40B4-BE49-F238E27FC236}">
                <a16:creationId xmlns:a16="http://schemas.microsoft.com/office/drawing/2014/main" id="{F8E48331-5248-4F8D-8C9A-4B63DC23F04D}"/>
              </a:ext>
            </a:extLst>
          </p:cNvPr>
          <p:cNvCxnSpPr>
            <a:cxnSpLocks/>
            <a:stCxn id="133" idx="2"/>
            <a:endCxn id="165" idx="0"/>
          </p:cNvCxnSpPr>
          <p:nvPr/>
        </p:nvCxnSpPr>
        <p:spPr>
          <a:xfrm rot="16200000" flipH="1">
            <a:off x="21634127" y="2335557"/>
            <a:ext cx="815788" cy="135575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Connector: Elbow 74">
            <a:extLst>
              <a:ext uri="{FF2B5EF4-FFF2-40B4-BE49-F238E27FC236}">
                <a16:creationId xmlns:a16="http://schemas.microsoft.com/office/drawing/2014/main" id="{F6A09200-27C7-4C4C-A63E-43A5AB334BB0}"/>
              </a:ext>
            </a:extLst>
          </p:cNvPr>
          <p:cNvCxnSpPr>
            <a:cxnSpLocks/>
            <a:stCxn id="164" idx="2"/>
            <a:endCxn id="154" idx="0"/>
          </p:cNvCxnSpPr>
          <p:nvPr/>
        </p:nvCxnSpPr>
        <p:spPr>
          <a:xfrm rot="5400000">
            <a:off x="21011929" y="3314563"/>
            <a:ext cx="569228" cy="2169975"/>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Connector: Elbow 168">
            <a:extLst>
              <a:ext uri="{FF2B5EF4-FFF2-40B4-BE49-F238E27FC236}">
                <a16:creationId xmlns:a16="http://schemas.microsoft.com/office/drawing/2014/main" id="{E5933D84-6C5F-4F4B-AF44-6F58B2A00650}"/>
              </a:ext>
            </a:extLst>
          </p:cNvPr>
          <p:cNvCxnSpPr>
            <a:cxnSpLocks/>
            <a:stCxn id="133" idx="2"/>
            <a:endCxn id="164" idx="0"/>
          </p:cNvCxnSpPr>
          <p:nvPr/>
        </p:nvCxnSpPr>
        <p:spPr>
          <a:xfrm rot="16200000" flipH="1">
            <a:off x="21464942" y="2504742"/>
            <a:ext cx="815788" cy="101738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5">
            <a:extLst>
              <a:ext uri="{FF2B5EF4-FFF2-40B4-BE49-F238E27FC236}">
                <a16:creationId xmlns:a16="http://schemas.microsoft.com/office/drawing/2014/main" id="{A8E3374C-09D7-4264-855B-09E3B4833AE8}"/>
              </a:ext>
            </a:extLst>
          </p:cNvPr>
          <p:cNvCxnSpPr>
            <a:cxnSpLocks/>
            <a:stCxn id="155" idx="2"/>
            <a:endCxn id="154" idx="1"/>
          </p:cNvCxnSpPr>
          <p:nvPr/>
        </p:nvCxnSpPr>
        <p:spPr>
          <a:xfrm rot="16200000" flipH="1">
            <a:off x="17806088" y="3114963"/>
            <a:ext cx="3208091" cy="434528"/>
          </a:xfrm>
          <a:prstGeom prst="bentConnector2">
            <a:avLst/>
          </a:prstGeom>
          <a:ln w="57150">
            <a:solidFill>
              <a:srgbClr val="005A9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5CB39CD1-AEAE-4E8D-A8C7-17E73EE49BF8}"/>
              </a:ext>
            </a:extLst>
          </p:cNvPr>
          <p:cNvSpPr/>
          <p:nvPr/>
        </p:nvSpPr>
        <p:spPr bwMode="auto">
          <a:xfrm>
            <a:off x="17851427" y="4752005"/>
            <a:ext cx="257745"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29ACC269-5A28-4875-BBD8-E49AE438EE72}"/>
              </a:ext>
            </a:extLst>
          </p:cNvPr>
          <p:cNvSpPr/>
          <p:nvPr/>
        </p:nvSpPr>
        <p:spPr bwMode="auto">
          <a:xfrm>
            <a:off x="18190337" y="4752005"/>
            <a:ext cx="257745" cy="714305"/>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chemeClr val="tx1"/>
              </a:solidFill>
              <a:ea typeface="Segoe UI" pitchFamily="34" charset="0"/>
              <a:cs typeface="Segoe UI" pitchFamily="34" charset="0"/>
            </a:endParaRPr>
          </a:p>
        </p:txBody>
      </p:sp>
      <p:cxnSp>
        <p:nvCxnSpPr>
          <p:cNvPr id="173" name="Connector: Elbow 74">
            <a:extLst>
              <a:ext uri="{FF2B5EF4-FFF2-40B4-BE49-F238E27FC236}">
                <a16:creationId xmlns:a16="http://schemas.microsoft.com/office/drawing/2014/main" id="{48B5CF74-BAC1-4F5B-A202-394F82C58DA7}"/>
              </a:ext>
            </a:extLst>
          </p:cNvPr>
          <p:cNvCxnSpPr>
            <a:cxnSpLocks/>
            <a:stCxn id="165" idx="2"/>
            <a:endCxn id="154" idx="0"/>
          </p:cNvCxnSpPr>
          <p:nvPr/>
        </p:nvCxnSpPr>
        <p:spPr>
          <a:xfrm rot="5400000">
            <a:off x="21181114" y="3145378"/>
            <a:ext cx="569228" cy="2508345"/>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Connector: Elbow 74">
            <a:extLst>
              <a:ext uri="{FF2B5EF4-FFF2-40B4-BE49-F238E27FC236}">
                <a16:creationId xmlns:a16="http://schemas.microsoft.com/office/drawing/2014/main" id="{8785D951-0A9C-4E4B-9332-1D7235B63126}"/>
              </a:ext>
            </a:extLst>
          </p:cNvPr>
          <p:cNvCxnSpPr>
            <a:cxnSpLocks/>
            <a:stCxn id="166" idx="2"/>
            <a:endCxn id="154" idx="0"/>
          </p:cNvCxnSpPr>
          <p:nvPr/>
        </p:nvCxnSpPr>
        <p:spPr>
          <a:xfrm rot="5400000">
            <a:off x="21350569" y="2975923"/>
            <a:ext cx="569228" cy="2847255"/>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3E7641A-24AE-4222-9484-B4F6409DD83E}"/>
              </a:ext>
            </a:extLst>
          </p:cNvPr>
          <p:cNvPicPr>
            <a:picLocks noChangeAspect="1"/>
          </p:cNvPicPr>
          <p:nvPr/>
        </p:nvPicPr>
        <p:blipFill>
          <a:blip r:embed="rId3"/>
          <a:stretch>
            <a:fillRect/>
          </a:stretch>
        </p:blipFill>
        <p:spPr>
          <a:xfrm>
            <a:off x="825838" y="7622687"/>
            <a:ext cx="10202699" cy="1609950"/>
          </a:xfrm>
          <a:prstGeom prst="rect">
            <a:avLst/>
          </a:prstGeom>
        </p:spPr>
      </p:pic>
      <p:sp>
        <p:nvSpPr>
          <p:cNvPr id="25" name="Rectangle 24">
            <a:extLst>
              <a:ext uri="{FF2B5EF4-FFF2-40B4-BE49-F238E27FC236}">
                <a16:creationId xmlns:a16="http://schemas.microsoft.com/office/drawing/2014/main" id="{717F33EE-D9EE-45EF-9AB5-8E4AB58BC16D}"/>
              </a:ext>
            </a:extLst>
          </p:cNvPr>
          <p:cNvSpPr/>
          <p:nvPr/>
        </p:nvSpPr>
        <p:spPr bwMode="auto">
          <a:xfrm>
            <a:off x="1208087" y="2401234"/>
            <a:ext cx="1416829" cy="454276"/>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Team 1</a:t>
            </a:r>
          </a:p>
        </p:txBody>
      </p:sp>
      <p:sp>
        <p:nvSpPr>
          <p:cNvPr id="29" name="Rectangle 28">
            <a:extLst>
              <a:ext uri="{FF2B5EF4-FFF2-40B4-BE49-F238E27FC236}">
                <a16:creationId xmlns:a16="http://schemas.microsoft.com/office/drawing/2014/main" id="{DB383DB5-99E5-4B91-A234-F84D283C0657}"/>
              </a:ext>
            </a:extLst>
          </p:cNvPr>
          <p:cNvSpPr/>
          <p:nvPr/>
        </p:nvSpPr>
        <p:spPr bwMode="auto">
          <a:xfrm>
            <a:off x="2984670" y="2400401"/>
            <a:ext cx="1416829" cy="454276"/>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Dev Team Folders</a:t>
            </a:r>
          </a:p>
        </p:txBody>
      </p:sp>
      <p:cxnSp>
        <p:nvCxnSpPr>
          <p:cNvPr id="119" name="Connector: Elbow 118">
            <a:extLst>
              <a:ext uri="{FF2B5EF4-FFF2-40B4-BE49-F238E27FC236}">
                <a16:creationId xmlns:a16="http://schemas.microsoft.com/office/drawing/2014/main" id="{BDA47E82-4233-4E96-BB40-82420F643156}"/>
              </a:ext>
            </a:extLst>
          </p:cNvPr>
          <p:cNvCxnSpPr>
            <a:cxnSpLocks/>
            <a:stCxn id="29" idx="1"/>
            <a:endCxn id="25" idx="3"/>
          </p:cNvCxnSpPr>
          <p:nvPr/>
        </p:nvCxnSpPr>
        <p:spPr>
          <a:xfrm rot="10800000" flipV="1">
            <a:off x="2624916" y="2627538"/>
            <a:ext cx="359754" cy="833"/>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37F0F9BB-8F85-436F-A4CF-3E46350DF56E}"/>
              </a:ext>
            </a:extLst>
          </p:cNvPr>
          <p:cNvCxnSpPr>
            <a:cxnSpLocks/>
            <a:stCxn id="25" idx="2"/>
            <a:endCxn id="53" idx="0"/>
          </p:cNvCxnSpPr>
          <p:nvPr/>
        </p:nvCxnSpPr>
        <p:spPr>
          <a:xfrm rot="16200000" flipH="1">
            <a:off x="1658843" y="3113168"/>
            <a:ext cx="517576" cy="2259"/>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0E5ED687-CFC9-4183-86EA-989FCD3942FA}"/>
              </a:ext>
            </a:extLst>
          </p:cNvPr>
          <p:cNvSpPr/>
          <p:nvPr/>
        </p:nvSpPr>
        <p:spPr bwMode="auto">
          <a:xfrm>
            <a:off x="9966201" y="2953856"/>
            <a:ext cx="1147193" cy="276948"/>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Team 2</a:t>
            </a:r>
          </a:p>
        </p:txBody>
      </p:sp>
      <p:sp>
        <p:nvSpPr>
          <p:cNvPr id="60" name="Rectangle 59">
            <a:extLst>
              <a:ext uri="{FF2B5EF4-FFF2-40B4-BE49-F238E27FC236}">
                <a16:creationId xmlns:a16="http://schemas.microsoft.com/office/drawing/2014/main" id="{5D520B58-85AA-4E5D-9C46-5A599ED7C8CB}"/>
              </a:ext>
            </a:extLst>
          </p:cNvPr>
          <p:cNvSpPr/>
          <p:nvPr/>
        </p:nvSpPr>
        <p:spPr bwMode="auto">
          <a:xfrm>
            <a:off x="8768757" y="2401234"/>
            <a:ext cx="1416829" cy="303664"/>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Dev Team Folders</a:t>
            </a:r>
          </a:p>
        </p:txBody>
      </p:sp>
      <p:sp>
        <p:nvSpPr>
          <p:cNvPr id="62" name="Rectangle 61">
            <a:extLst>
              <a:ext uri="{FF2B5EF4-FFF2-40B4-BE49-F238E27FC236}">
                <a16:creationId xmlns:a16="http://schemas.microsoft.com/office/drawing/2014/main" id="{2B389ED4-9448-4EAD-8E72-E4F69BF4F9EF}"/>
              </a:ext>
            </a:extLst>
          </p:cNvPr>
          <p:cNvSpPr/>
          <p:nvPr/>
        </p:nvSpPr>
        <p:spPr bwMode="auto">
          <a:xfrm>
            <a:off x="8766407" y="1532088"/>
            <a:ext cx="1416829" cy="318622"/>
          </a:xfrm>
          <a:prstGeom prst="rect">
            <a:avLst/>
          </a:prstGeom>
          <a:solidFill>
            <a:srgbClr val="00B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solidFill>
                  <a:schemeClr val="tx1"/>
                </a:solidFill>
                <a:ea typeface="Segoe UI" pitchFamily="34" charset="0"/>
                <a:cs typeface="Segoe UI" pitchFamily="34" charset="0"/>
              </a:rPr>
              <a:t>GCP Organization</a:t>
            </a:r>
          </a:p>
        </p:txBody>
      </p:sp>
      <p:cxnSp>
        <p:nvCxnSpPr>
          <p:cNvPr id="178" name="Connector: Elbow 177">
            <a:extLst>
              <a:ext uri="{FF2B5EF4-FFF2-40B4-BE49-F238E27FC236}">
                <a16:creationId xmlns:a16="http://schemas.microsoft.com/office/drawing/2014/main" id="{079CBBDC-27B4-4900-BC17-EDF9911C0C1E}"/>
              </a:ext>
            </a:extLst>
          </p:cNvPr>
          <p:cNvCxnSpPr>
            <a:cxnSpLocks/>
            <a:stCxn id="62" idx="2"/>
            <a:endCxn id="60" idx="0"/>
          </p:cNvCxnSpPr>
          <p:nvPr/>
        </p:nvCxnSpPr>
        <p:spPr>
          <a:xfrm rot="16200000" flipH="1">
            <a:off x="9200735" y="2124797"/>
            <a:ext cx="550524" cy="2350"/>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3ADBE01A-3182-4B7F-8867-4B98F62325F5}"/>
              </a:ext>
            </a:extLst>
          </p:cNvPr>
          <p:cNvCxnSpPr>
            <a:cxnSpLocks/>
            <a:stCxn id="60" idx="2"/>
            <a:endCxn id="175" idx="1"/>
          </p:cNvCxnSpPr>
          <p:nvPr/>
        </p:nvCxnSpPr>
        <p:spPr>
          <a:xfrm rot="16200000" flipH="1">
            <a:off x="9527970" y="2654099"/>
            <a:ext cx="387432" cy="489029"/>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4ED82D7A-5CA1-496F-9F7F-91EC806BB857}"/>
              </a:ext>
            </a:extLst>
          </p:cNvPr>
          <p:cNvCxnSpPr>
            <a:cxnSpLocks/>
            <a:stCxn id="60" idx="2"/>
            <a:endCxn id="93" idx="3"/>
          </p:cNvCxnSpPr>
          <p:nvPr/>
        </p:nvCxnSpPr>
        <p:spPr>
          <a:xfrm rot="5400000">
            <a:off x="8977667" y="2598197"/>
            <a:ext cx="392804" cy="606206"/>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823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
                                        <p:tgtEl>
                                          <p:spTgt spid="72"/>
                                        </p:tgtEl>
                                      </p:cBhvr>
                                    </p:animEffect>
                                  </p:childTnLst>
                                </p:cTn>
                              </p:par>
                            </p:childTnLst>
                          </p:cTn>
                        </p:par>
                        <p:par>
                          <p:cTn id="8" fill="hold">
                            <p:stCondLst>
                              <p:cond delay="10"/>
                            </p:stCondLst>
                            <p:childTnLst>
                              <p:par>
                                <p:cTn id="9" presetID="10"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10"/>
                                        <p:tgtEl>
                                          <p:spTgt spid="73"/>
                                        </p:tgtEl>
                                      </p:cBhvr>
                                    </p:animEffect>
                                  </p:childTnLst>
                                </p:cTn>
                              </p:par>
                            </p:childTnLst>
                          </p:cTn>
                        </p:par>
                        <p:par>
                          <p:cTn id="12" fill="hold">
                            <p:stCondLst>
                              <p:cond delay="20"/>
                            </p:stCondLst>
                            <p:childTnLst>
                              <p:par>
                                <p:cTn id="13" presetID="10" presetClass="entr" presetSubtype="0"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10"/>
                                        <p:tgtEl>
                                          <p:spTgt spid="75"/>
                                        </p:tgtEl>
                                      </p:cBhvr>
                                    </p:animEffect>
                                  </p:childTnLst>
                                </p:cTn>
                              </p:par>
                            </p:childTnLst>
                          </p:cTn>
                        </p:par>
                        <p:par>
                          <p:cTn id="16" fill="hold">
                            <p:stCondLst>
                              <p:cond delay="30"/>
                            </p:stCondLst>
                            <p:childTnLst>
                              <p:par>
                                <p:cTn id="17" presetID="10" presetClass="entr" presetSubtype="0" fill="hold" grpId="0"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10"/>
                                        <p:tgtEl>
                                          <p:spTgt spid="92"/>
                                        </p:tgtEl>
                                      </p:cBhvr>
                                    </p:animEffect>
                                  </p:childTnLst>
                                </p:cTn>
                              </p:par>
                            </p:childTnLst>
                          </p:cTn>
                        </p:par>
                        <p:par>
                          <p:cTn id="20" fill="hold">
                            <p:stCondLst>
                              <p:cond delay="40"/>
                            </p:stCondLst>
                            <p:childTnLst>
                              <p:par>
                                <p:cTn id="21" presetID="10" presetClass="entr" presetSubtype="0"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10"/>
                                        <p:tgtEl>
                                          <p:spTgt spid="93"/>
                                        </p:tgtEl>
                                      </p:cBhvr>
                                    </p:animEffect>
                                  </p:childTnLst>
                                </p:cTn>
                              </p:par>
                            </p:childTnLst>
                          </p:cTn>
                        </p:par>
                        <p:par>
                          <p:cTn id="24" fill="hold">
                            <p:stCondLst>
                              <p:cond delay="5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10"/>
                                        <p:tgtEl>
                                          <p:spTgt spid="97"/>
                                        </p:tgtEl>
                                      </p:cBhvr>
                                    </p:animEffect>
                                  </p:childTnLst>
                                </p:cTn>
                              </p:par>
                            </p:childTnLst>
                          </p:cTn>
                        </p:par>
                        <p:par>
                          <p:cTn id="28" fill="hold">
                            <p:stCondLst>
                              <p:cond delay="60"/>
                            </p:stCondLst>
                            <p:childTnLst>
                              <p:par>
                                <p:cTn id="29" presetID="10" presetClass="entr" presetSubtype="0" fill="hold" grpId="0" nodeType="after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
                                        <p:tgtEl>
                                          <p:spTgt spid="98"/>
                                        </p:tgtEl>
                                      </p:cBhvr>
                                    </p:animEffect>
                                  </p:childTnLst>
                                </p:cTn>
                              </p:par>
                            </p:childTnLst>
                          </p:cTn>
                        </p:par>
                        <p:par>
                          <p:cTn id="32" fill="hold">
                            <p:stCondLst>
                              <p:cond delay="70"/>
                            </p:stCondLst>
                            <p:childTnLst>
                              <p:par>
                                <p:cTn id="33" presetID="10" presetClass="entr" presetSubtype="0" fill="hold" grpId="0"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
                                        <p:tgtEl>
                                          <p:spTgt spid="99"/>
                                        </p:tgtEl>
                                      </p:cBhvr>
                                    </p:animEffect>
                                  </p:childTnLst>
                                </p:cTn>
                              </p:par>
                            </p:childTnLst>
                          </p:cTn>
                        </p:par>
                        <p:par>
                          <p:cTn id="36" fill="hold">
                            <p:stCondLst>
                              <p:cond delay="80"/>
                            </p:stCondLst>
                            <p:childTnLst>
                              <p:par>
                                <p:cTn id="37" presetID="10" presetClass="entr" presetSubtype="0" fill="hold" grpId="0"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10"/>
                                        <p:tgtEl>
                                          <p:spTgt spid="103"/>
                                        </p:tgtEl>
                                      </p:cBhvr>
                                    </p:animEffect>
                                  </p:childTnLst>
                                </p:cTn>
                              </p:par>
                            </p:childTnLst>
                          </p:cTn>
                        </p:par>
                        <p:par>
                          <p:cTn id="40" fill="hold">
                            <p:stCondLst>
                              <p:cond delay="9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10"/>
                                        <p:tgtEl>
                                          <p:spTgt spid="107"/>
                                        </p:tgtEl>
                                      </p:cBhvr>
                                    </p:animEffect>
                                  </p:childTnLst>
                                </p:cTn>
                              </p:par>
                            </p:childTnLst>
                          </p:cTn>
                        </p:par>
                        <p:par>
                          <p:cTn id="44" fill="hold">
                            <p:stCondLst>
                              <p:cond delay="100"/>
                            </p:stCondLst>
                            <p:childTnLst>
                              <p:par>
                                <p:cTn id="45" presetID="10" presetClass="entr" presetSubtype="0" fill="hold" nodeType="after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10"/>
                                        <p:tgtEl>
                                          <p:spTgt spid="113"/>
                                        </p:tgtEl>
                                      </p:cBhvr>
                                    </p:animEffect>
                                  </p:childTnLst>
                                </p:cTn>
                              </p:par>
                            </p:childTnLst>
                          </p:cTn>
                        </p:par>
                        <p:par>
                          <p:cTn id="48" fill="hold">
                            <p:stCondLst>
                              <p:cond delay="110"/>
                            </p:stCondLst>
                            <p:childTnLst>
                              <p:par>
                                <p:cTn id="49" presetID="10" presetClass="entr" presetSubtype="0" fill="hold" nodeType="after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fade">
                                      <p:cBhvr>
                                        <p:cTn id="51" dur="10"/>
                                        <p:tgtEl>
                                          <p:spTgt spid="114"/>
                                        </p:tgtEl>
                                      </p:cBhvr>
                                    </p:animEffect>
                                  </p:childTnLst>
                                </p:cTn>
                              </p:par>
                            </p:childTnLst>
                          </p:cTn>
                        </p:par>
                        <p:par>
                          <p:cTn id="52" fill="hold">
                            <p:stCondLst>
                              <p:cond delay="120"/>
                            </p:stCondLst>
                            <p:childTnLst>
                              <p:par>
                                <p:cTn id="53" presetID="10" presetClass="entr" presetSubtype="0" fill="hold" nodeType="afterEffect">
                                  <p:stCondLst>
                                    <p:cond delay="0"/>
                                  </p:stCondLst>
                                  <p:childTnLst>
                                    <p:set>
                                      <p:cBhvr>
                                        <p:cTn id="54" dur="1" fill="hold">
                                          <p:stCondLst>
                                            <p:cond delay="0"/>
                                          </p:stCondLst>
                                        </p:cTn>
                                        <p:tgtEl>
                                          <p:spTgt spid="116"/>
                                        </p:tgtEl>
                                        <p:attrNameLst>
                                          <p:attrName>style.visibility</p:attrName>
                                        </p:attrNameLst>
                                      </p:cBhvr>
                                      <p:to>
                                        <p:strVal val="visible"/>
                                      </p:to>
                                    </p:set>
                                    <p:animEffect transition="in" filter="fade">
                                      <p:cBhvr>
                                        <p:cTn id="55" dur="10"/>
                                        <p:tgtEl>
                                          <p:spTgt spid="116"/>
                                        </p:tgtEl>
                                      </p:cBhvr>
                                    </p:animEffect>
                                  </p:childTnLst>
                                </p:cTn>
                              </p:par>
                            </p:childTnLst>
                          </p:cTn>
                        </p:par>
                        <p:par>
                          <p:cTn id="56" fill="hold">
                            <p:stCondLst>
                              <p:cond delay="130"/>
                            </p:stCondLst>
                            <p:childTnLst>
                              <p:par>
                                <p:cTn id="57" presetID="10" presetClass="entr" presetSubtype="0" fill="hold" nodeType="afterEffect">
                                  <p:stCondLst>
                                    <p:cond delay="0"/>
                                  </p:stCondLst>
                                  <p:childTnLst>
                                    <p:set>
                                      <p:cBhvr>
                                        <p:cTn id="58" dur="1" fill="hold">
                                          <p:stCondLst>
                                            <p:cond delay="0"/>
                                          </p:stCondLst>
                                        </p:cTn>
                                        <p:tgtEl>
                                          <p:spTgt spid="123"/>
                                        </p:tgtEl>
                                        <p:attrNameLst>
                                          <p:attrName>style.visibility</p:attrName>
                                        </p:attrNameLst>
                                      </p:cBhvr>
                                      <p:to>
                                        <p:strVal val="visible"/>
                                      </p:to>
                                    </p:set>
                                    <p:animEffect transition="in" filter="fade">
                                      <p:cBhvr>
                                        <p:cTn id="59" dur="10"/>
                                        <p:tgtEl>
                                          <p:spTgt spid="123"/>
                                        </p:tgtEl>
                                      </p:cBhvr>
                                    </p:animEffect>
                                  </p:childTnLst>
                                </p:cTn>
                              </p:par>
                            </p:childTnLst>
                          </p:cTn>
                        </p:par>
                        <p:par>
                          <p:cTn id="60" fill="hold">
                            <p:stCondLst>
                              <p:cond delay="140"/>
                            </p:stCondLst>
                            <p:childTnLst>
                              <p:par>
                                <p:cTn id="61" presetID="10" presetClass="entr" presetSubtype="0" fill="hold" nodeType="after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10"/>
                                        <p:tgtEl>
                                          <p:spTgt spid="125"/>
                                        </p:tgtEl>
                                      </p:cBhvr>
                                    </p:animEffect>
                                  </p:childTnLst>
                                </p:cTn>
                              </p:par>
                            </p:childTnLst>
                          </p:cTn>
                        </p:par>
                        <p:par>
                          <p:cTn id="64" fill="hold">
                            <p:stCondLst>
                              <p:cond delay="150"/>
                            </p:stCondLst>
                            <p:childTnLst>
                              <p:par>
                                <p:cTn id="65" presetID="10" presetClass="entr" presetSubtype="0" fill="hold" nodeType="after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10"/>
                                        <p:tgtEl>
                                          <p:spTgt spid="126"/>
                                        </p:tgtEl>
                                      </p:cBhvr>
                                    </p:animEffect>
                                  </p:childTnLst>
                                </p:cTn>
                              </p:par>
                            </p:childTnLst>
                          </p:cTn>
                        </p:par>
                        <p:par>
                          <p:cTn id="68" fill="hold">
                            <p:stCondLst>
                              <p:cond delay="160"/>
                            </p:stCondLst>
                            <p:childTnLst>
                              <p:par>
                                <p:cTn id="69" presetID="10" presetClass="entr" presetSubtype="0" fill="hold" nodeType="afterEffect">
                                  <p:stCondLst>
                                    <p:cond delay="0"/>
                                  </p:stCondLst>
                                  <p:childTnLst>
                                    <p:set>
                                      <p:cBhvr>
                                        <p:cTn id="70" dur="1" fill="hold">
                                          <p:stCondLst>
                                            <p:cond delay="0"/>
                                          </p:stCondLst>
                                        </p:cTn>
                                        <p:tgtEl>
                                          <p:spTgt spid="128"/>
                                        </p:tgtEl>
                                        <p:attrNameLst>
                                          <p:attrName>style.visibility</p:attrName>
                                        </p:attrNameLst>
                                      </p:cBhvr>
                                      <p:to>
                                        <p:strVal val="visible"/>
                                      </p:to>
                                    </p:set>
                                    <p:animEffect transition="in" filter="fade">
                                      <p:cBhvr>
                                        <p:cTn id="71" dur="10"/>
                                        <p:tgtEl>
                                          <p:spTgt spid="128"/>
                                        </p:tgtEl>
                                      </p:cBhvr>
                                    </p:animEffect>
                                  </p:childTnLst>
                                </p:cTn>
                              </p:par>
                            </p:childTnLst>
                          </p:cTn>
                        </p:par>
                        <p:par>
                          <p:cTn id="72" fill="hold">
                            <p:stCondLst>
                              <p:cond delay="170"/>
                            </p:stCondLst>
                            <p:childTnLst>
                              <p:par>
                                <p:cTn id="73" presetID="10" presetClass="entr" presetSubtype="0" fill="hold" grpId="0" nodeType="after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10"/>
                                        <p:tgtEl>
                                          <p:spTgt spid="3"/>
                                        </p:tgtEl>
                                      </p:cBhvr>
                                    </p:animEffect>
                                  </p:childTnLst>
                                </p:cTn>
                              </p:par>
                            </p:childTnLst>
                          </p:cTn>
                        </p:par>
                        <p:par>
                          <p:cTn id="76" fill="hold">
                            <p:stCondLst>
                              <p:cond delay="180"/>
                            </p:stCondLst>
                            <p:childTnLst>
                              <p:par>
                                <p:cTn id="77" presetID="10" presetClass="entr" presetSubtype="0" fill="hold" grpId="0" nodeType="afterEffect">
                                  <p:stCondLst>
                                    <p:cond delay="0"/>
                                  </p:stCondLst>
                                  <p:childTnLst>
                                    <p:set>
                                      <p:cBhvr>
                                        <p:cTn id="78" dur="1" fill="hold">
                                          <p:stCondLst>
                                            <p:cond delay="0"/>
                                          </p:stCondLst>
                                        </p:cTn>
                                        <p:tgtEl>
                                          <p:spTgt spid="175"/>
                                        </p:tgtEl>
                                        <p:attrNameLst>
                                          <p:attrName>style.visibility</p:attrName>
                                        </p:attrNameLst>
                                      </p:cBhvr>
                                      <p:to>
                                        <p:strVal val="visible"/>
                                      </p:to>
                                    </p:set>
                                    <p:animEffect transition="in" filter="fade">
                                      <p:cBhvr>
                                        <p:cTn id="79" dur="10"/>
                                        <p:tgtEl>
                                          <p:spTgt spid="175"/>
                                        </p:tgtEl>
                                      </p:cBhvr>
                                    </p:animEffect>
                                  </p:childTnLst>
                                </p:cTn>
                              </p:par>
                            </p:childTnLst>
                          </p:cTn>
                        </p:par>
                        <p:par>
                          <p:cTn id="80" fill="hold">
                            <p:stCondLst>
                              <p:cond delay="190"/>
                            </p:stCondLst>
                            <p:childTnLst>
                              <p:par>
                                <p:cTn id="81" presetID="10" presetClass="entr" presetSubtype="0" fill="hold" nodeType="afterEffect">
                                  <p:stCondLst>
                                    <p:cond delay="0"/>
                                  </p:stCondLst>
                                  <p:childTnLst>
                                    <p:set>
                                      <p:cBhvr>
                                        <p:cTn id="82" dur="1" fill="hold">
                                          <p:stCondLst>
                                            <p:cond delay="0"/>
                                          </p:stCondLst>
                                        </p:cTn>
                                        <p:tgtEl>
                                          <p:spTgt spid="178"/>
                                        </p:tgtEl>
                                        <p:attrNameLst>
                                          <p:attrName>style.visibility</p:attrName>
                                        </p:attrNameLst>
                                      </p:cBhvr>
                                      <p:to>
                                        <p:strVal val="visible"/>
                                      </p:to>
                                    </p:set>
                                    <p:animEffect transition="in" filter="fade">
                                      <p:cBhvr>
                                        <p:cTn id="83" dur="10"/>
                                        <p:tgtEl>
                                          <p:spTgt spid="178"/>
                                        </p:tgtEl>
                                      </p:cBhvr>
                                    </p:animEffect>
                                  </p:childTnLst>
                                </p:cTn>
                              </p:par>
                            </p:childTnLst>
                          </p:cTn>
                        </p:par>
                        <p:par>
                          <p:cTn id="84" fill="hold">
                            <p:stCondLst>
                              <p:cond delay="200"/>
                            </p:stCondLst>
                            <p:childTnLst>
                              <p:par>
                                <p:cTn id="85" presetID="10" presetClass="entr" presetSubtype="0" fill="hold" nodeType="afterEffect">
                                  <p:stCondLst>
                                    <p:cond delay="0"/>
                                  </p:stCondLst>
                                  <p:childTnLst>
                                    <p:set>
                                      <p:cBhvr>
                                        <p:cTn id="86" dur="1" fill="hold">
                                          <p:stCondLst>
                                            <p:cond delay="0"/>
                                          </p:stCondLst>
                                        </p:cTn>
                                        <p:tgtEl>
                                          <p:spTgt spid="179"/>
                                        </p:tgtEl>
                                        <p:attrNameLst>
                                          <p:attrName>style.visibility</p:attrName>
                                        </p:attrNameLst>
                                      </p:cBhvr>
                                      <p:to>
                                        <p:strVal val="visible"/>
                                      </p:to>
                                    </p:set>
                                    <p:animEffect transition="in" filter="fade">
                                      <p:cBhvr>
                                        <p:cTn id="87" dur="10"/>
                                        <p:tgtEl>
                                          <p:spTgt spid="179"/>
                                        </p:tgtEl>
                                      </p:cBhvr>
                                    </p:animEffect>
                                  </p:childTnLst>
                                </p:cTn>
                              </p:par>
                            </p:childTnLst>
                          </p:cTn>
                        </p:par>
                        <p:par>
                          <p:cTn id="88" fill="hold">
                            <p:stCondLst>
                              <p:cond delay="210"/>
                            </p:stCondLst>
                            <p:childTnLst>
                              <p:par>
                                <p:cTn id="89" presetID="10" presetClass="entr" presetSubtype="0"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fade">
                                      <p:cBhvr>
                                        <p:cTn id="91" dur="1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5" grpId="0" animBg="1"/>
      <p:bldP spid="92" grpId="0" animBg="1"/>
      <p:bldP spid="93" grpId="0" animBg="1"/>
      <p:bldP spid="97" grpId="0" animBg="1"/>
      <p:bldP spid="98" grpId="0" animBg="1"/>
      <p:bldP spid="99" grpId="0" animBg="1"/>
      <p:bldP spid="103" grpId="0" animBg="1"/>
      <p:bldP spid="3" grpId="0" animBg="1"/>
      <p:bldP spid="17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Connector: Elbow 158">
            <a:extLst>
              <a:ext uri="{FF2B5EF4-FFF2-40B4-BE49-F238E27FC236}">
                <a16:creationId xmlns:a16="http://schemas.microsoft.com/office/drawing/2014/main" id="{145EFB1F-10AF-451E-AD36-A0D736D2E9E0}"/>
              </a:ext>
            </a:extLst>
          </p:cNvPr>
          <p:cNvCxnSpPr>
            <a:cxnSpLocks/>
          </p:cNvCxnSpPr>
          <p:nvPr/>
        </p:nvCxnSpPr>
        <p:spPr>
          <a:xfrm rot="16200000" flipV="1">
            <a:off x="5407547" y="3791172"/>
            <a:ext cx="993033" cy="678527"/>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C415EDEC-04DE-4BB0-9CD3-3FE7355939A8}"/>
              </a:ext>
            </a:extLst>
          </p:cNvPr>
          <p:cNvSpPr/>
          <p:nvPr/>
        </p:nvSpPr>
        <p:spPr bwMode="auto">
          <a:xfrm>
            <a:off x="510666" y="5236493"/>
            <a:ext cx="5206480" cy="955269"/>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Resources</a:t>
            </a:r>
          </a:p>
        </p:txBody>
      </p:sp>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5538" y="-21488"/>
            <a:ext cx="7948102" cy="773002"/>
          </a:xfrm>
        </p:spPr>
        <p:txBody>
          <a:bodyPr/>
          <a:lstStyle/>
          <a:p>
            <a:r>
              <a:rPr lang="en-US"/>
              <a:t>Understanding Google Identity</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5245" y="661596"/>
            <a:ext cx="5413628" cy="345163"/>
          </a:xfrm>
          <a:prstGeom prst="rect">
            <a:avLst/>
          </a:prstGeom>
        </p:spPr>
        <p:txBody>
          <a:bodyPr wrap="square" anchor="t">
            <a:spAutoFit/>
          </a:bodyPr>
          <a:lstStyle>
            <a:defPPr>
              <a:defRPr lang="en-US"/>
            </a:defPPr>
            <a:lvl1pPr algn="ctr"/>
          </a:lstStyle>
          <a:p>
            <a:pPr algn="l" defTabSz="857359"/>
            <a:r>
              <a:rPr lang="en-US" sz="1599" i="1">
                <a:solidFill>
                  <a:srgbClr val="B2B2B2"/>
                </a:solidFill>
                <a:latin typeface="Segoe UI Semilight" panose="020B0402040204020203" pitchFamily="34" charset="0"/>
                <a:cs typeface="Segoe UI Semilight" panose="020B0402040204020203" pitchFamily="34" charset="0"/>
              </a:rPr>
              <a:t>Google Cloud Resource Hierarchy</a:t>
            </a:r>
          </a:p>
        </p:txBody>
      </p:sp>
      <p:sp>
        <p:nvSpPr>
          <p:cNvPr id="72" name="Rectangle 71">
            <a:extLst>
              <a:ext uri="{FF2B5EF4-FFF2-40B4-BE49-F238E27FC236}">
                <a16:creationId xmlns:a16="http://schemas.microsoft.com/office/drawing/2014/main" id="{26A2F95F-195F-406E-94B5-E313C63AB370}"/>
              </a:ext>
            </a:extLst>
          </p:cNvPr>
          <p:cNvSpPr/>
          <p:nvPr/>
        </p:nvSpPr>
        <p:spPr bwMode="auto">
          <a:xfrm>
            <a:off x="6599194" y="4237542"/>
            <a:ext cx="4732577" cy="1468002"/>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Identity &amp; Access Management</a:t>
            </a:r>
          </a:p>
        </p:txBody>
      </p:sp>
      <p:sp>
        <p:nvSpPr>
          <p:cNvPr id="73" name="Rectangle 72">
            <a:extLst>
              <a:ext uri="{FF2B5EF4-FFF2-40B4-BE49-F238E27FC236}">
                <a16:creationId xmlns:a16="http://schemas.microsoft.com/office/drawing/2014/main" id="{A74B4680-58A7-4BFF-B6A1-3A4939D086B6}"/>
              </a:ext>
            </a:extLst>
          </p:cNvPr>
          <p:cNvSpPr/>
          <p:nvPr/>
        </p:nvSpPr>
        <p:spPr bwMode="auto">
          <a:xfrm>
            <a:off x="6599193" y="3171855"/>
            <a:ext cx="4732576" cy="890617"/>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Verified Domains</a:t>
            </a:r>
          </a:p>
        </p:txBody>
      </p:sp>
      <p:sp>
        <p:nvSpPr>
          <p:cNvPr id="75" name="Rectangle 74">
            <a:extLst>
              <a:ext uri="{FF2B5EF4-FFF2-40B4-BE49-F238E27FC236}">
                <a16:creationId xmlns:a16="http://schemas.microsoft.com/office/drawing/2014/main" id="{F3C18E43-32B7-4376-BB93-E759DF7CA56F}"/>
              </a:ext>
            </a:extLst>
          </p:cNvPr>
          <p:cNvSpPr/>
          <p:nvPr/>
        </p:nvSpPr>
        <p:spPr bwMode="auto">
          <a:xfrm>
            <a:off x="6599194" y="1929514"/>
            <a:ext cx="4732576" cy="959874"/>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Billing Agreement</a:t>
            </a:r>
          </a:p>
        </p:txBody>
      </p:sp>
      <p:sp>
        <p:nvSpPr>
          <p:cNvPr id="92" name="Rectangle 91">
            <a:extLst>
              <a:ext uri="{FF2B5EF4-FFF2-40B4-BE49-F238E27FC236}">
                <a16:creationId xmlns:a16="http://schemas.microsoft.com/office/drawing/2014/main" id="{74E19840-80E1-4330-A417-32A4AF075DAD}"/>
              </a:ext>
            </a:extLst>
          </p:cNvPr>
          <p:cNvSpPr/>
          <p:nvPr/>
        </p:nvSpPr>
        <p:spPr bwMode="auto">
          <a:xfrm>
            <a:off x="7267161" y="1403743"/>
            <a:ext cx="3924959" cy="338830"/>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a:solidFill>
                  <a:schemeClr val="tx1"/>
                </a:solidFill>
                <a:ea typeface="Segoe UI" pitchFamily="34" charset="0"/>
                <a:cs typeface="Segoe UI" pitchFamily="34" charset="0"/>
              </a:rPr>
              <a:t>Company A – Google Workspace/Cloud Identity</a:t>
            </a:r>
          </a:p>
        </p:txBody>
      </p:sp>
      <p:sp>
        <p:nvSpPr>
          <p:cNvPr id="93" name="Rectangle 92">
            <a:extLst>
              <a:ext uri="{FF2B5EF4-FFF2-40B4-BE49-F238E27FC236}">
                <a16:creationId xmlns:a16="http://schemas.microsoft.com/office/drawing/2014/main" id="{68D1B136-9E59-426B-8EDF-E5FB3CF8C8A9}"/>
              </a:ext>
            </a:extLst>
          </p:cNvPr>
          <p:cNvSpPr/>
          <p:nvPr/>
        </p:nvSpPr>
        <p:spPr bwMode="auto">
          <a:xfrm>
            <a:off x="8333062" y="2115509"/>
            <a:ext cx="1807590" cy="535528"/>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Company</a:t>
            </a:r>
          </a:p>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Organization</a:t>
            </a:r>
          </a:p>
        </p:txBody>
      </p:sp>
      <p:sp>
        <p:nvSpPr>
          <p:cNvPr id="97" name="Rectangle 96">
            <a:extLst>
              <a:ext uri="{FF2B5EF4-FFF2-40B4-BE49-F238E27FC236}">
                <a16:creationId xmlns:a16="http://schemas.microsoft.com/office/drawing/2014/main" id="{42F883FB-FB8F-44B0-98EA-F964AE7FBE15}"/>
              </a:ext>
            </a:extLst>
          </p:cNvPr>
          <p:cNvSpPr/>
          <p:nvPr/>
        </p:nvSpPr>
        <p:spPr bwMode="auto">
          <a:xfrm>
            <a:off x="7281710" y="3373105"/>
            <a:ext cx="1041792" cy="46732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Domain A</a:t>
            </a:r>
          </a:p>
        </p:txBody>
      </p:sp>
      <p:sp>
        <p:nvSpPr>
          <p:cNvPr id="98" name="Rectangle 97">
            <a:extLst>
              <a:ext uri="{FF2B5EF4-FFF2-40B4-BE49-F238E27FC236}">
                <a16:creationId xmlns:a16="http://schemas.microsoft.com/office/drawing/2014/main" id="{7A03F29D-2804-471E-9D7A-7F49F729D2AC}"/>
              </a:ext>
            </a:extLst>
          </p:cNvPr>
          <p:cNvSpPr/>
          <p:nvPr/>
        </p:nvSpPr>
        <p:spPr bwMode="auto">
          <a:xfrm>
            <a:off x="8718821" y="3373105"/>
            <a:ext cx="1041792" cy="46732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Domain B</a:t>
            </a:r>
          </a:p>
        </p:txBody>
      </p:sp>
      <p:sp>
        <p:nvSpPr>
          <p:cNvPr id="104" name="Rectangle 103">
            <a:extLst>
              <a:ext uri="{FF2B5EF4-FFF2-40B4-BE49-F238E27FC236}">
                <a16:creationId xmlns:a16="http://schemas.microsoft.com/office/drawing/2014/main" id="{84782F6B-29FA-496B-8DCB-5076AAD0B8BB}"/>
              </a:ext>
            </a:extLst>
          </p:cNvPr>
          <p:cNvSpPr/>
          <p:nvPr/>
        </p:nvSpPr>
        <p:spPr bwMode="auto">
          <a:xfrm>
            <a:off x="8037002" y="4375814"/>
            <a:ext cx="2399710" cy="437519"/>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Directory – Users and Groups</a:t>
            </a:r>
          </a:p>
        </p:txBody>
      </p:sp>
      <p:cxnSp>
        <p:nvCxnSpPr>
          <p:cNvPr id="107" name="Connector: Elbow 106">
            <a:extLst>
              <a:ext uri="{FF2B5EF4-FFF2-40B4-BE49-F238E27FC236}">
                <a16:creationId xmlns:a16="http://schemas.microsoft.com/office/drawing/2014/main" id="{4888757F-9EBC-4BB8-B7DD-21CBFF62A4CF}"/>
              </a:ext>
            </a:extLst>
          </p:cNvPr>
          <p:cNvCxnSpPr>
            <a:cxnSpLocks/>
            <a:stCxn id="92" idx="2"/>
            <a:endCxn id="93" idx="0"/>
          </p:cNvCxnSpPr>
          <p:nvPr/>
        </p:nvCxnSpPr>
        <p:spPr>
          <a:xfrm rot="16200000" flipH="1">
            <a:off x="9046782" y="1925432"/>
            <a:ext cx="372936" cy="721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955A5A04-8586-4FE6-AD99-C95150886FD3}"/>
              </a:ext>
            </a:extLst>
          </p:cNvPr>
          <p:cNvCxnSpPr>
            <a:cxnSpLocks/>
            <a:stCxn id="93" idx="2"/>
            <a:endCxn id="99" idx="0"/>
          </p:cNvCxnSpPr>
          <p:nvPr/>
        </p:nvCxnSpPr>
        <p:spPr>
          <a:xfrm rot="16200000" flipH="1">
            <a:off x="9529806" y="2358089"/>
            <a:ext cx="722069" cy="130796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080A70E-7A3A-4089-A2F6-A039255D50AE}"/>
              </a:ext>
            </a:extLst>
          </p:cNvPr>
          <p:cNvCxnSpPr>
            <a:cxnSpLocks/>
            <a:stCxn id="93" idx="2"/>
            <a:endCxn id="97" idx="0"/>
          </p:cNvCxnSpPr>
          <p:nvPr/>
        </p:nvCxnSpPr>
        <p:spPr>
          <a:xfrm rot="5400000">
            <a:off x="8158699" y="2294947"/>
            <a:ext cx="722069" cy="1434252"/>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Connector: Elbow 74">
            <a:extLst>
              <a:ext uri="{FF2B5EF4-FFF2-40B4-BE49-F238E27FC236}">
                <a16:creationId xmlns:a16="http://schemas.microsoft.com/office/drawing/2014/main" id="{709F726D-2274-4163-8A00-D7F7633589D0}"/>
              </a:ext>
            </a:extLst>
          </p:cNvPr>
          <p:cNvCxnSpPr>
            <a:cxnSpLocks/>
            <a:stCxn id="93" idx="2"/>
            <a:endCxn id="98" idx="0"/>
          </p:cNvCxnSpPr>
          <p:nvPr/>
        </p:nvCxnSpPr>
        <p:spPr>
          <a:xfrm>
            <a:off x="9236857" y="2651038"/>
            <a:ext cx="2860" cy="722069"/>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Connector: Elbow 90">
            <a:extLst>
              <a:ext uri="{FF2B5EF4-FFF2-40B4-BE49-F238E27FC236}">
                <a16:creationId xmlns:a16="http://schemas.microsoft.com/office/drawing/2014/main" id="{4B9CB160-4670-410D-9A89-3510AEBF9252}"/>
              </a:ext>
            </a:extLst>
          </p:cNvPr>
          <p:cNvCxnSpPr>
            <a:cxnSpLocks/>
            <a:endCxn id="104" idx="2"/>
          </p:cNvCxnSpPr>
          <p:nvPr/>
        </p:nvCxnSpPr>
        <p:spPr>
          <a:xfrm flipV="1">
            <a:off x="9233249" y="4813332"/>
            <a:ext cx="3608" cy="267593"/>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Connector: Elbow 94">
            <a:extLst>
              <a:ext uri="{FF2B5EF4-FFF2-40B4-BE49-F238E27FC236}">
                <a16:creationId xmlns:a16="http://schemas.microsoft.com/office/drawing/2014/main" id="{F33F1AC3-9F4D-43C5-9982-8BFB6B2C5F96}"/>
              </a:ext>
            </a:extLst>
          </p:cNvPr>
          <p:cNvCxnSpPr>
            <a:cxnSpLocks/>
            <a:stCxn id="3" idx="0"/>
          </p:cNvCxnSpPr>
          <p:nvPr/>
        </p:nvCxnSpPr>
        <p:spPr>
          <a:xfrm flipV="1">
            <a:off x="7808681" y="4857560"/>
            <a:ext cx="560757" cy="266526"/>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Connector: Elbow 74">
            <a:extLst>
              <a:ext uri="{FF2B5EF4-FFF2-40B4-BE49-F238E27FC236}">
                <a16:creationId xmlns:a16="http://schemas.microsoft.com/office/drawing/2014/main" id="{7B1D4EA3-24CD-4468-A330-019DEBA0510D}"/>
              </a:ext>
            </a:extLst>
          </p:cNvPr>
          <p:cNvCxnSpPr>
            <a:cxnSpLocks/>
            <a:endCxn id="104" idx="0"/>
          </p:cNvCxnSpPr>
          <p:nvPr/>
        </p:nvCxnSpPr>
        <p:spPr>
          <a:xfrm>
            <a:off x="9236857" y="4062471"/>
            <a:ext cx="0" cy="313342"/>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2825888-6B03-44D9-A3D9-958561A31921}"/>
              </a:ext>
            </a:extLst>
          </p:cNvPr>
          <p:cNvSpPr/>
          <p:nvPr/>
        </p:nvSpPr>
        <p:spPr bwMode="auto">
          <a:xfrm>
            <a:off x="7325466" y="5124085"/>
            <a:ext cx="966430" cy="396210"/>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Google Identities</a:t>
            </a:r>
          </a:p>
        </p:txBody>
      </p:sp>
      <p:sp>
        <p:nvSpPr>
          <p:cNvPr id="5" name="Rectangle 4">
            <a:extLst>
              <a:ext uri="{FF2B5EF4-FFF2-40B4-BE49-F238E27FC236}">
                <a16:creationId xmlns:a16="http://schemas.microsoft.com/office/drawing/2014/main" id="{4F41617B-6E1B-445C-8985-22F5B980644F}"/>
              </a:ext>
            </a:extLst>
          </p:cNvPr>
          <p:cNvSpPr/>
          <p:nvPr/>
        </p:nvSpPr>
        <p:spPr bwMode="auto">
          <a:xfrm>
            <a:off x="8740432" y="5124085"/>
            <a:ext cx="966430" cy="396210"/>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Azure AD Federated</a:t>
            </a:r>
          </a:p>
        </p:txBody>
      </p:sp>
      <p:sp>
        <p:nvSpPr>
          <p:cNvPr id="48" name="Rectangle 47">
            <a:extLst>
              <a:ext uri="{FF2B5EF4-FFF2-40B4-BE49-F238E27FC236}">
                <a16:creationId xmlns:a16="http://schemas.microsoft.com/office/drawing/2014/main" id="{91F68FB0-D041-4B3C-821A-230686789298}"/>
              </a:ext>
            </a:extLst>
          </p:cNvPr>
          <p:cNvSpPr/>
          <p:nvPr/>
        </p:nvSpPr>
        <p:spPr bwMode="auto">
          <a:xfrm>
            <a:off x="502490" y="4344786"/>
            <a:ext cx="5206480" cy="772905"/>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Projects</a:t>
            </a:r>
          </a:p>
        </p:txBody>
      </p:sp>
      <p:sp>
        <p:nvSpPr>
          <p:cNvPr id="49" name="Rectangle 48">
            <a:extLst>
              <a:ext uri="{FF2B5EF4-FFF2-40B4-BE49-F238E27FC236}">
                <a16:creationId xmlns:a16="http://schemas.microsoft.com/office/drawing/2014/main" id="{635591CB-0F92-4978-BF20-F00C3ABF46B6}"/>
              </a:ext>
            </a:extLst>
          </p:cNvPr>
          <p:cNvSpPr/>
          <p:nvPr/>
        </p:nvSpPr>
        <p:spPr bwMode="auto">
          <a:xfrm>
            <a:off x="502492" y="2881620"/>
            <a:ext cx="5206479" cy="1363539"/>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Folders</a:t>
            </a:r>
          </a:p>
        </p:txBody>
      </p:sp>
      <p:sp>
        <p:nvSpPr>
          <p:cNvPr id="50" name="Rectangle 49">
            <a:extLst>
              <a:ext uri="{FF2B5EF4-FFF2-40B4-BE49-F238E27FC236}">
                <a16:creationId xmlns:a16="http://schemas.microsoft.com/office/drawing/2014/main" id="{03A6D10D-B9BB-4E33-8487-F2EE88CF0DD4}"/>
              </a:ext>
            </a:extLst>
          </p:cNvPr>
          <p:cNvSpPr/>
          <p:nvPr/>
        </p:nvSpPr>
        <p:spPr bwMode="auto">
          <a:xfrm>
            <a:off x="502493" y="1820103"/>
            <a:ext cx="5206479" cy="959874"/>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Billing Agreement</a:t>
            </a:r>
          </a:p>
        </p:txBody>
      </p:sp>
      <p:sp>
        <p:nvSpPr>
          <p:cNvPr id="51" name="Rectangle 50">
            <a:extLst>
              <a:ext uri="{FF2B5EF4-FFF2-40B4-BE49-F238E27FC236}">
                <a16:creationId xmlns:a16="http://schemas.microsoft.com/office/drawing/2014/main" id="{488D860E-5A65-436C-B146-3FB3EDE35413}"/>
              </a:ext>
            </a:extLst>
          </p:cNvPr>
          <p:cNvSpPr/>
          <p:nvPr/>
        </p:nvSpPr>
        <p:spPr bwMode="auto">
          <a:xfrm>
            <a:off x="1291614" y="1297824"/>
            <a:ext cx="3762024" cy="371136"/>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a:solidFill>
                  <a:schemeClr val="tx1"/>
                </a:solidFill>
                <a:ea typeface="Segoe UI" pitchFamily="34" charset="0"/>
                <a:cs typeface="Segoe UI" pitchFamily="34" charset="0"/>
              </a:rPr>
              <a:t>Company A – Google Cloud Platform</a:t>
            </a:r>
          </a:p>
        </p:txBody>
      </p:sp>
      <p:sp>
        <p:nvSpPr>
          <p:cNvPr id="52" name="Rectangle 51">
            <a:extLst>
              <a:ext uri="{FF2B5EF4-FFF2-40B4-BE49-F238E27FC236}">
                <a16:creationId xmlns:a16="http://schemas.microsoft.com/office/drawing/2014/main" id="{C741D060-8E40-4C4D-8929-9F7D256E2160}"/>
              </a:ext>
            </a:extLst>
          </p:cNvPr>
          <p:cNvSpPr/>
          <p:nvPr/>
        </p:nvSpPr>
        <p:spPr bwMode="auto">
          <a:xfrm>
            <a:off x="2597140" y="1993871"/>
            <a:ext cx="1160804" cy="600517"/>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Company</a:t>
            </a:r>
          </a:p>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Organization</a:t>
            </a:r>
          </a:p>
        </p:txBody>
      </p:sp>
      <p:cxnSp>
        <p:nvCxnSpPr>
          <p:cNvPr id="59" name="Connector: Elbow 58">
            <a:extLst>
              <a:ext uri="{FF2B5EF4-FFF2-40B4-BE49-F238E27FC236}">
                <a16:creationId xmlns:a16="http://schemas.microsoft.com/office/drawing/2014/main" id="{670847FD-BC9A-4CA1-8E7B-3F32E2A9DB85}"/>
              </a:ext>
            </a:extLst>
          </p:cNvPr>
          <p:cNvCxnSpPr>
            <a:cxnSpLocks/>
            <a:stCxn id="51" idx="2"/>
            <a:endCxn id="52" idx="0"/>
          </p:cNvCxnSpPr>
          <p:nvPr/>
        </p:nvCxnSpPr>
        <p:spPr>
          <a:xfrm rot="16200000" flipH="1">
            <a:off x="3012630" y="1828957"/>
            <a:ext cx="324911" cy="4916"/>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4F9D58C1-1961-44A4-BF10-F800D3C5B4E4}"/>
              </a:ext>
            </a:extLst>
          </p:cNvPr>
          <p:cNvCxnSpPr>
            <a:cxnSpLocks/>
            <a:stCxn id="52" idx="2"/>
            <a:endCxn id="53" idx="0"/>
          </p:cNvCxnSpPr>
          <p:nvPr/>
        </p:nvCxnSpPr>
        <p:spPr>
          <a:xfrm rot="16200000" flipH="1">
            <a:off x="3002313" y="2769617"/>
            <a:ext cx="350683" cy="224"/>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Connector: Elbow 74">
            <a:extLst>
              <a:ext uri="{FF2B5EF4-FFF2-40B4-BE49-F238E27FC236}">
                <a16:creationId xmlns:a16="http://schemas.microsoft.com/office/drawing/2014/main" id="{4AC27D5C-CDFB-4824-8D4F-E3A551F9BCA8}"/>
              </a:ext>
            </a:extLst>
          </p:cNvPr>
          <p:cNvCxnSpPr>
            <a:cxnSpLocks/>
            <a:stCxn id="53" idx="2"/>
            <a:endCxn id="7" idx="0"/>
          </p:cNvCxnSpPr>
          <p:nvPr/>
        </p:nvCxnSpPr>
        <p:spPr>
          <a:xfrm>
            <a:off x="3177767" y="3375290"/>
            <a:ext cx="1" cy="176108"/>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393593E-F7FF-42EA-A4D3-70EF8E0B1F71}"/>
              </a:ext>
            </a:extLst>
          </p:cNvPr>
          <p:cNvSpPr/>
          <p:nvPr/>
        </p:nvSpPr>
        <p:spPr bwMode="auto">
          <a:xfrm>
            <a:off x="1025757" y="5530630"/>
            <a:ext cx="1342372" cy="306381"/>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Compute Engine Instances</a:t>
            </a:r>
          </a:p>
        </p:txBody>
      </p:sp>
      <p:sp>
        <p:nvSpPr>
          <p:cNvPr id="94" name="Rectangle 93">
            <a:extLst>
              <a:ext uri="{FF2B5EF4-FFF2-40B4-BE49-F238E27FC236}">
                <a16:creationId xmlns:a16="http://schemas.microsoft.com/office/drawing/2014/main" id="{1D6C66EC-7452-45FC-BA8A-D8D08FFB68A2}"/>
              </a:ext>
            </a:extLst>
          </p:cNvPr>
          <p:cNvSpPr/>
          <p:nvPr/>
        </p:nvSpPr>
        <p:spPr bwMode="auto">
          <a:xfrm>
            <a:off x="10120235" y="3459463"/>
            <a:ext cx="1039154" cy="46732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AWS Account </a:t>
            </a:r>
            <a:r>
              <a:rPr lang="en-US" sz="1049" i="1">
                <a:solidFill>
                  <a:schemeClr val="tx1"/>
                </a:solidFill>
                <a:ea typeface="Segoe UI" pitchFamily="34" charset="0"/>
                <a:cs typeface="Segoe UI" pitchFamily="34" charset="0"/>
              </a:rPr>
              <a:t>n</a:t>
            </a:r>
          </a:p>
        </p:txBody>
      </p:sp>
      <p:sp>
        <p:nvSpPr>
          <p:cNvPr id="99" name="Rectangle 98">
            <a:extLst>
              <a:ext uri="{FF2B5EF4-FFF2-40B4-BE49-F238E27FC236}">
                <a16:creationId xmlns:a16="http://schemas.microsoft.com/office/drawing/2014/main" id="{4F1F406D-A924-4847-A035-5BDA9752520A}"/>
              </a:ext>
            </a:extLst>
          </p:cNvPr>
          <p:cNvSpPr/>
          <p:nvPr/>
        </p:nvSpPr>
        <p:spPr bwMode="auto">
          <a:xfrm>
            <a:off x="10025246" y="3373105"/>
            <a:ext cx="1039154" cy="467326"/>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Domain C</a:t>
            </a:r>
            <a:endParaRPr lang="en-US" sz="1049" i="1">
              <a:solidFill>
                <a:schemeClr val="tx1"/>
              </a:soli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71186F14-4C80-400E-9CC7-F44B8BBA9CA6}"/>
              </a:ext>
            </a:extLst>
          </p:cNvPr>
          <p:cNvSpPr/>
          <p:nvPr/>
        </p:nvSpPr>
        <p:spPr bwMode="auto">
          <a:xfrm>
            <a:off x="10084949" y="5211546"/>
            <a:ext cx="1177221" cy="396210"/>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Admin / Dev</a:t>
            </a:r>
          </a:p>
        </p:txBody>
      </p:sp>
      <p:sp>
        <p:nvSpPr>
          <p:cNvPr id="6" name="Rectangle 5">
            <a:extLst>
              <a:ext uri="{FF2B5EF4-FFF2-40B4-BE49-F238E27FC236}">
                <a16:creationId xmlns:a16="http://schemas.microsoft.com/office/drawing/2014/main" id="{080040DC-E0AE-4CB5-B7D7-A232C3FB67FB}"/>
              </a:ext>
            </a:extLst>
          </p:cNvPr>
          <p:cNvSpPr/>
          <p:nvPr/>
        </p:nvSpPr>
        <p:spPr bwMode="auto">
          <a:xfrm>
            <a:off x="9924676" y="5133823"/>
            <a:ext cx="1267896" cy="396210"/>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Other SAML Federated</a:t>
            </a:r>
          </a:p>
        </p:txBody>
      </p:sp>
      <p:cxnSp>
        <p:nvCxnSpPr>
          <p:cNvPr id="55" name="Connector: Elbow 94">
            <a:extLst>
              <a:ext uri="{FF2B5EF4-FFF2-40B4-BE49-F238E27FC236}">
                <a16:creationId xmlns:a16="http://schemas.microsoft.com/office/drawing/2014/main" id="{544A4A51-C2C8-4A1F-9FF4-963729483DA8}"/>
              </a:ext>
            </a:extLst>
          </p:cNvPr>
          <p:cNvCxnSpPr>
            <a:cxnSpLocks/>
          </p:cNvCxnSpPr>
          <p:nvPr/>
        </p:nvCxnSpPr>
        <p:spPr>
          <a:xfrm flipH="1" flipV="1">
            <a:off x="9973199" y="4835446"/>
            <a:ext cx="571623" cy="288640"/>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50AF264-A778-4110-A02D-53FF37749947}"/>
              </a:ext>
            </a:extLst>
          </p:cNvPr>
          <p:cNvSpPr/>
          <p:nvPr/>
        </p:nvSpPr>
        <p:spPr bwMode="auto">
          <a:xfrm>
            <a:off x="1159457" y="3551398"/>
            <a:ext cx="1151556" cy="430218"/>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Team A</a:t>
            </a:r>
          </a:p>
        </p:txBody>
      </p:sp>
      <p:sp>
        <p:nvSpPr>
          <p:cNvPr id="7" name="Rectangle 6">
            <a:extLst>
              <a:ext uri="{FF2B5EF4-FFF2-40B4-BE49-F238E27FC236}">
                <a16:creationId xmlns:a16="http://schemas.microsoft.com/office/drawing/2014/main" id="{DA44A02E-3326-437D-80D4-A1A40685B3A8}"/>
              </a:ext>
            </a:extLst>
          </p:cNvPr>
          <p:cNvSpPr/>
          <p:nvPr/>
        </p:nvSpPr>
        <p:spPr bwMode="auto">
          <a:xfrm>
            <a:off x="2601990" y="3551398"/>
            <a:ext cx="1151556" cy="430218"/>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Team B</a:t>
            </a:r>
          </a:p>
        </p:txBody>
      </p:sp>
      <p:sp>
        <p:nvSpPr>
          <p:cNvPr id="9" name="Rectangle 8">
            <a:extLst>
              <a:ext uri="{FF2B5EF4-FFF2-40B4-BE49-F238E27FC236}">
                <a16:creationId xmlns:a16="http://schemas.microsoft.com/office/drawing/2014/main" id="{44F084CA-5B13-4E21-ABF5-3E06305137F9}"/>
              </a:ext>
            </a:extLst>
          </p:cNvPr>
          <p:cNvSpPr/>
          <p:nvPr/>
        </p:nvSpPr>
        <p:spPr bwMode="auto">
          <a:xfrm>
            <a:off x="4086593" y="3636538"/>
            <a:ext cx="1151556" cy="430218"/>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E9E818F-B3D0-4D7C-9AB4-27EB30ADD8B7}"/>
              </a:ext>
            </a:extLst>
          </p:cNvPr>
          <p:cNvSpPr/>
          <p:nvPr/>
        </p:nvSpPr>
        <p:spPr bwMode="auto">
          <a:xfrm>
            <a:off x="4000758" y="3564622"/>
            <a:ext cx="1151556" cy="430218"/>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Team C</a:t>
            </a:r>
          </a:p>
        </p:txBody>
      </p:sp>
      <p:sp>
        <p:nvSpPr>
          <p:cNvPr id="11" name="Rectangle 10">
            <a:extLst>
              <a:ext uri="{FF2B5EF4-FFF2-40B4-BE49-F238E27FC236}">
                <a16:creationId xmlns:a16="http://schemas.microsoft.com/office/drawing/2014/main" id="{4C4B906B-02B2-4D3E-81AD-E3AD03EB969B}"/>
              </a:ext>
            </a:extLst>
          </p:cNvPr>
          <p:cNvSpPr/>
          <p:nvPr/>
        </p:nvSpPr>
        <p:spPr bwMode="auto">
          <a:xfrm>
            <a:off x="2601579" y="4485162"/>
            <a:ext cx="1151556" cy="446734"/>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Project 2</a:t>
            </a:r>
          </a:p>
        </p:txBody>
      </p:sp>
      <p:sp>
        <p:nvSpPr>
          <p:cNvPr id="13" name="Rectangle 12">
            <a:extLst>
              <a:ext uri="{FF2B5EF4-FFF2-40B4-BE49-F238E27FC236}">
                <a16:creationId xmlns:a16="http://schemas.microsoft.com/office/drawing/2014/main" id="{98811416-B150-49CD-BED9-256F6B91A389}"/>
              </a:ext>
            </a:extLst>
          </p:cNvPr>
          <p:cNvSpPr/>
          <p:nvPr/>
        </p:nvSpPr>
        <p:spPr bwMode="auto">
          <a:xfrm>
            <a:off x="4102830" y="4599302"/>
            <a:ext cx="1151556" cy="430218"/>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ea typeface="Segoe UI" pitchFamily="34" charset="0"/>
              <a:cs typeface="Segoe UI" pitchFamily="34" charset="0"/>
            </a:endParaRPr>
          </a:p>
        </p:txBody>
      </p:sp>
      <p:cxnSp>
        <p:nvCxnSpPr>
          <p:cNvPr id="21" name="Connector: Elbow 74">
            <a:extLst>
              <a:ext uri="{FF2B5EF4-FFF2-40B4-BE49-F238E27FC236}">
                <a16:creationId xmlns:a16="http://schemas.microsoft.com/office/drawing/2014/main" id="{5A5A2A4F-12E1-4419-8FBB-E2C4B001032F}"/>
              </a:ext>
            </a:extLst>
          </p:cNvPr>
          <p:cNvCxnSpPr>
            <a:cxnSpLocks/>
          </p:cNvCxnSpPr>
          <p:nvPr/>
        </p:nvCxnSpPr>
        <p:spPr>
          <a:xfrm>
            <a:off x="3416261" y="3403129"/>
            <a:ext cx="954820" cy="118213"/>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Elbow 74">
            <a:extLst>
              <a:ext uri="{FF2B5EF4-FFF2-40B4-BE49-F238E27FC236}">
                <a16:creationId xmlns:a16="http://schemas.microsoft.com/office/drawing/2014/main" id="{72630197-864A-4506-9909-6D63DD9CE45E}"/>
              </a:ext>
            </a:extLst>
          </p:cNvPr>
          <p:cNvCxnSpPr>
            <a:cxnSpLocks/>
            <a:endCxn id="4" idx="0"/>
          </p:cNvCxnSpPr>
          <p:nvPr/>
        </p:nvCxnSpPr>
        <p:spPr>
          <a:xfrm flipH="1">
            <a:off x="1735235" y="3403129"/>
            <a:ext cx="873642" cy="148269"/>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F8E84DE-AF65-4F25-8240-DEE4DE64CC7C}"/>
              </a:ext>
            </a:extLst>
          </p:cNvPr>
          <p:cNvSpPr/>
          <p:nvPr/>
        </p:nvSpPr>
        <p:spPr bwMode="auto">
          <a:xfrm>
            <a:off x="2577009" y="5558493"/>
            <a:ext cx="1249700" cy="306381"/>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App Engine Services</a:t>
            </a:r>
          </a:p>
        </p:txBody>
      </p:sp>
      <p:sp>
        <p:nvSpPr>
          <p:cNvPr id="44" name="Rectangle 43">
            <a:extLst>
              <a:ext uri="{FF2B5EF4-FFF2-40B4-BE49-F238E27FC236}">
                <a16:creationId xmlns:a16="http://schemas.microsoft.com/office/drawing/2014/main" id="{0D5EE69B-BDD5-4105-BC14-111B81800F2F}"/>
              </a:ext>
            </a:extLst>
          </p:cNvPr>
          <p:cNvSpPr/>
          <p:nvPr/>
        </p:nvSpPr>
        <p:spPr bwMode="auto">
          <a:xfrm>
            <a:off x="2673904" y="3003068"/>
            <a:ext cx="1151556" cy="430218"/>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Google Folder</a:t>
            </a:r>
          </a:p>
        </p:txBody>
      </p:sp>
      <p:sp>
        <p:nvSpPr>
          <p:cNvPr id="30" name="Rectangle 29">
            <a:extLst>
              <a:ext uri="{FF2B5EF4-FFF2-40B4-BE49-F238E27FC236}">
                <a16:creationId xmlns:a16="http://schemas.microsoft.com/office/drawing/2014/main" id="{C9B4C3B1-62C2-4917-A9B7-0AFF27BB4F4F}"/>
              </a:ext>
            </a:extLst>
          </p:cNvPr>
          <p:cNvSpPr/>
          <p:nvPr/>
        </p:nvSpPr>
        <p:spPr bwMode="auto">
          <a:xfrm>
            <a:off x="3980183" y="5569070"/>
            <a:ext cx="1342372" cy="306381"/>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Cloud Storage Buckets</a:t>
            </a:r>
          </a:p>
        </p:txBody>
      </p:sp>
      <p:sp>
        <p:nvSpPr>
          <p:cNvPr id="53" name="Rectangle 52">
            <a:extLst>
              <a:ext uri="{FF2B5EF4-FFF2-40B4-BE49-F238E27FC236}">
                <a16:creationId xmlns:a16="http://schemas.microsoft.com/office/drawing/2014/main" id="{3D805A78-4B51-4FB6-A96A-09DEF4DABCE0}"/>
              </a:ext>
            </a:extLst>
          </p:cNvPr>
          <p:cNvSpPr/>
          <p:nvPr/>
        </p:nvSpPr>
        <p:spPr bwMode="auto">
          <a:xfrm>
            <a:off x="2601989" y="2945072"/>
            <a:ext cx="1151556" cy="430218"/>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Dept X</a:t>
            </a:r>
          </a:p>
        </p:txBody>
      </p:sp>
      <p:cxnSp>
        <p:nvCxnSpPr>
          <p:cNvPr id="83" name="Straight Connector 82">
            <a:extLst>
              <a:ext uri="{FF2B5EF4-FFF2-40B4-BE49-F238E27FC236}">
                <a16:creationId xmlns:a16="http://schemas.microsoft.com/office/drawing/2014/main" id="{51243401-056A-4630-BB5D-3E7C616FA1B0}"/>
              </a:ext>
            </a:extLst>
          </p:cNvPr>
          <p:cNvCxnSpPr>
            <a:cxnSpLocks/>
            <a:stCxn id="56" idx="2"/>
            <a:endCxn id="69" idx="0"/>
          </p:cNvCxnSpPr>
          <p:nvPr/>
        </p:nvCxnSpPr>
        <p:spPr>
          <a:xfrm flipH="1">
            <a:off x="1696943" y="4936981"/>
            <a:ext cx="15218" cy="593648"/>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DE7324C-FA23-4C00-BB76-02E509CCA655}"/>
              </a:ext>
            </a:extLst>
          </p:cNvPr>
          <p:cNvCxnSpPr>
            <a:cxnSpLocks/>
            <a:endCxn id="29" idx="0"/>
          </p:cNvCxnSpPr>
          <p:nvPr/>
        </p:nvCxnSpPr>
        <p:spPr>
          <a:xfrm flipH="1">
            <a:off x="3201859" y="4939300"/>
            <a:ext cx="2001" cy="619193"/>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E28EA99-832E-44F0-9010-E10B55A432E9}"/>
              </a:ext>
            </a:extLst>
          </p:cNvPr>
          <p:cNvCxnSpPr>
            <a:cxnSpLocks/>
            <a:stCxn id="12" idx="2"/>
          </p:cNvCxnSpPr>
          <p:nvPr/>
        </p:nvCxnSpPr>
        <p:spPr>
          <a:xfrm flipH="1">
            <a:off x="4571179" y="4952302"/>
            <a:ext cx="2" cy="593648"/>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A2A33FC-144C-49E7-9DAA-1C4F75291402}"/>
              </a:ext>
            </a:extLst>
          </p:cNvPr>
          <p:cNvCxnSpPr>
            <a:cxnSpLocks/>
            <a:endCxn id="11" idx="0"/>
          </p:cNvCxnSpPr>
          <p:nvPr/>
        </p:nvCxnSpPr>
        <p:spPr>
          <a:xfrm flipH="1">
            <a:off x="3177357" y="4003349"/>
            <a:ext cx="14178" cy="481813"/>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FB836723-58CC-44EE-9267-79907E37B39D}"/>
              </a:ext>
            </a:extLst>
          </p:cNvPr>
          <p:cNvCxnSpPr>
            <a:cxnSpLocks/>
          </p:cNvCxnSpPr>
          <p:nvPr/>
        </p:nvCxnSpPr>
        <p:spPr>
          <a:xfrm rot="10800000" flipV="1">
            <a:off x="1663225" y="4131546"/>
            <a:ext cx="1491697" cy="495407"/>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98AE44D-FFFF-47A1-8999-D8FD4D225D4C}"/>
              </a:ext>
            </a:extLst>
          </p:cNvPr>
          <p:cNvSpPr/>
          <p:nvPr/>
        </p:nvSpPr>
        <p:spPr bwMode="auto">
          <a:xfrm>
            <a:off x="1136383" y="4490247"/>
            <a:ext cx="1151556" cy="446734"/>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Project 1</a:t>
            </a:r>
          </a:p>
        </p:txBody>
      </p:sp>
      <p:cxnSp>
        <p:nvCxnSpPr>
          <p:cNvPr id="133" name="Connector: Elbow 132">
            <a:extLst>
              <a:ext uri="{FF2B5EF4-FFF2-40B4-BE49-F238E27FC236}">
                <a16:creationId xmlns:a16="http://schemas.microsoft.com/office/drawing/2014/main" id="{736766A5-2192-49FC-8D47-619342621B6B}"/>
              </a:ext>
            </a:extLst>
          </p:cNvPr>
          <p:cNvCxnSpPr>
            <a:cxnSpLocks/>
          </p:cNvCxnSpPr>
          <p:nvPr/>
        </p:nvCxnSpPr>
        <p:spPr>
          <a:xfrm>
            <a:off x="3179379" y="4125821"/>
            <a:ext cx="1379647" cy="502220"/>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456084C-8F06-4AB8-81F3-96CA6B3D2D0E}"/>
              </a:ext>
            </a:extLst>
          </p:cNvPr>
          <p:cNvSpPr/>
          <p:nvPr/>
        </p:nvSpPr>
        <p:spPr bwMode="auto">
          <a:xfrm>
            <a:off x="3995403" y="4505568"/>
            <a:ext cx="1151556" cy="446734"/>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Project 3</a:t>
            </a:r>
          </a:p>
        </p:txBody>
      </p:sp>
      <p:sp>
        <p:nvSpPr>
          <p:cNvPr id="150" name="Rectangle 149">
            <a:extLst>
              <a:ext uri="{FF2B5EF4-FFF2-40B4-BE49-F238E27FC236}">
                <a16:creationId xmlns:a16="http://schemas.microsoft.com/office/drawing/2014/main" id="{07C38045-8D7A-4267-8A8D-87361C685B4E}"/>
              </a:ext>
            </a:extLst>
          </p:cNvPr>
          <p:cNvSpPr/>
          <p:nvPr/>
        </p:nvSpPr>
        <p:spPr bwMode="auto">
          <a:xfrm>
            <a:off x="3632064" y="2973804"/>
            <a:ext cx="1025277" cy="198051"/>
          </a:xfrm>
          <a:prstGeom prst="rect">
            <a:avLst/>
          </a:prstGeom>
          <a:solidFill>
            <a:srgbClr val="92D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IAM Policy</a:t>
            </a:r>
          </a:p>
        </p:txBody>
      </p:sp>
      <p:sp>
        <p:nvSpPr>
          <p:cNvPr id="152" name="Rectangle 151">
            <a:extLst>
              <a:ext uri="{FF2B5EF4-FFF2-40B4-BE49-F238E27FC236}">
                <a16:creationId xmlns:a16="http://schemas.microsoft.com/office/drawing/2014/main" id="{EB4B86AA-98C8-46FB-B817-5651667FC874}"/>
              </a:ext>
            </a:extLst>
          </p:cNvPr>
          <p:cNvSpPr/>
          <p:nvPr/>
        </p:nvSpPr>
        <p:spPr bwMode="auto">
          <a:xfrm>
            <a:off x="4895389" y="3534894"/>
            <a:ext cx="1025277" cy="198051"/>
          </a:xfrm>
          <a:prstGeom prst="rect">
            <a:avLst/>
          </a:prstGeom>
          <a:solidFill>
            <a:srgbClr val="92D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IAM Policy</a:t>
            </a:r>
          </a:p>
        </p:txBody>
      </p:sp>
      <p:sp>
        <p:nvSpPr>
          <p:cNvPr id="154" name="Rectangle 153">
            <a:extLst>
              <a:ext uri="{FF2B5EF4-FFF2-40B4-BE49-F238E27FC236}">
                <a16:creationId xmlns:a16="http://schemas.microsoft.com/office/drawing/2014/main" id="{9D59442D-D71B-4BA8-96FB-36B624253EFC}"/>
              </a:ext>
            </a:extLst>
          </p:cNvPr>
          <p:cNvSpPr/>
          <p:nvPr/>
        </p:nvSpPr>
        <p:spPr bwMode="auto">
          <a:xfrm>
            <a:off x="4861614" y="4527931"/>
            <a:ext cx="1025277" cy="198051"/>
          </a:xfrm>
          <a:prstGeom prst="rect">
            <a:avLst/>
          </a:prstGeom>
          <a:solidFill>
            <a:srgbClr val="92D05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IAM Policy</a:t>
            </a:r>
          </a:p>
        </p:txBody>
      </p:sp>
      <p:cxnSp>
        <p:nvCxnSpPr>
          <p:cNvPr id="156" name="Straight Connector 155">
            <a:extLst>
              <a:ext uri="{FF2B5EF4-FFF2-40B4-BE49-F238E27FC236}">
                <a16:creationId xmlns:a16="http://schemas.microsoft.com/office/drawing/2014/main" id="{7F5D7C5E-47A2-4145-B383-A3BBC9AA5639}"/>
              </a:ext>
            </a:extLst>
          </p:cNvPr>
          <p:cNvCxnSpPr>
            <a:cxnSpLocks/>
            <a:stCxn id="104" idx="1"/>
            <a:endCxn id="154" idx="3"/>
          </p:cNvCxnSpPr>
          <p:nvPr/>
        </p:nvCxnSpPr>
        <p:spPr>
          <a:xfrm flipH="1">
            <a:off x="5886890" y="4594574"/>
            <a:ext cx="2150112" cy="32383"/>
          </a:xfrm>
          <a:prstGeom prst="line">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EA96CBE7-D584-47A4-9009-690AC65EE55A}"/>
              </a:ext>
            </a:extLst>
          </p:cNvPr>
          <p:cNvCxnSpPr>
            <a:endCxn id="150" idx="3"/>
          </p:cNvCxnSpPr>
          <p:nvPr/>
        </p:nvCxnSpPr>
        <p:spPr>
          <a:xfrm rot="10800000">
            <a:off x="4657341" y="3072831"/>
            <a:ext cx="1577786" cy="601159"/>
          </a:xfrm>
          <a:prstGeom prst="bentConnector3">
            <a:avLst>
              <a:gd name="adj1" fmla="val -553"/>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32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
                                        <p:tgtEl>
                                          <p:spTgt spid="72"/>
                                        </p:tgtEl>
                                      </p:cBhvr>
                                    </p:animEffect>
                                  </p:childTnLst>
                                </p:cTn>
                              </p:par>
                            </p:childTnLst>
                          </p:cTn>
                        </p:par>
                        <p:par>
                          <p:cTn id="8" fill="hold">
                            <p:stCondLst>
                              <p:cond delay="10"/>
                            </p:stCondLst>
                            <p:childTnLst>
                              <p:par>
                                <p:cTn id="9" presetID="10"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10"/>
                                        <p:tgtEl>
                                          <p:spTgt spid="73"/>
                                        </p:tgtEl>
                                      </p:cBhvr>
                                    </p:animEffect>
                                  </p:childTnLst>
                                </p:cTn>
                              </p:par>
                            </p:childTnLst>
                          </p:cTn>
                        </p:par>
                        <p:par>
                          <p:cTn id="12" fill="hold">
                            <p:stCondLst>
                              <p:cond delay="20"/>
                            </p:stCondLst>
                            <p:childTnLst>
                              <p:par>
                                <p:cTn id="13" presetID="10" presetClass="entr" presetSubtype="0"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10"/>
                                        <p:tgtEl>
                                          <p:spTgt spid="75"/>
                                        </p:tgtEl>
                                      </p:cBhvr>
                                    </p:animEffect>
                                  </p:childTnLst>
                                </p:cTn>
                              </p:par>
                            </p:childTnLst>
                          </p:cTn>
                        </p:par>
                        <p:par>
                          <p:cTn id="16" fill="hold">
                            <p:stCondLst>
                              <p:cond delay="30"/>
                            </p:stCondLst>
                            <p:childTnLst>
                              <p:par>
                                <p:cTn id="17" presetID="10" presetClass="entr" presetSubtype="0" fill="hold" grpId="0"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10"/>
                                        <p:tgtEl>
                                          <p:spTgt spid="92"/>
                                        </p:tgtEl>
                                      </p:cBhvr>
                                    </p:animEffect>
                                  </p:childTnLst>
                                </p:cTn>
                              </p:par>
                            </p:childTnLst>
                          </p:cTn>
                        </p:par>
                        <p:par>
                          <p:cTn id="20" fill="hold">
                            <p:stCondLst>
                              <p:cond delay="40"/>
                            </p:stCondLst>
                            <p:childTnLst>
                              <p:par>
                                <p:cTn id="21" presetID="10" presetClass="entr" presetSubtype="0"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10"/>
                                        <p:tgtEl>
                                          <p:spTgt spid="93"/>
                                        </p:tgtEl>
                                      </p:cBhvr>
                                    </p:animEffect>
                                  </p:childTnLst>
                                </p:cTn>
                              </p:par>
                            </p:childTnLst>
                          </p:cTn>
                        </p:par>
                        <p:par>
                          <p:cTn id="24" fill="hold">
                            <p:stCondLst>
                              <p:cond delay="5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10"/>
                                        <p:tgtEl>
                                          <p:spTgt spid="97"/>
                                        </p:tgtEl>
                                      </p:cBhvr>
                                    </p:animEffect>
                                  </p:childTnLst>
                                </p:cTn>
                              </p:par>
                            </p:childTnLst>
                          </p:cTn>
                        </p:par>
                        <p:par>
                          <p:cTn id="28" fill="hold">
                            <p:stCondLst>
                              <p:cond delay="60"/>
                            </p:stCondLst>
                            <p:childTnLst>
                              <p:par>
                                <p:cTn id="29" presetID="10" presetClass="entr" presetSubtype="0" fill="hold" grpId="0" nodeType="after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
                                        <p:tgtEl>
                                          <p:spTgt spid="98"/>
                                        </p:tgtEl>
                                      </p:cBhvr>
                                    </p:animEffect>
                                  </p:childTnLst>
                                </p:cTn>
                              </p:par>
                            </p:childTnLst>
                          </p:cTn>
                        </p:par>
                        <p:par>
                          <p:cTn id="32" fill="hold">
                            <p:stCondLst>
                              <p:cond delay="70"/>
                            </p:stCondLst>
                            <p:childTnLst>
                              <p:par>
                                <p:cTn id="33" presetID="10" presetClass="entr" presetSubtype="0" fill="hold" grpId="0" nodeType="after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
                                        <p:tgtEl>
                                          <p:spTgt spid="99"/>
                                        </p:tgtEl>
                                      </p:cBhvr>
                                    </p:animEffect>
                                  </p:childTnLst>
                                </p:cTn>
                              </p:par>
                            </p:childTnLst>
                          </p:cTn>
                        </p:par>
                        <p:par>
                          <p:cTn id="36" fill="hold">
                            <p:stCondLst>
                              <p:cond delay="80"/>
                            </p:stCondLst>
                            <p:childTnLst>
                              <p:par>
                                <p:cTn id="37" presetID="10" presetClass="entr" presetSubtype="0" fill="hold" grpId="0" nodeType="after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fade">
                                      <p:cBhvr>
                                        <p:cTn id="39" dur="10"/>
                                        <p:tgtEl>
                                          <p:spTgt spid="104"/>
                                        </p:tgtEl>
                                      </p:cBhvr>
                                    </p:animEffect>
                                  </p:childTnLst>
                                </p:cTn>
                              </p:par>
                            </p:childTnLst>
                          </p:cTn>
                        </p:par>
                        <p:par>
                          <p:cTn id="40" fill="hold">
                            <p:stCondLst>
                              <p:cond delay="9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10"/>
                                        <p:tgtEl>
                                          <p:spTgt spid="107"/>
                                        </p:tgtEl>
                                      </p:cBhvr>
                                    </p:animEffect>
                                  </p:childTnLst>
                                </p:cTn>
                              </p:par>
                            </p:childTnLst>
                          </p:cTn>
                        </p:par>
                        <p:par>
                          <p:cTn id="44" fill="hold">
                            <p:stCondLst>
                              <p:cond delay="100"/>
                            </p:stCondLst>
                            <p:childTnLst>
                              <p:par>
                                <p:cTn id="45" presetID="10" presetClass="entr" presetSubtype="0" fill="hold" nodeType="after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10"/>
                                        <p:tgtEl>
                                          <p:spTgt spid="113"/>
                                        </p:tgtEl>
                                      </p:cBhvr>
                                    </p:animEffect>
                                  </p:childTnLst>
                                </p:cTn>
                              </p:par>
                            </p:childTnLst>
                          </p:cTn>
                        </p:par>
                        <p:par>
                          <p:cTn id="48" fill="hold">
                            <p:stCondLst>
                              <p:cond delay="110"/>
                            </p:stCondLst>
                            <p:childTnLst>
                              <p:par>
                                <p:cTn id="49" presetID="10" presetClass="entr" presetSubtype="0" fill="hold" nodeType="after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fade">
                                      <p:cBhvr>
                                        <p:cTn id="51" dur="10"/>
                                        <p:tgtEl>
                                          <p:spTgt spid="114"/>
                                        </p:tgtEl>
                                      </p:cBhvr>
                                    </p:animEffect>
                                  </p:childTnLst>
                                </p:cTn>
                              </p:par>
                            </p:childTnLst>
                          </p:cTn>
                        </p:par>
                        <p:par>
                          <p:cTn id="52" fill="hold">
                            <p:stCondLst>
                              <p:cond delay="120"/>
                            </p:stCondLst>
                            <p:childTnLst>
                              <p:par>
                                <p:cTn id="53" presetID="10" presetClass="entr" presetSubtype="0" fill="hold" nodeType="afterEffect">
                                  <p:stCondLst>
                                    <p:cond delay="0"/>
                                  </p:stCondLst>
                                  <p:childTnLst>
                                    <p:set>
                                      <p:cBhvr>
                                        <p:cTn id="54" dur="1" fill="hold">
                                          <p:stCondLst>
                                            <p:cond delay="0"/>
                                          </p:stCondLst>
                                        </p:cTn>
                                        <p:tgtEl>
                                          <p:spTgt spid="116"/>
                                        </p:tgtEl>
                                        <p:attrNameLst>
                                          <p:attrName>style.visibility</p:attrName>
                                        </p:attrNameLst>
                                      </p:cBhvr>
                                      <p:to>
                                        <p:strVal val="visible"/>
                                      </p:to>
                                    </p:set>
                                    <p:animEffect transition="in" filter="fade">
                                      <p:cBhvr>
                                        <p:cTn id="55" dur="10"/>
                                        <p:tgtEl>
                                          <p:spTgt spid="116"/>
                                        </p:tgtEl>
                                      </p:cBhvr>
                                    </p:animEffect>
                                  </p:childTnLst>
                                </p:cTn>
                              </p:par>
                            </p:childTnLst>
                          </p:cTn>
                        </p:par>
                        <p:par>
                          <p:cTn id="56" fill="hold">
                            <p:stCondLst>
                              <p:cond delay="130"/>
                            </p:stCondLst>
                            <p:childTnLst>
                              <p:par>
                                <p:cTn id="57" presetID="10" presetClass="entr" presetSubtype="0" fill="hold" nodeType="afterEffect">
                                  <p:stCondLst>
                                    <p:cond delay="0"/>
                                  </p:stCondLst>
                                  <p:childTnLst>
                                    <p:set>
                                      <p:cBhvr>
                                        <p:cTn id="58" dur="1" fill="hold">
                                          <p:stCondLst>
                                            <p:cond delay="0"/>
                                          </p:stCondLst>
                                        </p:cTn>
                                        <p:tgtEl>
                                          <p:spTgt spid="122"/>
                                        </p:tgtEl>
                                        <p:attrNameLst>
                                          <p:attrName>style.visibility</p:attrName>
                                        </p:attrNameLst>
                                      </p:cBhvr>
                                      <p:to>
                                        <p:strVal val="visible"/>
                                      </p:to>
                                    </p:set>
                                    <p:animEffect transition="in" filter="fade">
                                      <p:cBhvr>
                                        <p:cTn id="59" dur="10"/>
                                        <p:tgtEl>
                                          <p:spTgt spid="122"/>
                                        </p:tgtEl>
                                      </p:cBhvr>
                                    </p:animEffect>
                                  </p:childTnLst>
                                </p:cTn>
                              </p:par>
                            </p:childTnLst>
                          </p:cTn>
                        </p:par>
                        <p:par>
                          <p:cTn id="60" fill="hold">
                            <p:stCondLst>
                              <p:cond delay="140"/>
                            </p:stCondLst>
                            <p:childTnLst>
                              <p:par>
                                <p:cTn id="61" presetID="10" presetClass="entr" presetSubtype="0" fill="hold" nodeType="afterEffect">
                                  <p:stCondLst>
                                    <p:cond delay="0"/>
                                  </p:stCondLst>
                                  <p:childTnLst>
                                    <p:set>
                                      <p:cBhvr>
                                        <p:cTn id="62" dur="1" fill="hold">
                                          <p:stCondLst>
                                            <p:cond delay="0"/>
                                          </p:stCondLst>
                                        </p:cTn>
                                        <p:tgtEl>
                                          <p:spTgt spid="123"/>
                                        </p:tgtEl>
                                        <p:attrNameLst>
                                          <p:attrName>style.visibility</p:attrName>
                                        </p:attrNameLst>
                                      </p:cBhvr>
                                      <p:to>
                                        <p:strVal val="visible"/>
                                      </p:to>
                                    </p:set>
                                    <p:animEffect transition="in" filter="fade">
                                      <p:cBhvr>
                                        <p:cTn id="63" dur="10"/>
                                        <p:tgtEl>
                                          <p:spTgt spid="123"/>
                                        </p:tgtEl>
                                      </p:cBhvr>
                                    </p:animEffect>
                                  </p:childTnLst>
                                </p:cTn>
                              </p:par>
                            </p:childTnLst>
                          </p:cTn>
                        </p:par>
                        <p:par>
                          <p:cTn id="64" fill="hold">
                            <p:stCondLst>
                              <p:cond delay="150"/>
                            </p:stCondLst>
                            <p:childTnLst>
                              <p:par>
                                <p:cTn id="65" presetID="10" presetClass="entr" presetSubtype="0" fill="hold" nodeType="afterEffect">
                                  <p:stCondLst>
                                    <p:cond delay="0"/>
                                  </p:stCondLst>
                                  <p:childTnLst>
                                    <p:set>
                                      <p:cBhvr>
                                        <p:cTn id="66" dur="1" fill="hold">
                                          <p:stCondLst>
                                            <p:cond delay="0"/>
                                          </p:stCondLst>
                                        </p:cTn>
                                        <p:tgtEl>
                                          <p:spTgt spid="125"/>
                                        </p:tgtEl>
                                        <p:attrNameLst>
                                          <p:attrName>style.visibility</p:attrName>
                                        </p:attrNameLst>
                                      </p:cBhvr>
                                      <p:to>
                                        <p:strVal val="visible"/>
                                      </p:to>
                                    </p:set>
                                    <p:animEffect transition="in" filter="fade">
                                      <p:cBhvr>
                                        <p:cTn id="67" dur="10"/>
                                        <p:tgtEl>
                                          <p:spTgt spid="125"/>
                                        </p:tgtEl>
                                      </p:cBhvr>
                                    </p:animEffect>
                                  </p:childTnLst>
                                </p:cTn>
                              </p:par>
                            </p:childTnLst>
                          </p:cTn>
                        </p:par>
                        <p:par>
                          <p:cTn id="68" fill="hold">
                            <p:stCondLst>
                              <p:cond delay="160"/>
                            </p:stCondLst>
                            <p:childTnLst>
                              <p:par>
                                <p:cTn id="69" presetID="10" presetClass="entr" presetSubtype="0" fill="hold" grpId="0" nodeType="after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fade">
                                      <p:cBhvr>
                                        <p:cTn id="71" dur="10"/>
                                        <p:tgtEl>
                                          <p:spTgt spid="3"/>
                                        </p:tgtEl>
                                      </p:cBhvr>
                                    </p:animEffect>
                                  </p:childTnLst>
                                </p:cTn>
                              </p:par>
                            </p:childTnLst>
                          </p:cTn>
                        </p:par>
                        <p:par>
                          <p:cTn id="72" fill="hold">
                            <p:stCondLst>
                              <p:cond delay="170"/>
                            </p:stCondLst>
                            <p:childTnLst>
                              <p:par>
                                <p:cTn id="73" presetID="10" presetClass="entr" presetSubtype="0" fill="hold" grpId="0"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10"/>
                                        <p:tgtEl>
                                          <p:spTgt spid="5"/>
                                        </p:tgtEl>
                                      </p:cBhvr>
                                    </p:animEffect>
                                  </p:childTnLst>
                                </p:cTn>
                              </p:par>
                            </p:childTnLst>
                          </p:cTn>
                        </p:par>
                        <p:par>
                          <p:cTn id="76" fill="hold">
                            <p:stCondLst>
                              <p:cond delay="180"/>
                            </p:stCondLst>
                            <p:childTnLst>
                              <p:par>
                                <p:cTn id="77" presetID="10" presetClass="entr" presetSubtype="0"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10"/>
                                        <p:tgtEl>
                                          <p:spTgt spid="6"/>
                                        </p:tgtEl>
                                      </p:cBhvr>
                                    </p:animEffect>
                                  </p:childTnLst>
                                </p:cTn>
                              </p:par>
                            </p:childTnLst>
                          </p:cTn>
                        </p:par>
                        <p:par>
                          <p:cTn id="80" fill="hold">
                            <p:stCondLst>
                              <p:cond delay="190"/>
                            </p:stCondLst>
                            <p:childTnLst>
                              <p:par>
                                <p:cTn id="81" presetID="10" presetClass="entr" presetSubtype="0" fill="hold" grpId="0" nodeType="afterEffect">
                                  <p:stCondLst>
                                    <p:cond delay="0"/>
                                  </p:stCondLst>
                                  <p:childTnLst>
                                    <p:set>
                                      <p:cBhvr>
                                        <p:cTn id="82" dur="1" fill="hold">
                                          <p:stCondLst>
                                            <p:cond delay="0"/>
                                          </p:stCondLst>
                                        </p:cTn>
                                        <p:tgtEl>
                                          <p:spTgt spid="94"/>
                                        </p:tgtEl>
                                        <p:attrNameLst>
                                          <p:attrName>style.visibility</p:attrName>
                                        </p:attrNameLst>
                                      </p:cBhvr>
                                      <p:to>
                                        <p:strVal val="visible"/>
                                      </p:to>
                                    </p:set>
                                    <p:animEffect transition="in" filter="fade">
                                      <p:cBhvr>
                                        <p:cTn id="83" dur="10"/>
                                        <p:tgtEl>
                                          <p:spTgt spid="94"/>
                                        </p:tgtEl>
                                      </p:cBhvr>
                                    </p:animEffect>
                                  </p:childTnLst>
                                </p:cTn>
                              </p:par>
                            </p:childTnLst>
                          </p:cTn>
                        </p:par>
                        <p:par>
                          <p:cTn id="84" fill="hold">
                            <p:stCondLst>
                              <p:cond delay="200"/>
                            </p:stCondLst>
                            <p:childTnLst>
                              <p:par>
                                <p:cTn id="85" presetID="10" presetClass="entr" presetSubtype="0" fill="hold" grpId="0" nodeType="afterEffect">
                                  <p:stCondLst>
                                    <p:cond delay="0"/>
                                  </p:stCondLst>
                                  <p:childTnLst>
                                    <p:set>
                                      <p:cBhvr>
                                        <p:cTn id="86" dur="1" fill="hold">
                                          <p:stCondLst>
                                            <p:cond delay="0"/>
                                          </p:stCondLst>
                                        </p:cTn>
                                        <p:tgtEl>
                                          <p:spTgt spid="101"/>
                                        </p:tgtEl>
                                        <p:attrNameLst>
                                          <p:attrName>style.visibility</p:attrName>
                                        </p:attrNameLst>
                                      </p:cBhvr>
                                      <p:to>
                                        <p:strVal val="visible"/>
                                      </p:to>
                                    </p:set>
                                    <p:animEffect transition="in" filter="fade">
                                      <p:cBhvr>
                                        <p:cTn id="87" dur="10"/>
                                        <p:tgtEl>
                                          <p:spTgt spid="101"/>
                                        </p:tgtEl>
                                      </p:cBhvr>
                                    </p:animEffect>
                                  </p:childTnLst>
                                </p:cTn>
                              </p:par>
                            </p:childTnLst>
                          </p:cTn>
                        </p:par>
                        <p:par>
                          <p:cTn id="88" fill="hold">
                            <p:stCondLst>
                              <p:cond delay="210"/>
                            </p:stCondLst>
                            <p:childTnLst>
                              <p:par>
                                <p:cTn id="89" presetID="10" presetClass="entr" presetSubtype="0" fill="hold" nodeType="after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1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5" grpId="0" animBg="1"/>
      <p:bldP spid="92" grpId="0" animBg="1"/>
      <p:bldP spid="93" grpId="0" animBg="1"/>
      <p:bldP spid="97" grpId="0" animBg="1"/>
      <p:bldP spid="98" grpId="0" animBg="1"/>
      <p:bldP spid="104" grpId="0" animBg="1"/>
      <p:bldP spid="3" grpId="0" animBg="1"/>
      <p:bldP spid="5" grpId="0" animBg="1"/>
      <p:bldP spid="94" grpId="0" animBg="1"/>
      <p:bldP spid="99" grpId="0" animBg="1"/>
      <p:bldP spid="101" grpId="0" animBg="1"/>
      <p:bldP spid="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5538" y="-21488"/>
            <a:ext cx="10986583" cy="773002"/>
          </a:xfrm>
        </p:spPr>
        <p:txBody>
          <a:bodyPr/>
          <a:lstStyle/>
          <a:p>
            <a:r>
              <a:rPr lang="en-US"/>
              <a:t>Understanding and Managing Google Identity</a:t>
            </a:r>
          </a:p>
        </p:txBody>
      </p:sp>
      <p:sp>
        <p:nvSpPr>
          <p:cNvPr id="72" name="Rectangle 71">
            <a:extLst>
              <a:ext uri="{FF2B5EF4-FFF2-40B4-BE49-F238E27FC236}">
                <a16:creationId xmlns:a16="http://schemas.microsoft.com/office/drawing/2014/main" id="{26A2F95F-195F-406E-94B5-E313C63AB370}"/>
              </a:ext>
            </a:extLst>
          </p:cNvPr>
          <p:cNvSpPr/>
          <p:nvPr/>
        </p:nvSpPr>
        <p:spPr bwMode="auto">
          <a:xfrm>
            <a:off x="572444" y="1992832"/>
            <a:ext cx="561882" cy="3867996"/>
          </a:xfrm>
          <a:prstGeom prst="rect">
            <a:avLst/>
          </a:prstGeom>
          <a:solidFill>
            <a:srgbClr val="FF8C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a:solidFill>
                  <a:schemeClr val="tx1"/>
                </a:solidFill>
                <a:ea typeface="Segoe UI" pitchFamily="34" charset="0"/>
                <a:cs typeface="Segoe UI" pitchFamily="34" charset="0"/>
              </a:rPr>
              <a:t>Google Identity Platform</a:t>
            </a:r>
          </a:p>
        </p:txBody>
      </p:sp>
      <p:sp>
        <p:nvSpPr>
          <p:cNvPr id="73" name="Rectangle 72">
            <a:extLst>
              <a:ext uri="{FF2B5EF4-FFF2-40B4-BE49-F238E27FC236}">
                <a16:creationId xmlns:a16="http://schemas.microsoft.com/office/drawing/2014/main" id="{A74B4680-58A7-4BFF-B6A1-3A4939D086B6}"/>
              </a:ext>
            </a:extLst>
          </p:cNvPr>
          <p:cNvSpPr/>
          <p:nvPr/>
        </p:nvSpPr>
        <p:spPr bwMode="auto">
          <a:xfrm>
            <a:off x="1633065" y="3364923"/>
            <a:ext cx="8625848" cy="1095620"/>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Resource Grouping</a:t>
            </a:r>
          </a:p>
        </p:txBody>
      </p:sp>
      <p:sp>
        <p:nvSpPr>
          <p:cNvPr id="75" name="Rectangle 74">
            <a:extLst>
              <a:ext uri="{FF2B5EF4-FFF2-40B4-BE49-F238E27FC236}">
                <a16:creationId xmlns:a16="http://schemas.microsoft.com/office/drawing/2014/main" id="{F3C18E43-32B7-4376-BB93-E759DF7CA56F}"/>
              </a:ext>
            </a:extLst>
          </p:cNvPr>
          <p:cNvSpPr/>
          <p:nvPr/>
        </p:nvSpPr>
        <p:spPr bwMode="auto">
          <a:xfrm>
            <a:off x="1633066" y="1990119"/>
            <a:ext cx="8625848" cy="959874"/>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Billing Agreement</a:t>
            </a:r>
          </a:p>
        </p:txBody>
      </p:sp>
      <p:sp>
        <p:nvSpPr>
          <p:cNvPr id="92" name="Rectangle 91">
            <a:extLst>
              <a:ext uri="{FF2B5EF4-FFF2-40B4-BE49-F238E27FC236}">
                <a16:creationId xmlns:a16="http://schemas.microsoft.com/office/drawing/2014/main" id="{74E19840-80E1-4330-A417-32A4AF075DAD}"/>
              </a:ext>
            </a:extLst>
          </p:cNvPr>
          <p:cNvSpPr/>
          <p:nvPr/>
        </p:nvSpPr>
        <p:spPr bwMode="auto">
          <a:xfrm>
            <a:off x="4804611" y="1197395"/>
            <a:ext cx="2824080" cy="346754"/>
          </a:xfrm>
          <a:prstGeom prst="rect">
            <a:avLst/>
          </a:prstGeom>
          <a:solidFill>
            <a:schemeClr val="tx1">
              <a:lumMod val="25000"/>
              <a:lumOff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a:solidFill>
                  <a:schemeClr val="tx1"/>
                </a:solidFill>
                <a:ea typeface="Segoe UI" pitchFamily="34" charset="0"/>
                <a:cs typeface="Segoe UI" pitchFamily="34" charset="0"/>
              </a:rPr>
              <a:t>Company A</a:t>
            </a:r>
          </a:p>
        </p:txBody>
      </p:sp>
      <p:sp>
        <p:nvSpPr>
          <p:cNvPr id="93" name="Rectangle 92">
            <a:extLst>
              <a:ext uri="{FF2B5EF4-FFF2-40B4-BE49-F238E27FC236}">
                <a16:creationId xmlns:a16="http://schemas.microsoft.com/office/drawing/2014/main" id="{68D1B136-9E59-426B-8EDF-E5FB3CF8C8A9}"/>
              </a:ext>
            </a:extLst>
          </p:cNvPr>
          <p:cNvSpPr/>
          <p:nvPr/>
        </p:nvSpPr>
        <p:spPr bwMode="auto">
          <a:xfrm>
            <a:off x="3274749" y="2163887"/>
            <a:ext cx="1132300" cy="600517"/>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Google Organization</a:t>
            </a:r>
          </a:p>
        </p:txBody>
      </p:sp>
      <p:sp>
        <p:nvSpPr>
          <p:cNvPr id="95" name="Rectangle 94">
            <a:extLst>
              <a:ext uri="{FF2B5EF4-FFF2-40B4-BE49-F238E27FC236}">
                <a16:creationId xmlns:a16="http://schemas.microsoft.com/office/drawing/2014/main" id="{635D7B16-B7AC-4052-AE71-4B508CD4FB2B}"/>
              </a:ext>
            </a:extLst>
          </p:cNvPr>
          <p:cNvSpPr/>
          <p:nvPr/>
        </p:nvSpPr>
        <p:spPr bwMode="auto">
          <a:xfrm>
            <a:off x="7294815" y="2163887"/>
            <a:ext cx="1807590" cy="600517"/>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Microsoft Azure</a:t>
            </a:r>
            <a:br>
              <a:rPr lang="en-US" sz="1099">
                <a:solidFill>
                  <a:schemeClr val="bg1"/>
                </a:solidFill>
                <a:ea typeface="Segoe UI" pitchFamily="34" charset="0"/>
                <a:cs typeface="Segoe UI" pitchFamily="34" charset="0"/>
              </a:rPr>
            </a:br>
            <a:r>
              <a:rPr lang="en-US" sz="1099">
                <a:solidFill>
                  <a:schemeClr val="bg1"/>
                </a:solidFill>
                <a:ea typeface="Segoe UI" pitchFamily="34" charset="0"/>
                <a:cs typeface="Segoe UI" pitchFamily="34" charset="0"/>
              </a:rPr>
              <a:t>Enterprise Agreement</a:t>
            </a:r>
          </a:p>
        </p:txBody>
      </p:sp>
      <p:sp>
        <p:nvSpPr>
          <p:cNvPr id="97" name="Rectangle 96">
            <a:extLst>
              <a:ext uri="{FF2B5EF4-FFF2-40B4-BE49-F238E27FC236}">
                <a16:creationId xmlns:a16="http://schemas.microsoft.com/office/drawing/2014/main" id="{42F883FB-FB8F-44B0-98EA-F964AE7FBE15}"/>
              </a:ext>
            </a:extLst>
          </p:cNvPr>
          <p:cNvSpPr/>
          <p:nvPr/>
        </p:nvSpPr>
        <p:spPr bwMode="auto">
          <a:xfrm>
            <a:off x="2399272" y="3582696"/>
            <a:ext cx="880327" cy="693507"/>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Google Folder 1</a:t>
            </a:r>
          </a:p>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Project 1,2,3…</a:t>
            </a:r>
          </a:p>
        </p:txBody>
      </p:sp>
      <p:sp>
        <p:nvSpPr>
          <p:cNvPr id="98" name="Rectangle 97">
            <a:extLst>
              <a:ext uri="{FF2B5EF4-FFF2-40B4-BE49-F238E27FC236}">
                <a16:creationId xmlns:a16="http://schemas.microsoft.com/office/drawing/2014/main" id="{7A03F29D-2804-471E-9D7A-7F49F729D2AC}"/>
              </a:ext>
            </a:extLst>
          </p:cNvPr>
          <p:cNvSpPr/>
          <p:nvPr/>
        </p:nvSpPr>
        <p:spPr bwMode="auto">
          <a:xfrm>
            <a:off x="3401773" y="3582696"/>
            <a:ext cx="880327" cy="693507"/>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Google</a:t>
            </a:r>
          </a:p>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Folder 2 Project 1,2,3…</a:t>
            </a:r>
          </a:p>
        </p:txBody>
      </p:sp>
      <p:sp>
        <p:nvSpPr>
          <p:cNvPr id="99" name="Rectangle 98">
            <a:extLst>
              <a:ext uri="{FF2B5EF4-FFF2-40B4-BE49-F238E27FC236}">
                <a16:creationId xmlns:a16="http://schemas.microsoft.com/office/drawing/2014/main" id="{4F1F406D-A924-4847-A035-5BDA9752520A}"/>
              </a:ext>
            </a:extLst>
          </p:cNvPr>
          <p:cNvSpPr/>
          <p:nvPr/>
        </p:nvSpPr>
        <p:spPr bwMode="auto">
          <a:xfrm>
            <a:off x="4348069" y="3582696"/>
            <a:ext cx="257708" cy="693507"/>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1DAAB60A-EE9D-451E-A462-42CFB36788F4}"/>
              </a:ext>
            </a:extLst>
          </p:cNvPr>
          <p:cNvSpPr/>
          <p:nvPr/>
        </p:nvSpPr>
        <p:spPr bwMode="auto">
          <a:xfrm>
            <a:off x="6429587" y="3582696"/>
            <a:ext cx="1233198" cy="693507"/>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Azure Subscription 1</a:t>
            </a:r>
          </a:p>
        </p:txBody>
      </p:sp>
      <p:sp>
        <p:nvSpPr>
          <p:cNvPr id="101" name="Rectangle 100">
            <a:extLst>
              <a:ext uri="{FF2B5EF4-FFF2-40B4-BE49-F238E27FC236}">
                <a16:creationId xmlns:a16="http://schemas.microsoft.com/office/drawing/2014/main" id="{ED14E494-5FF7-4927-B8BD-EB44971F6ABB}"/>
              </a:ext>
            </a:extLst>
          </p:cNvPr>
          <p:cNvSpPr/>
          <p:nvPr/>
        </p:nvSpPr>
        <p:spPr bwMode="auto">
          <a:xfrm>
            <a:off x="7761561" y="3582696"/>
            <a:ext cx="1233198" cy="693507"/>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Azure Subscription 2</a:t>
            </a:r>
          </a:p>
        </p:txBody>
      </p:sp>
      <p:cxnSp>
        <p:nvCxnSpPr>
          <p:cNvPr id="107" name="Connector: Elbow 106">
            <a:extLst>
              <a:ext uri="{FF2B5EF4-FFF2-40B4-BE49-F238E27FC236}">
                <a16:creationId xmlns:a16="http://schemas.microsoft.com/office/drawing/2014/main" id="{4888757F-9EBC-4BB8-B7DD-21CBFF62A4CF}"/>
              </a:ext>
            </a:extLst>
          </p:cNvPr>
          <p:cNvCxnSpPr>
            <a:cxnSpLocks/>
            <a:stCxn id="92" idx="1"/>
            <a:endCxn id="93" idx="0"/>
          </p:cNvCxnSpPr>
          <p:nvPr/>
        </p:nvCxnSpPr>
        <p:spPr>
          <a:xfrm rot="10800000" flipV="1">
            <a:off x="3840899" y="1370771"/>
            <a:ext cx="963713" cy="793115"/>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6DBDF4CD-87E2-4AAC-A8F5-68B41C20D2F5}"/>
              </a:ext>
            </a:extLst>
          </p:cNvPr>
          <p:cNvCxnSpPr>
            <a:cxnSpLocks/>
            <a:stCxn id="92" idx="3"/>
            <a:endCxn id="95" idx="0"/>
          </p:cNvCxnSpPr>
          <p:nvPr/>
        </p:nvCxnSpPr>
        <p:spPr>
          <a:xfrm>
            <a:off x="7628691" y="1370772"/>
            <a:ext cx="569919" cy="793115"/>
          </a:xfrm>
          <a:prstGeom prst="bentConnector2">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DB0FF63-46D5-4DC2-AAFC-534366E38AEF}"/>
              </a:ext>
            </a:extLst>
          </p:cNvPr>
          <p:cNvCxnSpPr>
            <a:cxnSpLocks/>
            <a:stCxn id="95" idx="2"/>
            <a:endCxn id="7" idx="0"/>
          </p:cNvCxnSpPr>
          <p:nvPr/>
        </p:nvCxnSpPr>
        <p:spPr>
          <a:xfrm rot="16200000" flipH="1">
            <a:off x="8637986" y="2325028"/>
            <a:ext cx="815672" cy="1694426"/>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824E2F29-9A58-43DB-A5FE-5631FEB32A12}"/>
              </a:ext>
            </a:extLst>
          </p:cNvPr>
          <p:cNvCxnSpPr>
            <a:cxnSpLocks/>
            <a:stCxn id="95" idx="2"/>
            <a:endCxn id="100" idx="0"/>
          </p:cNvCxnSpPr>
          <p:nvPr/>
        </p:nvCxnSpPr>
        <p:spPr>
          <a:xfrm rot="5400000">
            <a:off x="7213254" y="2597339"/>
            <a:ext cx="818291" cy="1152424"/>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7F1C501C-05D6-4787-A1EA-C7335E87B7D3}"/>
              </a:ext>
            </a:extLst>
          </p:cNvPr>
          <p:cNvCxnSpPr>
            <a:cxnSpLocks/>
            <a:stCxn id="95" idx="2"/>
            <a:endCxn id="101" idx="0"/>
          </p:cNvCxnSpPr>
          <p:nvPr/>
        </p:nvCxnSpPr>
        <p:spPr>
          <a:xfrm rot="16200000" flipH="1">
            <a:off x="7879240" y="3083774"/>
            <a:ext cx="818291" cy="179551"/>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955A5A04-8586-4FE6-AD99-C95150886FD3}"/>
              </a:ext>
            </a:extLst>
          </p:cNvPr>
          <p:cNvCxnSpPr>
            <a:cxnSpLocks/>
            <a:stCxn id="93" idx="2"/>
            <a:endCxn id="99" idx="0"/>
          </p:cNvCxnSpPr>
          <p:nvPr/>
        </p:nvCxnSpPr>
        <p:spPr>
          <a:xfrm rot="16200000" flipH="1">
            <a:off x="3749766" y="2855538"/>
            <a:ext cx="818291" cy="636024"/>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080A70E-7A3A-4089-A2F6-A039255D50AE}"/>
              </a:ext>
            </a:extLst>
          </p:cNvPr>
          <p:cNvCxnSpPr>
            <a:cxnSpLocks/>
            <a:stCxn id="93" idx="2"/>
            <a:endCxn id="97" idx="0"/>
          </p:cNvCxnSpPr>
          <p:nvPr/>
        </p:nvCxnSpPr>
        <p:spPr>
          <a:xfrm rot="5400000">
            <a:off x="2931023" y="2672819"/>
            <a:ext cx="818291" cy="1001463"/>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Connector: Elbow 74">
            <a:extLst>
              <a:ext uri="{FF2B5EF4-FFF2-40B4-BE49-F238E27FC236}">
                <a16:creationId xmlns:a16="http://schemas.microsoft.com/office/drawing/2014/main" id="{709F726D-2274-4163-8A00-D7F7633589D0}"/>
              </a:ext>
            </a:extLst>
          </p:cNvPr>
          <p:cNvCxnSpPr>
            <a:cxnSpLocks/>
            <a:stCxn id="93" idx="2"/>
            <a:endCxn id="98" idx="0"/>
          </p:cNvCxnSpPr>
          <p:nvPr/>
        </p:nvCxnSpPr>
        <p:spPr>
          <a:xfrm>
            <a:off x="3840898" y="2764405"/>
            <a:ext cx="1038" cy="818291"/>
          </a:xfrm>
          <a:prstGeom prst="straightConnector1">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Connector: Elbow 74">
            <a:extLst>
              <a:ext uri="{FF2B5EF4-FFF2-40B4-BE49-F238E27FC236}">
                <a16:creationId xmlns:a16="http://schemas.microsoft.com/office/drawing/2014/main" id="{853019ED-9884-47D9-84B7-7F0F469FF4AE}"/>
              </a:ext>
            </a:extLst>
          </p:cNvPr>
          <p:cNvCxnSpPr>
            <a:cxnSpLocks/>
            <a:stCxn id="100" idx="2"/>
            <a:endCxn id="155" idx="0"/>
          </p:cNvCxnSpPr>
          <p:nvPr/>
        </p:nvCxnSpPr>
        <p:spPr>
          <a:xfrm flipH="1">
            <a:off x="7046185" y="4276204"/>
            <a:ext cx="1" cy="566529"/>
          </a:xfrm>
          <a:prstGeom prst="straightConnector1">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D59C8EC6-28AA-4FFC-8E9E-A79FDBECE06C}"/>
              </a:ext>
            </a:extLst>
          </p:cNvPr>
          <p:cNvSpPr/>
          <p:nvPr/>
        </p:nvSpPr>
        <p:spPr bwMode="auto">
          <a:xfrm>
            <a:off x="6462110" y="4842733"/>
            <a:ext cx="1168149" cy="504145"/>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Azure Active Directory</a:t>
            </a:r>
          </a:p>
        </p:txBody>
      </p:sp>
      <p:sp>
        <p:nvSpPr>
          <p:cNvPr id="33" name="Rectangle 32">
            <a:extLst>
              <a:ext uri="{FF2B5EF4-FFF2-40B4-BE49-F238E27FC236}">
                <a16:creationId xmlns:a16="http://schemas.microsoft.com/office/drawing/2014/main" id="{1458B624-A106-4AB7-A1AB-9EA43AB2C7FA}"/>
              </a:ext>
            </a:extLst>
          </p:cNvPr>
          <p:cNvSpPr/>
          <p:nvPr/>
        </p:nvSpPr>
        <p:spPr bwMode="auto">
          <a:xfrm>
            <a:off x="2839435" y="1661488"/>
            <a:ext cx="6376416" cy="225681"/>
          </a:xfrm>
          <a:prstGeom prst="rect">
            <a:avLst/>
          </a:prstGeom>
          <a:solidFill>
            <a:schemeClr val="accent1">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ea typeface="Segoe UI" pitchFamily="34" charset="0"/>
                <a:cs typeface="Segoe UI" pitchFamily="34" charset="0"/>
              </a:rPr>
              <a:t>Azure Active Directory - SSO, MFA, Conditional Access, SSPR, RBAC</a:t>
            </a:r>
          </a:p>
        </p:txBody>
      </p:sp>
      <p:sp>
        <p:nvSpPr>
          <p:cNvPr id="32" name="Rectangle 31">
            <a:extLst>
              <a:ext uri="{FF2B5EF4-FFF2-40B4-BE49-F238E27FC236}">
                <a16:creationId xmlns:a16="http://schemas.microsoft.com/office/drawing/2014/main" id="{F41FD15B-B857-4EB9-8FAB-6B921FD7317D}"/>
              </a:ext>
            </a:extLst>
          </p:cNvPr>
          <p:cNvSpPr/>
          <p:nvPr/>
        </p:nvSpPr>
        <p:spPr bwMode="auto">
          <a:xfrm>
            <a:off x="9086998" y="1661488"/>
            <a:ext cx="1351885" cy="225680"/>
          </a:xfrm>
          <a:prstGeom prst="rect">
            <a:avLst/>
          </a:prstGeom>
          <a:solidFill>
            <a:srgbClr val="005A9F">
              <a:alpha val="50196"/>
            </a:srgb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99">
                <a:solidFill>
                  <a:schemeClr val="bg1"/>
                </a:solidFill>
                <a:cs typeface="Segoe UI" pitchFamily="34" charset="0"/>
              </a:rPr>
              <a:t>Identity Provider</a:t>
            </a:r>
          </a:p>
        </p:txBody>
      </p:sp>
      <p:sp>
        <p:nvSpPr>
          <p:cNvPr id="47" name="Rectangle 46">
            <a:extLst>
              <a:ext uri="{FF2B5EF4-FFF2-40B4-BE49-F238E27FC236}">
                <a16:creationId xmlns:a16="http://schemas.microsoft.com/office/drawing/2014/main" id="{1712520A-AB8B-4B78-8FF4-C2B0CAA8B3D7}"/>
              </a:ext>
            </a:extLst>
          </p:cNvPr>
          <p:cNvSpPr/>
          <p:nvPr/>
        </p:nvSpPr>
        <p:spPr bwMode="auto">
          <a:xfrm>
            <a:off x="4686391" y="3582696"/>
            <a:ext cx="257708" cy="693507"/>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F56DE24-18A5-4EAF-A635-E1FFFFDB64FC}"/>
              </a:ext>
            </a:extLst>
          </p:cNvPr>
          <p:cNvSpPr/>
          <p:nvPr/>
        </p:nvSpPr>
        <p:spPr bwMode="auto">
          <a:xfrm>
            <a:off x="5025253" y="3582696"/>
            <a:ext cx="257708" cy="693507"/>
          </a:xfrm>
          <a:prstGeom prst="rect">
            <a:avLst/>
          </a:prstGeom>
          <a:solidFill>
            <a:srgbClr val="FF8C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ea typeface="Segoe UI" pitchFamily="34" charset="0"/>
              <a:cs typeface="Segoe UI" pitchFamily="34" charset="0"/>
            </a:endParaRPr>
          </a:p>
        </p:txBody>
      </p:sp>
      <p:cxnSp>
        <p:nvCxnSpPr>
          <p:cNvPr id="115" name="Connector: Elbow 114">
            <a:extLst>
              <a:ext uri="{FF2B5EF4-FFF2-40B4-BE49-F238E27FC236}">
                <a16:creationId xmlns:a16="http://schemas.microsoft.com/office/drawing/2014/main" id="{AAD6C5E6-1C18-47B6-9436-4D85ACA970AD}"/>
              </a:ext>
            </a:extLst>
          </p:cNvPr>
          <p:cNvCxnSpPr>
            <a:cxnSpLocks/>
            <a:stCxn id="93" idx="2"/>
            <a:endCxn id="47" idx="0"/>
          </p:cNvCxnSpPr>
          <p:nvPr/>
        </p:nvCxnSpPr>
        <p:spPr>
          <a:xfrm rot="16200000" flipH="1">
            <a:off x="3918927" y="2686376"/>
            <a:ext cx="818291" cy="974347"/>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E7217EE9-E952-4202-93D2-63C14A70E9A5}"/>
              </a:ext>
            </a:extLst>
          </p:cNvPr>
          <p:cNvCxnSpPr>
            <a:cxnSpLocks/>
            <a:stCxn id="93" idx="2"/>
            <a:endCxn id="49" idx="0"/>
          </p:cNvCxnSpPr>
          <p:nvPr/>
        </p:nvCxnSpPr>
        <p:spPr>
          <a:xfrm rot="16200000" flipH="1">
            <a:off x="4088358" y="2516946"/>
            <a:ext cx="818291" cy="1313208"/>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Connector: Elbow 74">
            <a:extLst>
              <a:ext uri="{FF2B5EF4-FFF2-40B4-BE49-F238E27FC236}">
                <a16:creationId xmlns:a16="http://schemas.microsoft.com/office/drawing/2014/main" id="{B7789D93-357F-4DD2-BD1F-C19CE783AC17}"/>
              </a:ext>
            </a:extLst>
          </p:cNvPr>
          <p:cNvCxnSpPr>
            <a:cxnSpLocks/>
            <a:stCxn id="101" idx="2"/>
            <a:endCxn id="155" idx="0"/>
          </p:cNvCxnSpPr>
          <p:nvPr/>
        </p:nvCxnSpPr>
        <p:spPr>
          <a:xfrm rot="5400000">
            <a:off x="7428909" y="3893480"/>
            <a:ext cx="566529" cy="1331975"/>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F0D15C6-63A5-4C84-9528-F6758BBAA5A7}"/>
              </a:ext>
            </a:extLst>
          </p:cNvPr>
          <p:cNvSpPr/>
          <p:nvPr/>
        </p:nvSpPr>
        <p:spPr bwMode="auto">
          <a:xfrm>
            <a:off x="9086998" y="3580077"/>
            <a:ext cx="257708" cy="693507"/>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F27F2D26-A7F4-4579-B23C-AD2810B23EF4}"/>
              </a:ext>
            </a:extLst>
          </p:cNvPr>
          <p:cNvSpPr/>
          <p:nvPr/>
        </p:nvSpPr>
        <p:spPr bwMode="auto">
          <a:xfrm>
            <a:off x="9425320" y="3580077"/>
            <a:ext cx="257708" cy="693507"/>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EB92BFE3-47FF-4E21-A37D-B0339BE127A9}"/>
              </a:ext>
            </a:extLst>
          </p:cNvPr>
          <p:cNvSpPr/>
          <p:nvPr/>
        </p:nvSpPr>
        <p:spPr bwMode="auto">
          <a:xfrm>
            <a:off x="9764182" y="3580077"/>
            <a:ext cx="257708" cy="693507"/>
          </a:xfrm>
          <a:prstGeom prst="rect">
            <a:avLst/>
          </a:prstGeom>
          <a:solidFill>
            <a:srgbClr val="005A9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ea typeface="Segoe UI" pitchFamily="34" charset="0"/>
              <a:cs typeface="Segoe UI" pitchFamily="34" charset="0"/>
            </a:endParaRPr>
          </a:p>
        </p:txBody>
      </p:sp>
      <p:cxnSp>
        <p:nvCxnSpPr>
          <p:cNvPr id="53" name="Connector: Elbow 52">
            <a:extLst>
              <a:ext uri="{FF2B5EF4-FFF2-40B4-BE49-F238E27FC236}">
                <a16:creationId xmlns:a16="http://schemas.microsoft.com/office/drawing/2014/main" id="{6710EF52-98FE-4696-A4A3-4AFC63A81984}"/>
              </a:ext>
            </a:extLst>
          </p:cNvPr>
          <p:cNvCxnSpPr>
            <a:cxnSpLocks/>
            <a:stCxn id="95" idx="2"/>
            <a:endCxn id="6" idx="0"/>
          </p:cNvCxnSpPr>
          <p:nvPr/>
        </p:nvCxnSpPr>
        <p:spPr>
          <a:xfrm rot="16200000" flipH="1">
            <a:off x="8468555" y="2494457"/>
            <a:ext cx="815672" cy="1355565"/>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Connector: Elbow 74">
            <a:extLst>
              <a:ext uri="{FF2B5EF4-FFF2-40B4-BE49-F238E27FC236}">
                <a16:creationId xmlns:a16="http://schemas.microsoft.com/office/drawing/2014/main" id="{EA924C01-1557-4F51-93DE-E2FA401E0752}"/>
              </a:ext>
            </a:extLst>
          </p:cNvPr>
          <p:cNvCxnSpPr>
            <a:cxnSpLocks/>
            <a:stCxn id="5" idx="2"/>
            <a:endCxn id="155" idx="0"/>
          </p:cNvCxnSpPr>
          <p:nvPr/>
        </p:nvCxnSpPr>
        <p:spPr>
          <a:xfrm rot="5400000">
            <a:off x="7846445" y="3473325"/>
            <a:ext cx="569147" cy="2169667"/>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AE9B92E-C59A-4337-8E6E-0AFDD7F125FF}"/>
              </a:ext>
            </a:extLst>
          </p:cNvPr>
          <p:cNvCxnSpPr>
            <a:cxnSpLocks/>
            <a:stCxn id="95" idx="2"/>
            <a:endCxn id="5" idx="0"/>
          </p:cNvCxnSpPr>
          <p:nvPr/>
        </p:nvCxnSpPr>
        <p:spPr>
          <a:xfrm rot="16200000" flipH="1">
            <a:off x="8299394" y="2663620"/>
            <a:ext cx="815672" cy="1017242"/>
          </a:xfrm>
          <a:prstGeom prst="bentConnector3">
            <a:avLst>
              <a:gd name="adj1" fmla="val 50000"/>
            </a:avLst>
          </a:prstGeom>
          <a:ln w="19050">
            <a:solidFill>
              <a:schemeClr val="bg1">
                <a:lumMod val="5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Connector: Elbow 74">
            <a:extLst>
              <a:ext uri="{FF2B5EF4-FFF2-40B4-BE49-F238E27FC236}">
                <a16:creationId xmlns:a16="http://schemas.microsoft.com/office/drawing/2014/main" id="{923953FC-F0EC-4365-9C87-A79D5E58ABF4}"/>
              </a:ext>
            </a:extLst>
          </p:cNvPr>
          <p:cNvCxnSpPr>
            <a:cxnSpLocks/>
            <a:stCxn id="6" idx="2"/>
            <a:endCxn id="155" idx="0"/>
          </p:cNvCxnSpPr>
          <p:nvPr/>
        </p:nvCxnSpPr>
        <p:spPr>
          <a:xfrm rot="5400000">
            <a:off x="8015607" y="3304164"/>
            <a:ext cx="569147" cy="2507989"/>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Connector: Elbow 74">
            <a:extLst>
              <a:ext uri="{FF2B5EF4-FFF2-40B4-BE49-F238E27FC236}">
                <a16:creationId xmlns:a16="http://schemas.microsoft.com/office/drawing/2014/main" id="{0B23D2AB-A18C-4542-AFDF-5C511469ED0C}"/>
              </a:ext>
            </a:extLst>
          </p:cNvPr>
          <p:cNvCxnSpPr>
            <a:cxnSpLocks/>
            <a:stCxn id="7" idx="2"/>
            <a:endCxn id="155" idx="0"/>
          </p:cNvCxnSpPr>
          <p:nvPr/>
        </p:nvCxnSpPr>
        <p:spPr>
          <a:xfrm rot="5400000">
            <a:off x="8185037" y="3134733"/>
            <a:ext cx="569147" cy="2846851"/>
          </a:xfrm>
          <a:prstGeom prst="bentConnector3">
            <a:avLst>
              <a:gd name="adj1" fmla="val 50000"/>
            </a:avLst>
          </a:prstGeom>
          <a:ln w="1905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205885-666B-4B47-91B0-AF6AC07E3227}"/>
              </a:ext>
            </a:extLst>
          </p:cNvPr>
          <p:cNvCxnSpPr>
            <a:cxnSpLocks/>
            <a:stCxn id="33" idx="2"/>
            <a:endCxn id="155" idx="1"/>
          </p:cNvCxnSpPr>
          <p:nvPr/>
        </p:nvCxnSpPr>
        <p:spPr>
          <a:xfrm rot="16200000" flipH="1">
            <a:off x="4641060" y="3273754"/>
            <a:ext cx="3207636" cy="434466"/>
          </a:xfrm>
          <a:prstGeom prst="bentConnector2">
            <a:avLst/>
          </a:prstGeom>
          <a:ln w="57150">
            <a:solidFill>
              <a:srgbClr val="005A9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B62D4C-CF33-41CF-95FE-00173155AEAE}"/>
              </a:ext>
            </a:extLst>
          </p:cNvPr>
          <p:cNvCxnSpPr>
            <a:cxnSpLocks/>
          </p:cNvCxnSpPr>
          <p:nvPr/>
        </p:nvCxnSpPr>
        <p:spPr>
          <a:xfrm flipH="1">
            <a:off x="1134326" y="4842732"/>
            <a:ext cx="48933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FF0E61-2230-4037-9940-E2BFBFFADFCF}"/>
              </a:ext>
            </a:extLst>
          </p:cNvPr>
          <p:cNvCxnSpPr>
            <a:cxnSpLocks/>
          </p:cNvCxnSpPr>
          <p:nvPr/>
        </p:nvCxnSpPr>
        <p:spPr>
          <a:xfrm flipV="1">
            <a:off x="1134326" y="2491993"/>
            <a:ext cx="2140423" cy="67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55B455D-EA43-48E0-8540-BAC28CDC5C3F}"/>
              </a:ext>
            </a:extLst>
          </p:cNvPr>
          <p:cNvSpPr txBox="1"/>
          <p:nvPr/>
        </p:nvSpPr>
        <p:spPr>
          <a:xfrm>
            <a:off x="1633065" y="5523969"/>
            <a:ext cx="9908421" cy="1246982"/>
          </a:xfrm>
          <a:prstGeom prst="rect">
            <a:avLst/>
          </a:prstGeom>
          <a:solidFill>
            <a:schemeClr val="accent2">
              <a:lumMod val="20000"/>
              <a:lumOff val="80000"/>
            </a:schemeClr>
          </a:solidFill>
        </p:spPr>
        <p:txBody>
          <a:bodyPr wrap="square" rtlCol="0">
            <a:spAutoFit/>
          </a:bodyPr>
          <a:lstStyle/>
          <a:p>
            <a:pPr marL="291436" indent="-291436">
              <a:buFont typeface="Arial" panose="020B0604020202020204" pitchFamily="34" charset="0"/>
              <a:buChar char="•"/>
            </a:pPr>
            <a:r>
              <a:rPr lang="en-GB" sz="1224"/>
              <a:t>User Accounts and Groups are provisioned to Google Identity (account stubs created in Google identity, no Passwords synchronized to Google Cloud)</a:t>
            </a:r>
          </a:p>
          <a:p>
            <a:pPr marL="291436" indent="-291436">
              <a:buFont typeface="Arial" panose="020B0604020202020204" pitchFamily="34" charset="0"/>
              <a:buChar char="•"/>
            </a:pPr>
            <a:r>
              <a:rPr lang="en-GB" sz="1224"/>
              <a:t>Role assignments are managed in Google Cloud Platform</a:t>
            </a:r>
          </a:p>
          <a:p>
            <a:pPr marL="291436" indent="-291436">
              <a:buFont typeface="Arial" panose="020B0604020202020204" pitchFamily="34" charset="0"/>
              <a:buChar char="•"/>
            </a:pPr>
            <a:r>
              <a:rPr lang="en-GB" sz="1224"/>
              <a:t>Sign-in from a google URL using an Azure AD managed account will redirect to Azure AD for login</a:t>
            </a:r>
          </a:p>
          <a:p>
            <a:pPr marL="291436" indent="-291436">
              <a:buFont typeface="Arial" panose="020B0604020202020204" pitchFamily="34" charset="0"/>
              <a:buChar char="•"/>
            </a:pPr>
            <a:r>
              <a:rPr lang="en-GB" sz="1224"/>
              <a:t>User mapping is available using UPN or email attributes</a:t>
            </a:r>
          </a:p>
          <a:p>
            <a:pPr marL="291436" indent="-291436">
              <a:buFont typeface="Arial" panose="020B0604020202020204" pitchFamily="34" charset="0"/>
              <a:buChar char="•"/>
            </a:pPr>
            <a:r>
              <a:rPr lang="en-GB" sz="1224"/>
              <a:t>Group mapping can be done by name if using a security group</a:t>
            </a:r>
          </a:p>
        </p:txBody>
      </p:sp>
      <p:sp>
        <p:nvSpPr>
          <p:cNvPr id="4" name="Title 1">
            <a:extLst>
              <a:ext uri="{FF2B5EF4-FFF2-40B4-BE49-F238E27FC236}">
                <a16:creationId xmlns:a16="http://schemas.microsoft.com/office/drawing/2014/main" id="{D057B322-09D8-4490-9843-F21950416A6F}"/>
              </a:ext>
            </a:extLst>
          </p:cNvPr>
          <p:cNvSpPr txBox="1">
            <a:spLocks/>
          </p:cNvSpPr>
          <p:nvPr/>
        </p:nvSpPr>
        <p:spPr>
          <a:xfrm>
            <a:off x="171199" y="708708"/>
            <a:ext cx="9030384" cy="345163"/>
          </a:xfrm>
          <a:prstGeom prst="rect">
            <a:avLst/>
          </a:prstGeom>
        </p:spPr>
        <p:txBody>
          <a:bodyPr wrap="square" anchor="t">
            <a:spAutoFit/>
          </a:bodyPr>
          <a:lstStyle>
            <a:defPPr>
              <a:defRPr lang="en-US"/>
            </a:defPPr>
            <a:lvl1pPr algn="ctr"/>
          </a:lstStyle>
          <a:p>
            <a:pPr algn="l" defTabSz="857359"/>
            <a:r>
              <a:rPr lang="en-US" sz="1599" i="1">
                <a:solidFill>
                  <a:srgbClr val="B2B2B2"/>
                </a:solidFill>
                <a:latin typeface="Segoe UI Semilight" panose="020B0402040204020203" pitchFamily="34" charset="0"/>
                <a:cs typeface="Segoe UI Semilight" panose="020B0402040204020203" pitchFamily="34" charset="0"/>
              </a:rPr>
              <a:t>Configure Cloud Identity or Cloud Workspace to use Azure AD as IdP and source for identities</a:t>
            </a:r>
          </a:p>
        </p:txBody>
      </p:sp>
    </p:spTree>
    <p:extLst>
      <p:ext uri="{BB962C8B-B14F-4D97-AF65-F5344CB8AC3E}">
        <p14:creationId xmlns:p14="http://schemas.microsoft.com/office/powerpoint/2010/main" val="3485245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p:txBody>
          <a:bodyPr/>
          <a:lstStyle/>
          <a:p>
            <a:r>
              <a:rPr lang="en-US" sz="4400"/>
              <a:t>SOC Architecture Overview</a:t>
            </a:r>
            <a:br>
              <a:rPr lang="en-US" sz="3600">
                <a:latin typeface="Segoe UI Semilight" panose="020B0402040204020203" pitchFamily="34" charset="0"/>
                <a:cs typeface="Segoe UI Semilight" panose="020B0402040204020203" pitchFamily="34" charset="0"/>
              </a:rPr>
            </a:br>
            <a:r>
              <a:rPr lang="en-US" sz="3600">
                <a:latin typeface="Segoe UI Semilight" panose="020B0402040204020203" pitchFamily="34" charset="0"/>
                <a:cs typeface="Segoe UI Semilight" panose="020B0402040204020203" pitchFamily="34" charset="0"/>
              </a:rPr>
              <a:t>Modern approach to SOC implementations</a:t>
            </a:r>
            <a:endParaRPr lang="en-US" sz="4400"/>
          </a:p>
        </p:txBody>
      </p:sp>
      <p:sp>
        <p:nvSpPr>
          <p:cNvPr id="16" name="TextBox 15">
            <a:extLst>
              <a:ext uri="{FF2B5EF4-FFF2-40B4-BE49-F238E27FC236}">
                <a16:creationId xmlns:a16="http://schemas.microsoft.com/office/drawing/2014/main" id="{FA1E03D8-A339-46F3-8B0A-1D682B68E574}"/>
              </a:ext>
            </a:extLst>
          </p:cNvPr>
          <p:cNvSpPr txBox="1"/>
          <p:nvPr/>
        </p:nvSpPr>
        <p:spPr>
          <a:xfrm>
            <a:off x="-57749" y="6615485"/>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bg1"/>
                </a:solidFill>
              </a:rPr>
              <a:t>Microsoft Internal Use and Microsoft Partners Only</a:t>
            </a:r>
          </a:p>
        </p:txBody>
      </p:sp>
    </p:spTree>
    <p:extLst>
      <p:ext uri="{BB962C8B-B14F-4D97-AF65-F5344CB8AC3E}">
        <p14:creationId xmlns:p14="http://schemas.microsoft.com/office/powerpoint/2010/main" val="344580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Connector: Elbow 31">
            <a:extLst>
              <a:ext uri="{FF2B5EF4-FFF2-40B4-BE49-F238E27FC236}">
                <a16:creationId xmlns:a16="http://schemas.microsoft.com/office/drawing/2014/main" id="{1E2C3348-41A5-4085-B6CA-449C3A854DAA}"/>
              </a:ext>
            </a:extLst>
          </p:cNvPr>
          <p:cNvCxnSpPr>
            <a:endCxn id="15" idx="1"/>
          </p:cNvCxnSpPr>
          <p:nvPr/>
        </p:nvCxnSpPr>
        <p:spPr>
          <a:xfrm rot="16200000" flipH="1">
            <a:off x="7737767" y="5260915"/>
            <a:ext cx="268127" cy="255841"/>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0D24343-13D0-4DE1-BFAA-5B52CC66E402}"/>
              </a:ext>
            </a:extLst>
          </p:cNvPr>
          <p:cNvCxnSpPr>
            <a:endCxn id="18" idx="1"/>
          </p:cNvCxnSpPr>
          <p:nvPr/>
        </p:nvCxnSpPr>
        <p:spPr>
          <a:xfrm rot="16200000" flipH="1">
            <a:off x="7588810" y="5409873"/>
            <a:ext cx="553087" cy="24288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4CCF46F-CDCE-4ADA-BE76-EC6F28149C19}"/>
              </a:ext>
            </a:extLst>
          </p:cNvPr>
          <p:cNvCxnSpPr>
            <a:cxnSpLocks/>
            <a:stCxn id="19" idx="1"/>
          </p:cNvCxnSpPr>
          <p:nvPr/>
        </p:nvCxnSpPr>
        <p:spPr>
          <a:xfrm rot="10800000">
            <a:off x="7743910" y="5332038"/>
            <a:ext cx="255840" cy="76078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26">
            <a:extLst>
              <a:ext uri="{FF2B5EF4-FFF2-40B4-BE49-F238E27FC236}">
                <a16:creationId xmlns:a16="http://schemas.microsoft.com/office/drawing/2014/main" id="{F0B45BCC-50CB-467D-A0A6-E23E5DC63E99}"/>
              </a:ext>
            </a:extLst>
          </p:cNvPr>
          <p:cNvCxnSpPr>
            <a:cxnSpLocks/>
            <a:endCxn id="20" idx="1"/>
          </p:cNvCxnSpPr>
          <p:nvPr/>
        </p:nvCxnSpPr>
        <p:spPr>
          <a:xfrm rot="16200000" flipH="1">
            <a:off x="7310326" y="5688362"/>
            <a:ext cx="1135963" cy="268790"/>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DF2A295-D9CB-48C3-AC04-59AA1653671A}"/>
              </a:ext>
            </a:extLst>
          </p:cNvPr>
          <p:cNvCxnSpPr>
            <a:endCxn id="6" idx="1"/>
          </p:cNvCxnSpPr>
          <p:nvPr/>
        </p:nvCxnSpPr>
        <p:spPr>
          <a:xfrm rot="16200000" flipH="1">
            <a:off x="1793875" y="5177526"/>
            <a:ext cx="189515" cy="186684"/>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6463C2FD-A154-4F35-B1C1-38C51D7C7233}"/>
              </a:ext>
            </a:extLst>
          </p:cNvPr>
          <p:cNvCxnSpPr>
            <a:cxnSpLocks/>
          </p:cNvCxnSpPr>
          <p:nvPr/>
        </p:nvCxnSpPr>
        <p:spPr>
          <a:xfrm rot="16200000" flipH="1">
            <a:off x="1631296" y="5274002"/>
            <a:ext cx="514675" cy="186684"/>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543FA05C-0F21-4B9B-B79B-F554E904F87B}"/>
              </a:ext>
            </a:extLst>
          </p:cNvPr>
          <p:cNvSpPr/>
          <p:nvPr/>
        </p:nvSpPr>
        <p:spPr bwMode="auto">
          <a:xfrm>
            <a:off x="1248945" y="4865198"/>
            <a:ext cx="9216789" cy="1780948"/>
          </a:xfrm>
          <a:prstGeom prst="rect">
            <a:avLst/>
          </a:prstGeom>
          <a:solidFill>
            <a:srgbClr val="4078CC">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cs typeface="Segoe UI" pitchFamily="34" charset="0"/>
            </a:endParaRPr>
          </a:p>
        </p:txBody>
      </p:sp>
      <p:sp>
        <p:nvSpPr>
          <p:cNvPr id="87" name="Rectangle 86">
            <a:extLst>
              <a:ext uri="{FF2B5EF4-FFF2-40B4-BE49-F238E27FC236}">
                <a16:creationId xmlns:a16="http://schemas.microsoft.com/office/drawing/2014/main" id="{A63E63DB-2FDA-44FB-A805-AF110BA30D2A}"/>
              </a:ext>
            </a:extLst>
          </p:cNvPr>
          <p:cNvSpPr/>
          <p:nvPr/>
        </p:nvSpPr>
        <p:spPr bwMode="auto">
          <a:xfrm>
            <a:off x="7632282" y="1419775"/>
            <a:ext cx="4682744" cy="3221230"/>
          </a:xfrm>
          <a:prstGeom prst="rect">
            <a:avLst/>
          </a:prstGeom>
          <a:solidFill>
            <a:srgbClr val="FF8C00">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cs typeface="Segoe UI" pitchFamily="34" charset="0"/>
            </a:endParaRPr>
          </a:p>
        </p:txBody>
      </p:sp>
      <p:sp>
        <p:nvSpPr>
          <p:cNvPr id="159" name="Rectangle 158">
            <a:extLst>
              <a:ext uri="{FF2B5EF4-FFF2-40B4-BE49-F238E27FC236}">
                <a16:creationId xmlns:a16="http://schemas.microsoft.com/office/drawing/2014/main" id="{125C96E8-FA48-4733-B52A-2B584B680D03}"/>
              </a:ext>
            </a:extLst>
          </p:cNvPr>
          <p:cNvSpPr/>
          <p:nvPr/>
        </p:nvSpPr>
        <p:spPr bwMode="auto">
          <a:xfrm>
            <a:off x="1248946" y="1415926"/>
            <a:ext cx="6186130" cy="3221230"/>
          </a:xfrm>
          <a:prstGeom prst="rect">
            <a:avLst/>
          </a:prstGeom>
          <a:solidFill>
            <a:srgbClr val="4078CC">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5538" y="-21488"/>
            <a:ext cx="9471103" cy="773002"/>
          </a:xfrm>
        </p:spPr>
        <p:txBody>
          <a:bodyPr/>
          <a:lstStyle/>
          <a:p>
            <a:r>
              <a:rPr lang="en-US"/>
              <a:t>Microsoft secured access to Google</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9833" y="604568"/>
            <a:ext cx="5413628" cy="345163"/>
          </a:xfrm>
          <a:prstGeom prst="rect">
            <a:avLst/>
          </a:prstGeom>
        </p:spPr>
        <p:txBody>
          <a:bodyPr wrap="square" anchor="t">
            <a:spAutoFit/>
          </a:bodyPr>
          <a:lstStyle>
            <a:defPPr>
              <a:defRPr lang="en-US"/>
            </a:defPPr>
            <a:lvl1pPr algn="ctr"/>
          </a:lstStyle>
          <a:p>
            <a:pPr algn="l" defTabSz="857359"/>
            <a:r>
              <a:rPr lang="en-US" sz="1599" i="1">
                <a:solidFill>
                  <a:srgbClr val="B2B2B2"/>
                </a:solidFill>
                <a:latin typeface="Segoe UI Semilight" panose="020B0402040204020203" pitchFamily="34" charset="0"/>
                <a:cs typeface="Segoe UI Semilight" panose="020B0402040204020203" pitchFamily="34" charset="0"/>
              </a:rPr>
              <a:t>Setup SSO with AAD and protect the session with MCAS</a:t>
            </a:r>
          </a:p>
        </p:txBody>
      </p:sp>
      <p:sp>
        <p:nvSpPr>
          <p:cNvPr id="4" name="Rectangle 3">
            <a:extLst>
              <a:ext uri="{FF2B5EF4-FFF2-40B4-BE49-F238E27FC236}">
                <a16:creationId xmlns:a16="http://schemas.microsoft.com/office/drawing/2014/main" id="{39CFD4D1-0797-4BE3-BD87-D70E09137963}"/>
              </a:ext>
            </a:extLst>
          </p:cNvPr>
          <p:cNvSpPr/>
          <p:nvPr/>
        </p:nvSpPr>
        <p:spPr bwMode="auto">
          <a:xfrm>
            <a:off x="9223392" y="1018134"/>
            <a:ext cx="3091634" cy="31097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a:solidFill>
                  <a:schemeClr val="tx1"/>
                </a:solidFill>
                <a:ea typeface="Segoe UI" pitchFamily="34" charset="0"/>
                <a:cs typeface="Segoe UI" pitchFamily="34" charset="0"/>
              </a:rPr>
              <a:t>Google Identity Cloud / Workspace</a:t>
            </a:r>
          </a:p>
        </p:txBody>
      </p:sp>
      <p:sp>
        <p:nvSpPr>
          <p:cNvPr id="5" name="Rectangle 4">
            <a:extLst>
              <a:ext uri="{FF2B5EF4-FFF2-40B4-BE49-F238E27FC236}">
                <a16:creationId xmlns:a16="http://schemas.microsoft.com/office/drawing/2014/main" id="{DAA16E97-A9ED-41F8-B90B-90AA605D875B}"/>
              </a:ext>
            </a:extLst>
          </p:cNvPr>
          <p:cNvSpPr/>
          <p:nvPr/>
        </p:nvSpPr>
        <p:spPr bwMode="auto">
          <a:xfrm>
            <a:off x="1274307" y="1015379"/>
            <a:ext cx="2798626" cy="3172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a:gradFill>
                  <a:gsLst>
                    <a:gs pos="0">
                      <a:srgbClr val="FFFFFF"/>
                    </a:gs>
                    <a:gs pos="100000">
                      <a:srgbClr val="FFFFFF"/>
                    </a:gs>
                  </a:gsLst>
                  <a:lin ang="5400000" scaled="0"/>
                </a:gradFill>
                <a:ea typeface="Segoe UI" pitchFamily="34" charset="0"/>
                <a:cs typeface="Segoe UI" pitchFamily="34" charset="0"/>
              </a:rPr>
              <a:t>Microsoft Azure</a:t>
            </a:r>
          </a:p>
        </p:txBody>
      </p:sp>
      <p:cxnSp>
        <p:nvCxnSpPr>
          <p:cNvPr id="94" name="Straight Arrow Connector 26">
            <a:extLst>
              <a:ext uri="{FF2B5EF4-FFF2-40B4-BE49-F238E27FC236}">
                <a16:creationId xmlns:a16="http://schemas.microsoft.com/office/drawing/2014/main" id="{88859C95-1C6F-483A-A965-62B1026B0D67}"/>
              </a:ext>
            </a:extLst>
          </p:cNvPr>
          <p:cNvCxnSpPr>
            <a:cxnSpLocks/>
            <a:endCxn id="133" idx="1"/>
          </p:cNvCxnSpPr>
          <p:nvPr/>
        </p:nvCxnSpPr>
        <p:spPr>
          <a:xfrm rot="16200000" flipH="1">
            <a:off x="1471496" y="1733868"/>
            <a:ext cx="353516" cy="18160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F7FDB6AD-90DD-481C-AE4B-77B50BE6739E}"/>
              </a:ext>
            </a:extLst>
          </p:cNvPr>
          <p:cNvSpPr/>
          <p:nvPr/>
        </p:nvSpPr>
        <p:spPr bwMode="auto">
          <a:xfrm>
            <a:off x="57588" y="2161643"/>
            <a:ext cx="1033946" cy="857557"/>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User &amp; Group Provisioning</a:t>
            </a:r>
          </a:p>
        </p:txBody>
      </p:sp>
      <p:cxnSp>
        <p:nvCxnSpPr>
          <p:cNvPr id="135" name="Straight Arrow Connector 26">
            <a:extLst>
              <a:ext uri="{FF2B5EF4-FFF2-40B4-BE49-F238E27FC236}">
                <a16:creationId xmlns:a16="http://schemas.microsoft.com/office/drawing/2014/main" id="{42AE7880-D7FE-4C9C-AEA8-F2382EB3B922}"/>
              </a:ext>
            </a:extLst>
          </p:cNvPr>
          <p:cNvCxnSpPr>
            <a:cxnSpLocks/>
            <a:endCxn id="131" idx="3"/>
          </p:cNvCxnSpPr>
          <p:nvPr/>
        </p:nvCxnSpPr>
        <p:spPr>
          <a:xfrm rot="5400000">
            <a:off x="11791506" y="1759814"/>
            <a:ext cx="290998" cy="184983"/>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2554292-FF3A-4C3F-96B7-C12EDCA4057C}"/>
              </a:ext>
            </a:extLst>
          </p:cNvPr>
          <p:cNvSpPr/>
          <p:nvPr/>
        </p:nvSpPr>
        <p:spPr bwMode="auto">
          <a:xfrm>
            <a:off x="1446152" y="1563902"/>
            <a:ext cx="173360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Azure Subscription</a:t>
            </a:r>
            <a:endParaRPr lang="en-US" sz="800">
              <a:solidFill>
                <a:schemeClr val="bg1">
                  <a:lumMod val="50000"/>
                </a:schemeClr>
              </a:solidFill>
              <a:ea typeface="Segoe UI" pitchFamily="34" charset="0"/>
              <a:cs typeface="Segoe UI" pitchFamily="34" charset="0"/>
            </a:endParaRPr>
          </a:p>
        </p:txBody>
      </p:sp>
      <p:cxnSp>
        <p:nvCxnSpPr>
          <p:cNvPr id="149" name="Straight Arrow Connector 26">
            <a:extLst>
              <a:ext uri="{FF2B5EF4-FFF2-40B4-BE49-F238E27FC236}">
                <a16:creationId xmlns:a16="http://schemas.microsoft.com/office/drawing/2014/main" id="{FC6A2223-9C72-41BC-A88A-99F741278F21}"/>
              </a:ext>
            </a:extLst>
          </p:cNvPr>
          <p:cNvCxnSpPr>
            <a:cxnSpLocks/>
            <a:endCxn id="147" idx="0"/>
          </p:cNvCxnSpPr>
          <p:nvPr/>
        </p:nvCxnSpPr>
        <p:spPr>
          <a:xfrm rot="16200000" flipH="1">
            <a:off x="1747933" y="2153281"/>
            <a:ext cx="852086" cy="586342"/>
          </a:xfrm>
          <a:prstGeom prst="bentConnector3">
            <a:avLst>
              <a:gd name="adj1" fmla="val 3504"/>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F65BB7FF-5F7F-4521-8639-C171D0F2981F}"/>
              </a:ext>
            </a:extLst>
          </p:cNvPr>
          <p:cNvSpPr/>
          <p:nvPr/>
        </p:nvSpPr>
        <p:spPr bwMode="auto">
          <a:xfrm>
            <a:off x="1739057" y="1878736"/>
            <a:ext cx="2333875"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Azure Active Directory (Azure AD)</a:t>
            </a:r>
            <a:endParaRPr lang="en-US" sz="800">
              <a:solidFill>
                <a:schemeClr val="bg1">
                  <a:lumMod val="50000"/>
                </a:schemeClr>
              </a:soli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64D8B34F-CF8C-40FF-BA77-FA45088013C6}"/>
              </a:ext>
            </a:extLst>
          </p:cNvPr>
          <p:cNvSpPr/>
          <p:nvPr/>
        </p:nvSpPr>
        <p:spPr bwMode="auto">
          <a:xfrm>
            <a:off x="57588" y="5332035"/>
            <a:ext cx="1006377" cy="81743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Strong </a:t>
            </a:r>
            <a:r>
              <a:rPr lang="en-US" sz="1049" err="1">
                <a:solidFill>
                  <a:schemeClr val="tx1"/>
                </a:solidFill>
                <a:ea typeface="Segoe UI" pitchFamily="34" charset="0"/>
                <a:cs typeface="Segoe UI" pitchFamily="34" charset="0"/>
              </a:rPr>
              <a:t>AuthN</a:t>
            </a:r>
            <a:endParaRPr lang="en-US" sz="1049">
              <a:solidFill>
                <a:schemeClr val="tx1"/>
              </a:solidFill>
              <a:ea typeface="Segoe UI" pitchFamily="34" charset="0"/>
              <a:cs typeface="Segoe UI" pitchFamily="34" charset="0"/>
            </a:endParaRPr>
          </a:p>
        </p:txBody>
      </p:sp>
      <p:sp>
        <p:nvSpPr>
          <p:cNvPr id="163" name="Rectangle 162">
            <a:extLst>
              <a:ext uri="{FF2B5EF4-FFF2-40B4-BE49-F238E27FC236}">
                <a16:creationId xmlns:a16="http://schemas.microsoft.com/office/drawing/2014/main" id="{025D55ED-F671-42DF-BBFB-262DCC2E1E57}"/>
              </a:ext>
            </a:extLst>
          </p:cNvPr>
          <p:cNvSpPr/>
          <p:nvPr/>
        </p:nvSpPr>
        <p:spPr bwMode="auto">
          <a:xfrm>
            <a:off x="5521384" y="2880499"/>
            <a:ext cx="1710600"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Enterprise Application</a:t>
            </a:r>
            <a:endParaRPr lang="en-US" sz="800">
              <a:solidFill>
                <a:schemeClr val="bg1">
                  <a:lumMod val="50000"/>
                </a:schemeClr>
              </a:solidFill>
              <a:ea typeface="Segoe UI" pitchFamily="34" charset="0"/>
              <a:cs typeface="Segoe UI" pitchFamily="34" charset="0"/>
            </a:endParaRPr>
          </a:p>
        </p:txBody>
      </p:sp>
      <p:cxnSp>
        <p:nvCxnSpPr>
          <p:cNvPr id="181" name="Connector: Elbow 40">
            <a:extLst>
              <a:ext uri="{FF2B5EF4-FFF2-40B4-BE49-F238E27FC236}">
                <a16:creationId xmlns:a16="http://schemas.microsoft.com/office/drawing/2014/main" id="{2A7A01A8-9FFF-4C6C-AC74-E1FF28D9647F}"/>
              </a:ext>
            </a:extLst>
          </p:cNvPr>
          <p:cNvCxnSpPr>
            <a:cxnSpLocks/>
            <a:stCxn id="145" idx="1"/>
            <a:endCxn id="86" idx="3"/>
          </p:cNvCxnSpPr>
          <p:nvPr/>
        </p:nvCxnSpPr>
        <p:spPr>
          <a:xfrm flipH="1">
            <a:off x="7231999" y="3394910"/>
            <a:ext cx="612130" cy="287284"/>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2336E4E3-B4A4-4B17-84DB-55F83FC4034D}"/>
              </a:ext>
            </a:extLst>
          </p:cNvPr>
          <p:cNvSpPr/>
          <p:nvPr/>
        </p:nvSpPr>
        <p:spPr bwMode="auto">
          <a:xfrm>
            <a:off x="1771721" y="3690436"/>
            <a:ext cx="1390851" cy="3278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49" b="1" err="1">
                <a:solidFill>
                  <a:schemeClr val="tx1"/>
                </a:solidFill>
                <a:cs typeface="Segoe UI" pitchFamily="34" charset="0"/>
              </a:rPr>
              <a:t>GoogleDeveloper</a:t>
            </a:r>
            <a:endParaRPr lang="en-US" sz="1049">
              <a:solidFill>
                <a:schemeClr val="tx1"/>
              </a:solidFill>
              <a:cs typeface="Segoe UI" pitchFamily="34" charset="0"/>
            </a:endParaRPr>
          </a:p>
        </p:txBody>
      </p:sp>
      <p:cxnSp>
        <p:nvCxnSpPr>
          <p:cNvPr id="78" name="Straight Arrow Connector 26">
            <a:extLst>
              <a:ext uri="{FF2B5EF4-FFF2-40B4-BE49-F238E27FC236}">
                <a16:creationId xmlns:a16="http://schemas.microsoft.com/office/drawing/2014/main" id="{DA7AAAFD-0806-40A4-92D4-88F10017839F}"/>
              </a:ext>
            </a:extLst>
          </p:cNvPr>
          <p:cNvCxnSpPr>
            <a:cxnSpLocks/>
            <a:stCxn id="147" idx="3"/>
            <a:endCxn id="74" idx="1"/>
          </p:cNvCxnSpPr>
          <p:nvPr/>
        </p:nvCxnSpPr>
        <p:spPr>
          <a:xfrm>
            <a:off x="3162570" y="2995190"/>
            <a:ext cx="511042" cy="362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1FE6695E-BF4F-4F19-9F64-DD5E76C2646D}"/>
              </a:ext>
            </a:extLst>
          </p:cNvPr>
          <p:cNvSpPr/>
          <p:nvPr/>
        </p:nvSpPr>
        <p:spPr bwMode="auto">
          <a:xfrm>
            <a:off x="9973654" y="1875110"/>
            <a:ext cx="1870860" cy="2453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Cloud Identity</a:t>
            </a:r>
            <a:endParaRPr lang="en-US" sz="800">
              <a:solidFill>
                <a:schemeClr val="bg1">
                  <a:lumMod val="50000"/>
                </a:schemeClr>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7B84113-65E5-4E63-84CE-D05142527E8C}"/>
              </a:ext>
            </a:extLst>
          </p:cNvPr>
          <p:cNvSpPr/>
          <p:nvPr/>
        </p:nvSpPr>
        <p:spPr bwMode="auto">
          <a:xfrm>
            <a:off x="10505138" y="1558747"/>
            <a:ext cx="1650649"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Organization</a:t>
            </a:r>
            <a:endParaRPr lang="en-US" sz="800">
              <a:solidFill>
                <a:schemeClr val="bg1">
                  <a:lumMod val="50000"/>
                </a:schemeClr>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0CD475F7-EC8C-483F-9C0A-982B57F88CD1}"/>
              </a:ext>
            </a:extLst>
          </p:cNvPr>
          <p:cNvSpPr/>
          <p:nvPr/>
        </p:nvSpPr>
        <p:spPr bwMode="auto">
          <a:xfrm>
            <a:off x="3673612" y="3690436"/>
            <a:ext cx="1474684" cy="3278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49" b="1">
                <a:solidFill>
                  <a:schemeClr val="tx1"/>
                </a:solidFill>
                <a:cs typeface="Segoe UI" pitchFamily="34" charset="0"/>
              </a:rPr>
              <a:t>Google Developers</a:t>
            </a:r>
            <a:endParaRPr lang="en-US" sz="1049">
              <a:solidFill>
                <a:schemeClr val="tx1"/>
              </a:solidFill>
              <a:cs typeface="Segoe UI" pitchFamily="34" charset="0"/>
            </a:endParaRPr>
          </a:p>
        </p:txBody>
      </p:sp>
      <p:sp>
        <p:nvSpPr>
          <p:cNvPr id="147" name="Rectangle 146">
            <a:extLst>
              <a:ext uri="{FF2B5EF4-FFF2-40B4-BE49-F238E27FC236}">
                <a16:creationId xmlns:a16="http://schemas.microsoft.com/office/drawing/2014/main" id="{B6069B88-093C-48DD-8847-8D66C07D6741}"/>
              </a:ext>
            </a:extLst>
          </p:cNvPr>
          <p:cNvSpPr/>
          <p:nvPr/>
        </p:nvSpPr>
        <p:spPr bwMode="auto">
          <a:xfrm>
            <a:off x="1771721" y="2872497"/>
            <a:ext cx="1390850"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User Account</a:t>
            </a:r>
            <a:endParaRPr lang="en-US" sz="800">
              <a:solidFill>
                <a:schemeClr val="bg1">
                  <a:lumMod val="50000"/>
                </a:schemeClr>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EA608B47-6177-4DB3-8472-4DA2FD4D2547}"/>
              </a:ext>
            </a:extLst>
          </p:cNvPr>
          <p:cNvSpPr/>
          <p:nvPr/>
        </p:nvSpPr>
        <p:spPr bwMode="auto">
          <a:xfrm>
            <a:off x="3673612" y="2876123"/>
            <a:ext cx="1474682"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Security Group</a:t>
            </a:r>
            <a:endParaRPr lang="en-US" sz="800">
              <a:solidFill>
                <a:schemeClr val="bg1">
                  <a:lumMod val="50000"/>
                </a:schemeClr>
              </a:solidFill>
              <a:ea typeface="Segoe UI" pitchFamily="34" charset="0"/>
              <a:cs typeface="Segoe UI" pitchFamily="34" charset="0"/>
            </a:endParaRPr>
          </a:p>
        </p:txBody>
      </p:sp>
      <p:cxnSp>
        <p:nvCxnSpPr>
          <p:cNvPr id="105" name="Straight Arrow Connector 26">
            <a:extLst>
              <a:ext uri="{FF2B5EF4-FFF2-40B4-BE49-F238E27FC236}">
                <a16:creationId xmlns:a16="http://schemas.microsoft.com/office/drawing/2014/main" id="{2C117F0F-A52C-4E00-B752-85B77EB96FA9}"/>
              </a:ext>
            </a:extLst>
          </p:cNvPr>
          <p:cNvCxnSpPr>
            <a:cxnSpLocks/>
            <a:stCxn id="46" idx="3"/>
            <a:endCxn id="77" idx="1"/>
          </p:cNvCxnSpPr>
          <p:nvPr/>
        </p:nvCxnSpPr>
        <p:spPr>
          <a:xfrm>
            <a:off x="3162571" y="3399363"/>
            <a:ext cx="5144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26">
            <a:extLst>
              <a:ext uri="{FF2B5EF4-FFF2-40B4-BE49-F238E27FC236}">
                <a16:creationId xmlns:a16="http://schemas.microsoft.com/office/drawing/2014/main" id="{D652532B-6D5F-4E5E-B509-D7497665B2D2}"/>
              </a:ext>
            </a:extLst>
          </p:cNvPr>
          <p:cNvCxnSpPr>
            <a:cxnSpLocks/>
            <a:stCxn id="70" idx="3"/>
            <a:endCxn id="85" idx="1"/>
          </p:cNvCxnSpPr>
          <p:nvPr/>
        </p:nvCxnSpPr>
        <p:spPr>
          <a:xfrm>
            <a:off x="3162570" y="3854363"/>
            <a:ext cx="51104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26">
            <a:extLst>
              <a:ext uri="{FF2B5EF4-FFF2-40B4-BE49-F238E27FC236}">
                <a16:creationId xmlns:a16="http://schemas.microsoft.com/office/drawing/2014/main" id="{4DF3CA1A-E1FC-48C4-9E82-5EDC5B4A2E28}"/>
              </a:ext>
            </a:extLst>
          </p:cNvPr>
          <p:cNvCxnSpPr>
            <a:cxnSpLocks/>
            <a:stCxn id="74" idx="3"/>
            <a:endCxn id="163" idx="1"/>
          </p:cNvCxnSpPr>
          <p:nvPr/>
        </p:nvCxnSpPr>
        <p:spPr>
          <a:xfrm>
            <a:off x="5148295" y="2998817"/>
            <a:ext cx="373089" cy="437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26">
            <a:extLst>
              <a:ext uri="{FF2B5EF4-FFF2-40B4-BE49-F238E27FC236}">
                <a16:creationId xmlns:a16="http://schemas.microsoft.com/office/drawing/2014/main" id="{AE2BD1DD-2ACC-4F08-B740-7A4144ADB9BE}"/>
              </a:ext>
            </a:extLst>
          </p:cNvPr>
          <p:cNvCxnSpPr>
            <a:cxnSpLocks/>
            <a:stCxn id="77" idx="3"/>
            <a:endCxn id="86" idx="1"/>
          </p:cNvCxnSpPr>
          <p:nvPr/>
        </p:nvCxnSpPr>
        <p:spPr>
          <a:xfrm>
            <a:off x="5148296" y="3399363"/>
            <a:ext cx="373089" cy="2828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26">
            <a:extLst>
              <a:ext uri="{FF2B5EF4-FFF2-40B4-BE49-F238E27FC236}">
                <a16:creationId xmlns:a16="http://schemas.microsoft.com/office/drawing/2014/main" id="{3B8A0B7A-521B-4343-8A45-425235673A47}"/>
              </a:ext>
            </a:extLst>
          </p:cNvPr>
          <p:cNvCxnSpPr>
            <a:cxnSpLocks/>
            <a:stCxn id="85" idx="3"/>
            <a:endCxn id="86" idx="1"/>
          </p:cNvCxnSpPr>
          <p:nvPr/>
        </p:nvCxnSpPr>
        <p:spPr>
          <a:xfrm flipV="1">
            <a:off x="5148296" y="3682193"/>
            <a:ext cx="373088" cy="1721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40">
            <a:extLst>
              <a:ext uri="{FF2B5EF4-FFF2-40B4-BE49-F238E27FC236}">
                <a16:creationId xmlns:a16="http://schemas.microsoft.com/office/drawing/2014/main" id="{240E9D11-0A3A-466F-B29E-8A90B497F41B}"/>
              </a:ext>
            </a:extLst>
          </p:cNvPr>
          <p:cNvCxnSpPr>
            <a:cxnSpLocks/>
            <a:stCxn id="147" idx="2"/>
            <a:endCxn id="70" idx="0"/>
          </p:cNvCxnSpPr>
          <p:nvPr/>
        </p:nvCxnSpPr>
        <p:spPr>
          <a:xfrm flipH="1">
            <a:off x="2467147" y="3117882"/>
            <a:ext cx="1" cy="572554"/>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C699D0-4D6E-4937-98B5-511ED48CC62B}"/>
              </a:ext>
            </a:extLst>
          </p:cNvPr>
          <p:cNvSpPr/>
          <p:nvPr/>
        </p:nvSpPr>
        <p:spPr bwMode="auto">
          <a:xfrm>
            <a:off x="1771721" y="3235436"/>
            <a:ext cx="1390851" cy="3278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49" b="1" err="1">
                <a:solidFill>
                  <a:schemeClr val="tx1"/>
                </a:solidFill>
                <a:cs typeface="Segoe UI" pitchFamily="34" charset="0"/>
              </a:rPr>
              <a:t>GoogleAdmin</a:t>
            </a:r>
            <a:endParaRPr lang="en-US" sz="1049">
              <a:solidFill>
                <a:schemeClr val="tx1"/>
              </a:solidFill>
              <a:cs typeface="Segoe UI" pitchFamily="34" charset="0"/>
            </a:endParaRPr>
          </a:p>
        </p:txBody>
      </p:sp>
      <p:cxnSp>
        <p:nvCxnSpPr>
          <p:cNvPr id="127" name="Connector: Elbow 40">
            <a:extLst>
              <a:ext uri="{FF2B5EF4-FFF2-40B4-BE49-F238E27FC236}">
                <a16:creationId xmlns:a16="http://schemas.microsoft.com/office/drawing/2014/main" id="{20DD1737-23DB-43F5-A1BD-D539C9DB6871}"/>
              </a:ext>
            </a:extLst>
          </p:cNvPr>
          <p:cNvCxnSpPr>
            <a:cxnSpLocks/>
            <a:stCxn id="74" idx="2"/>
            <a:endCxn id="85" idx="0"/>
          </p:cNvCxnSpPr>
          <p:nvPr/>
        </p:nvCxnSpPr>
        <p:spPr>
          <a:xfrm>
            <a:off x="4410954" y="3121510"/>
            <a:ext cx="1" cy="568927"/>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D77699C-BFF1-40A6-8430-729C15D7C8CC}"/>
              </a:ext>
            </a:extLst>
          </p:cNvPr>
          <p:cNvSpPr/>
          <p:nvPr/>
        </p:nvSpPr>
        <p:spPr bwMode="auto">
          <a:xfrm>
            <a:off x="3676991" y="3235436"/>
            <a:ext cx="1471304" cy="3278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49" b="1">
                <a:solidFill>
                  <a:schemeClr val="tx1"/>
                </a:solidFill>
                <a:cs typeface="Segoe UI" pitchFamily="34" charset="0"/>
              </a:rPr>
              <a:t>Google Admins</a:t>
            </a:r>
            <a:endParaRPr lang="en-US" sz="1049">
              <a:solidFill>
                <a:schemeClr val="tx1"/>
              </a:solidFill>
              <a:cs typeface="Segoe UI" pitchFamily="34" charset="0"/>
            </a:endParaRPr>
          </a:p>
        </p:txBody>
      </p:sp>
      <p:cxnSp>
        <p:nvCxnSpPr>
          <p:cNvPr id="130" name="Connector: Elbow 40">
            <a:extLst>
              <a:ext uri="{FF2B5EF4-FFF2-40B4-BE49-F238E27FC236}">
                <a16:creationId xmlns:a16="http://schemas.microsoft.com/office/drawing/2014/main" id="{769BC078-927F-4B35-8942-0704C8506A0D}"/>
              </a:ext>
            </a:extLst>
          </p:cNvPr>
          <p:cNvCxnSpPr>
            <a:cxnSpLocks/>
            <a:stCxn id="163" idx="2"/>
          </p:cNvCxnSpPr>
          <p:nvPr/>
        </p:nvCxnSpPr>
        <p:spPr>
          <a:xfrm>
            <a:off x="6376684" y="3125885"/>
            <a:ext cx="8" cy="560190"/>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D85F31B9-7E38-4E0B-BDF4-8771CBB191EB}"/>
              </a:ext>
            </a:extLst>
          </p:cNvPr>
          <p:cNvSpPr/>
          <p:nvPr/>
        </p:nvSpPr>
        <p:spPr bwMode="auto">
          <a:xfrm>
            <a:off x="5521384" y="3518265"/>
            <a:ext cx="1710615" cy="3278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b="1">
                <a:solidFill>
                  <a:schemeClr val="tx1"/>
                </a:solidFill>
                <a:cs typeface="Segoe UI" pitchFamily="34" charset="0"/>
              </a:rPr>
              <a:t>Google Sign-in</a:t>
            </a:r>
            <a:endParaRPr lang="en-US" sz="1049">
              <a:solidFill>
                <a:schemeClr val="tx1"/>
              </a:solidFill>
              <a:cs typeface="Segoe UI" pitchFamily="34" charset="0"/>
            </a:endParaRPr>
          </a:p>
        </p:txBody>
      </p:sp>
      <p:sp>
        <p:nvSpPr>
          <p:cNvPr id="138" name="Rectangle 137">
            <a:extLst>
              <a:ext uri="{FF2B5EF4-FFF2-40B4-BE49-F238E27FC236}">
                <a16:creationId xmlns:a16="http://schemas.microsoft.com/office/drawing/2014/main" id="{04A11BB4-7A1B-41A5-9D5B-8674FEC1C37A}"/>
              </a:ext>
            </a:extLst>
          </p:cNvPr>
          <p:cNvSpPr/>
          <p:nvPr/>
        </p:nvSpPr>
        <p:spPr bwMode="auto">
          <a:xfrm>
            <a:off x="7871039" y="2873285"/>
            <a:ext cx="1486887"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Directory</a:t>
            </a:r>
            <a:endParaRPr lang="en-US" sz="800">
              <a:solidFill>
                <a:schemeClr val="bg1">
                  <a:lumMod val="50000"/>
                </a:schemeClr>
              </a:solidFill>
              <a:ea typeface="Segoe UI" pitchFamily="34" charset="0"/>
              <a:cs typeface="Segoe UI" pitchFamily="34" charset="0"/>
            </a:endParaRPr>
          </a:p>
        </p:txBody>
      </p:sp>
      <p:sp>
        <p:nvSpPr>
          <p:cNvPr id="139" name="Rectangle 138">
            <a:extLst>
              <a:ext uri="{FF2B5EF4-FFF2-40B4-BE49-F238E27FC236}">
                <a16:creationId xmlns:a16="http://schemas.microsoft.com/office/drawing/2014/main" id="{48014B83-E5CA-441D-99D4-DAB502398855}"/>
              </a:ext>
            </a:extLst>
          </p:cNvPr>
          <p:cNvSpPr/>
          <p:nvPr/>
        </p:nvSpPr>
        <p:spPr bwMode="auto">
          <a:xfrm>
            <a:off x="7840593" y="3681215"/>
            <a:ext cx="1529886" cy="3278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b="1">
                <a:solidFill>
                  <a:schemeClr val="tx1"/>
                </a:solidFill>
                <a:cs typeface="Segoe UI" pitchFamily="34" charset="0"/>
              </a:rPr>
              <a:t>Groups</a:t>
            </a:r>
            <a:endParaRPr lang="en-US" sz="1049">
              <a:solidFill>
                <a:schemeClr val="tx1"/>
              </a:solidFill>
              <a:cs typeface="Segoe UI" pitchFamily="34" charset="0"/>
            </a:endParaRPr>
          </a:p>
        </p:txBody>
      </p:sp>
      <p:cxnSp>
        <p:nvCxnSpPr>
          <p:cNvPr id="142" name="Straight Arrow Connector 26">
            <a:extLst>
              <a:ext uri="{FF2B5EF4-FFF2-40B4-BE49-F238E27FC236}">
                <a16:creationId xmlns:a16="http://schemas.microsoft.com/office/drawing/2014/main" id="{DFDAF210-8BBC-4EBA-A1AA-4EA2E116F2A0}"/>
              </a:ext>
            </a:extLst>
          </p:cNvPr>
          <p:cNvCxnSpPr>
            <a:cxnSpLocks/>
          </p:cNvCxnSpPr>
          <p:nvPr/>
        </p:nvCxnSpPr>
        <p:spPr>
          <a:xfrm>
            <a:off x="9370480" y="3393931"/>
            <a:ext cx="445615" cy="13013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26">
            <a:extLst>
              <a:ext uri="{FF2B5EF4-FFF2-40B4-BE49-F238E27FC236}">
                <a16:creationId xmlns:a16="http://schemas.microsoft.com/office/drawing/2014/main" id="{356DBB22-4F4F-4E1D-B19F-E35728200011}"/>
              </a:ext>
            </a:extLst>
          </p:cNvPr>
          <p:cNvCxnSpPr>
            <a:cxnSpLocks/>
            <a:stCxn id="139" idx="3"/>
          </p:cNvCxnSpPr>
          <p:nvPr/>
        </p:nvCxnSpPr>
        <p:spPr>
          <a:xfrm flipV="1">
            <a:off x="9370480" y="3780508"/>
            <a:ext cx="445615" cy="6463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4" name="Connector: Elbow 40">
            <a:extLst>
              <a:ext uri="{FF2B5EF4-FFF2-40B4-BE49-F238E27FC236}">
                <a16:creationId xmlns:a16="http://schemas.microsoft.com/office/drawing/2014/main" id="{494ACAB7-49D7-4C3A-BBF6-5F37D4D2294C}"/>
              </a:ext>
            </a:extLst>
          </p:cNvPr>
          <p:cNvCxnSpPr>
            <a:cxnSpLocks/>
            <a:stCxn id="138" idx="2"/>
            <a:endCxn id="139" idx="0"/>
          </p:cNvCxnSpPr>
          <p:nvPr/>
        </p:nvCxnSpPr>
        <p:spPr>
          <a:xfrm flipH="1">
            <a:off x="8605538" y="3118670"/>
            <a:ext cx="8946" cy="562544"/>
          </a:xfrm>
          <a:prstGeom prst="straightConnector1">
            <a:avLst/>
          </a:prstGeom>
          <a:ln>
            <a:solidFill>
              <a:schemeClr val="tx2">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FFA93BB0-D78F-4747-B776-6A51809F376C}"/>
              </a:ext>
            </a:extLst>
          </p:cNvPr>
          <p:cNvSpPr/>
          <p:nvPr/>
        </p:nvSpPr>
        <p:spPr bwMode="auto">
          <a:xfrm>
            <a:off x="7844130" y="3230981"/>
            <a:ext cx="1526380" cy="3278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b="1">
                <a:solidFill>
                  <a:schemeClr val="tx1"/>
                </a:solidFill>
                <a:cs typeface="Segoe UI" pitchFamily="34" charset="0"/>
              </a:rPr>
              <a:t>Users</a:t>
            </a:r>
            <a:endParaRPr lang="en-US" sz="1049">
              <a:solidFill>
                <a:schemeClr val="tx1"/>
              </a:solidFill>
              <a:cs typeface="Segoe UI" pitchFamily="34" charset="0"/>
            </a:endParaRPr>
          </a:p>
        </p:txBody>
      </p:sp>
      <p:cxnSp>
        <p:nvCxnSpPr>
          <p:cNvPr id="146" name="Connector: Elbow 40">
            <a:extLst>
              <a:ext uri="{FF2B5EF4-FFF2-40B4-BE49-F238E27FC236}">
                <a16:creationId xmlns:a16="http://schemas.microsoft.com/office/drawing/2014/main" id="{D4540B2A-FC6F-4076-86CB-CCA04068F341}"/>
              </a:ext>
            </a:extLst>
          </p:cNvPr>
          <p:cNvCxnSpPr>
            <a:cxnSpLocks/>
          </p:cNvCxnSpPr>
          <p:nvPr/>
        </p:nvCxnSpPr>
        <p:spPr>
          <a:xfrm>
            <a:off x="10465734" y="3121510"/>
            <a:ext cx="0" cy="673208"/>
          </a:xfrm>
          <a:prstGeom prst="straightConnector1">
            <a:avLst/>
          </a:prstGeom>
          <a:ln>
            <a:solidFill>
              <a:schemeClr val="tx2">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0281357-4FF1-4874-ACD1-81505AE27EBC}"/>
              </a:ext>
            </a:extLst>
          </p:cNvPr>
          <p:cNvSpPr/>
          <p:nvPr/>
        </p:nvSpPr>
        <p:spPr bwMode="auto">
          <a:xfrm>
            <a:off x="9816125" y="3439647"/>
            <a:ext cx="2321769" cy="355824"/>
          </a:xfrm>
          <a:prstGeom prst="rect">
            <a:avLst/>
          </a:prstGeom>
          <a:solidFill>
            <a:schemeClr val="tx1">
              <a:lumMod val="65000"/>
              <a:lumOff val="3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71">
                <a:solidFill>
                  <a:schemeClr val="bg1"/>
                </a:solidFill>
                <a:cs typeface="Segoe UI" pitchFamily="34" charset="0"/>
              </a:rPr>
              <a:t>Google Cloud Platform - Roles</a:t>
            </a:r>
          </a:p>
        </p:txBody>
      </p:sp>
      <p:cxnSp>
        <p:nvCxnSpPr>
          <p:cNvPr id="71" name="Connector: Elbow 40">
            <a:extLst>
              <a:ext uri="{FF2B5EF4-FFF2-40B4-BE49-F238E27FC236}">
                <a16:creationId xmlns:a16="http://schemas.microsoft.com/office/drawing/2014/main" id="{C00AA901-C557-447C-A558-5BFE9EE56054}"/>
              </a:ext>
            </a:extLst>
          </p:cNvPr>
          <p:cNvCxnSpPr>
            <a:cxnSpLocks/>
            <a:stCxn id="139" idx="1"/>
            <a:endCxn id="86" idx="3"/>
          </p:cNvCxnSpPr>
          <p:nvPr/>
        </p:nvCxnSpPr>
        <p:spPr>
          <a:xfrm flipH="1" flipV="1">
            <a:off x="7232000" y="3682194"/>
            <a:ext cx="608594" cy="162950"/>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5855976A-AAE9-4A12-A231-AC9925EDB07C}"/>
              </a:ext>
            </a:extLst>
          </p:cNvPr>
          <p:cNvSpPr/>
          <p:nvPr/>
        </p:nvSpPr>
        <p:spPr bwMode="auto">
          <a:xfrm>
            <a:off x="1964047" y="5765603"/>
            <a:ext cx="2210144" cy="22169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Smart Lockout Policy</a:t>
            </a:r>
            <a:endParaRPr lang="en-US" sz="800">
              <a:solidFill>
                <a:schemeClr val="bg1">
                  <a:lumMod val="50000"/>
                </a:schemeClr>
              </a:solidFill>
              <a:ea typeface="Segoe UI" pitchFamily="34" charset="0"/>
              <a:cs typeface="Segoe UI" pitchFamily="34" charset="0"/>
            </a:endParaRPr>
          </a:p>
        </p:txBody>
      </p:sp>
      <p:cxnSp>
        <p:nvCxnSpPr>
          <p:cNvPr id="80" name="Straight Arrow Connector 26">
            <a:extLst>
              <a:ext uri="{FF2B5EF4-FFF2-40B4-BE49-F238E27FC236}">
                <a16:creationId xmlns:a16="http://schemas.microsoft.com/office/drawing/2014/main" id="{73149A78-D2B5-4AA6-BC80-6B2C139475F7}"/>
              </a:ext>
            </a:extLst>
          </p:cNvPr>
          <p:cNvCxnSpPr>
            <a:cxnSpLocks/>
            <a:endCxn id="79" idx="1"/>
          </p:cNvCxnSpPr>
          <p:nvPr/>
        </p:nvCxnSpPr>
        <p:spPr>
          <a:xfrm rot="16200000" flipH="1">
            <a:off x="1675806" y="5588211"/>
            <a:ext cx="409996" cy="16648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5793DD61-7DBF-4233-BBD6-E3491E20A37A}"/>
              </a:ext>
            </a:extLst>
          </p:cNvPr>
          <p:cNvSpPr/>
          <p:nvPr/>
        </p:nvSpPr>
        <p:spPr bwMode="auto">
          <a:xfrm>
            <a:off x="1964047" y="6020812"/>
            <a:ext cx="2210144" cy="22169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Self Service Password Reset</a:t>
            </a:r>
            <a:endParaRPr lang="en-US" sz="800">
              <a:solidFill>
                <a:schemeClr val="bg1">
                  <a:lumMod val="50000"/>
                </a:schemeClr>
              </a:solidFill>
              <a:ea typeface="Segoe UI" pitchFamily="34" charset="0"/>
              <a:cs typeface="Segoe UI" pitchFamily="34" charset="0"/>
            </a:endParaRPr>
          </a:p>
        </p:txBody>
      </p:sp>
      <p:cxnSp>
        <p:nvCxnSpPr>
          <p:cNvPr id="83" name="Straight Arrow Connector 26">
            <a:extLst>
              <a:ext uri="{FF2B5EF4-FFF2-40B4-BE49-F238E27FC236}">
                <a16:creationId xmlns:a16="http://schemas.microsoft.com/office/drawing/2014/main" id="{76ED36DA-FDB8-4D76-ACD4-9A1AD9306A47}"/>
              </a:ext>
            </a:extLst>
          </p:cNvPr>
          <p:cNvCxnSpPr>
            <a:cxnSpLocks/>
            <a:endCxn id="82" idx="1"/>
          </p:cNvCxnSpPr>
          <p:nvPr/>
        </p:nvCxnSpPr>
        <p:spPr>
          <a:xfrm rot="16200000" flipH="1">
            <a:off x="1334149" y="5501762"/>
            <a:ext cx="1093313" cy="166483"/>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2432FFCB-2F24-4CBD-8616-2013EFDBD32B}"/>
              </a:ext>
            </a:extLst>
          </p:cNvPr>
          <p:cNvSpPr/>
          <p:nvPr/>
        </p:nvSpPr>
        <p:spPr bwMode="auto">
          <a:xfrm>
            <a:off x="9816126" y="2305228"/>
            <a:ext cx="1299217" cy="39923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SAML Identity Provider</a:t>
            </a:r>
            <a:endParaRPr lang="en-US" sz="800">
              <a:solidFill>
                <a:schemeClr val="bg1">
                  <a:lumMod val="50000"/>
                </a:schemeClr>
              </a:solidFill>
              <a:ea typeface="Segoe UI" pitchFamily="34" charset="0"/>
              <a:cs typeface="Segoe UI" pitchFamily="34" charset="0"/>
            </a:endParaRPr>
          </a:p>
        </p:txBody>
      </p:sp>
      <p:cxnSp>
        <p:nvCxnSpPr>
          <p:cNvPr id="89" name="Straight Arrow Connector 26">
            <a:extLst>
              <a:ext uri="{FF2B5EF4-FFF2-40B4-BE49-F238E27FC236}">
                <a16:creationId xmlns:a16="http://schemas.microsoft.com/office/drawing/2014/main" id="{0C39BEA7-B086-49E1-A01F-DE792EEBADD0}"/>
              </a:ext>
            </a:extLst>
          </p:cNvPr>
          <p:cNvCxnSpPr>
            <a:cxnSpLocks/>
            <a:endCxn id="84" idx="3"/>
          </p:cNvCxnSpPr>
          <p:nvPr/>
        </p:nvCxnSpPr>
        <p:spPr>
          <a:xfrm rot="5400000">
            <a:off x="11014332" y="2206625"/>
            <a:ext cx="399231" cy="19720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FD22B20-34BC-4B4A-95E2-EAECE703D3C6}"/>
              </a:ext>
            </a:extLst>
          </p:cNvPr>
          <p:cNvSpPr/>
          <p:nvPr/>
        </p:nvSpPr>
        <p:spPr bwMode="auto">
          <a:xfrm>
            <a:off x="8143982" y="2347350"/>
            <a:ext cx="941109" cy="3278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49" b="1" err="1">
                <a:solidFill>
                  <a:schemeClr val="tx1"/>
                </a:solidFill>
                <a:cs typeface="Segoe UI" pitchFamily="34" charset="0"/>
              </a:rPr>
              <a:t>AzureAD</a:t>
            </a:r>
            <a:endParaRPr lang="en-US" sz="1049">
              <a:solidFill>
                <a:schemeClr val="tx1"/>
              </a:solidFill>
              <a:cs typeface="Segoe UI" pitchFamily="34" charset="0"/>
            </a:endParaRPr>
          </a:p>
        </p:txBody>
      </p:sp>
      <p:cxnSp>
        <p:nvCxnSpPr>
          <p:cNvPr id="91" name="Straight Arrow Connector 26">
            <a:extLst>
              <a:ext uri="{FF2B5EF4-FFF2-40B4-BE49-F238E27FC236}">
                <a16:creationId xmlns:a16="http://schemas.microsoft.com/office/drawing/2014/main" id="{DE636E84-A449-4542-B52F-2388F36BD392}"/>
              </a:ext>
            </a:extLst>
          </p:cNvPr>
          <p:cNvCxnSpPr>
            <a:cxnSpLocks/>
            <a:stCxn id="90" idx="3"/>
            <a:endCxn id="84" idx="1"/>
          </p:cNvCxnSpPr>
          <p:nvPr/>
        </p:nvCxnSpPr>
        <p:spPr>
          <a:xfrm flipV="1">
            <a:off x="9085092" y="2504843"/>
            <a:ext cx="731034" cy="643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Connector: Elbow 40">
            <a:extLst>
              <a:ext uri="{FF2B5EF4-FFF2-40B4-BE49-F238E27FC236}">
                <a16:creationId xmlns:a16="http://schemas.microsoft.com/office/drawing/2014/main" id="{65156D4E-5E7B-4509-94ED-D61C53905CAE}"/>
              </a:ext>
            </a:extLst>
          </p:cNvPr>
          <p:cNvCxnSpPr>
            <a:cxnSpLocks/>
            <a:stCxn id="90" idx="1"/>
            <a:endCxn id="3" idx="3"/>
          </p:cNvCxnSpPr>
          <p:nvPr/>
        </p:nvCxnSpPr>
        <p:spPr>
          <a:xfrm rot="10800000">
            <a:off x="7059114" y="2506127"/>
            <a:ext cx="1084870" cy="5151"/>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54852C55-1A4A-42D9-9200-0663F4A2EADD}"/>
              </a:ext>
            </a:extLst>
          </p:cNvPr>
          <p:cNvSpPr/>
          <p:nvPr/>
        </p:nvSpPr>
        <p:spPr bwMode="auto">
          <a:xfrm>
            <a:off x="5046507" y="5659262"/>
            <a:ext cx="221014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Console - MFA</a:t>
            </a:r>
            <a:endParaRPr lang="en-US" sz="800">
              <a:solidFill>
                <a:schemeClr val="bg1">
                  <a:lumMod val="50000"/>
                </a:schemeClr>
              </a:solidFill>
              <a:ea typeface="Segoe UI" pitchFamily="34" charset="0"/>
              <a:cs typeface="Segoe UI" pitchFamily="34" charset="0"/>
            </a:endParaRPr>
          </a:p>
        </p:txBody>
      </p:sp>
      <p:cxnSp>
        <p:nvCxnSpPr>
          <p:cNvPr id="136" name="Straight Arrow Connector 26">
            <a:extLst>
              <a:ext uri="{FF2B5EF4-FFF2-40B4-BE49-F238E27FC236}">
                <a16:creationId xmlns:a16="http://schemas.microsoft.com/office/drawing/2014/main" id="{D008D8B1-354A-4294-AA09-5839113BBA40}"/>
              </a:ext>
            </a:extLst>
          </p:cNvPr>
          <p:cNvCxnSpPr>
            <a:cxnSpLocks/>
            <a:endCxn id="134" idx="1"/>
          </p:cNvCxnSpPr>
          <p:nvPr/>
        </p:nvCxnSpPr>
        <p:spPr>
          <a:xfrm rot="16200000" flipH="1">
            <a:off x="4764188" y="5499637"/>
            <a:ext cx="398151" cy="16648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F082608D-D97A-4159-B573-143C2D5E99BC}"/>
              </a:ext>
            </a:extLst>
          </p:cNvPr>
          <p:cNvSpPr/>
          <p:nvPr/>
        </p:nvSpPr>
        <p:spPr bwMode="auto">
          <a:xfrm>
            <a:off x="4528612" y="5008312"/>
            <a:ext cx="1588044" cy="4181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Azure AD Conditional Access Policy</a:t>
            </a:r>
            <a:endParaRPr lang="en-US" sz="800">
              <a:solidFill>
                <a:schemeClr val="bg1">
                  <a:lumMod val="50000"/>
                </a:schemeClr>
              </a:solidFill>
              <a:ea typeface="Segoe UI" pitchFamily="34" charset="0"/>
              <a:cs typeface="Segoe UI" pitchFamily="34" charset="0"/>
            </a:endParaRPr>
          </a:p>
        </p:txBody>
      </p:sp>
      <p:sp>
        <p:nvSpPr>
          <p:cNvPr id="153" name="Rectangle 152">
            <a:extLst>
              <a:ext uri="{FF2B5EF4-FFF2-40B4-BE49-F238E27FC236}">
                <a16:creationId xmlns:a16="http://schemas.microsoft.com/office/drawing/2014/main" id="{FA3A6B8F-EBB7-4195-90C3-38B3711533EE}"/>
              </a:ext>
            </a:extLst>
          </p:cNvPr>
          <p:cNvSpPr/>
          <p:nvPr/>
        </p:nvSpPr>
        <p:spPr bwMode="auto">
          <a:xfrm>
            <a:off x="5046507" y="6119816"/>
            <a:ext cx="221014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Console - Session Controls</a:t>
            </a:r>
            <a:endParaRPr lang="en-US" sz="800">
              <a:solidFill>
                <a:schemeClr val="bg1">
                  <a:lumMod val="50000"/>
                </a:schemeClr>
              </a:solidFill>
              <a:ea typeface="Segoe UI" pitchFamily="34" charset="0"/>
              <a:cs typeface="Segoe UI" pitchFamily="34" charset="0"/>
            </a:endParaRPr>
          </a:p>
        </p:txBody>
      </p:sp>
      <p:cxnSp>
        <p:nvCxnSpPr>
          <p:cNvPr id="156" name="Straight Arrow Connector 26">
            <a:extLst>
              <a:ext uri="{FF2B5EF4-FFF2-40B4-BE49-F238E27FC236}">
                <a16:creationId xmlns:a16="http://schemas.microsoft.com/office/drawing/2014/main" id="{76C3DE75-EFD9-405D-B2A3-19C39A12899B}"/>
              </a:ext>
            </a:extLst>
          </p:cNvPr>
          <p:cNvCxnSpPr>
            <a:cxnSpLocks/>
            <a:endCxn id="153" idx="1"/>
          </p:cNvCxnSpPr>
          <p:nvPr/>
        </p:nvCxnSpPr>
        <p:spPr>
          <a:xfrm rot="16200000" flipH="1">
            <a:off x="4568833" y="5764837"/>
            <a:ext cx="788860" cy="16648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B68E2FBF-B9A7-4501-BC09-25ED600EB467}"/>
              </a:ext>
            </a:extLst>
          </p:cNvPr>
          <p:cNvSpPr/>
          <p:nvPr/>
        </p:nvSpPr>
        <p:spPr bwMode="auto">
          <a:xfrm>
            <a:off x="1964047" y="6282713"/>
            <a:ext cx="2210144" cy="22169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Device Compliance</a:t>
            </a:r>
            <a:endParaRPr lang="en-US" sz="800">
              <a:solidFill>
                <a:schemeClr val="bg1">
                  <a:lumMod val="50000"/>
                </a:schemeClr>
              </a:solidFill>
              <a:ea typeface="Segoe UI" pitchFamily="34" charset="0"/>
              <a:cs typeface="Segoe UI" pitchFamily="34" charset="0"/>
            </a:endParaRPr>
          </a:p>
        </p:txBody>
      </p:sp>
      <p:cxnSp>
        <p:nvCxnSpPr>
          <p:cNvPr id="161" name="Straight Arrow Connector 26">
            <a:extLst>
              <a:ext uri="{FF2B5EF4-FFF2-40B4-BE49-F238E27FC236}">
                <a16:creationId xmlns:a16="http://schemas.microsoft.com/office/drawing/2014/main" id="{5931294E-BE86-4903-809B-7E588711B1CE}"/>
              </a:ext>
            </a:extLst>
          </p:cNvPr>
          <p:cNvCxnSpPr>
            <a:cxnSpLocks/>
            <a:endCxn id="158" idx="1"/>
          </p:cNvCxnSpPr>
          <p:nvPr/>
        </p:nvCxnSpPr>
        <p:spPr>
          <a:xfrm rot="16200000" flipH="1">
            <a:off x="1383141" y="5812656"/>
            <a:ext cx="995329" cy="166483"/>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FC0F7E9-CB3C-41BF-A8AE-8E166612FEF5}"/>
              </a:ext>
            </a:extLst>
          </p:cNvPr>
          <p:cNvSpPr/>
          <p:nvPr/>
        </p:nvSpPr>
        <p:spPr bwMode="auto">
          <a:xfrm>
            <a:off x="1446153" y="4954413"/>
            <a:ext cx="1588044" cy="24764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Account Protections</a:t>
            </a:r>
            <a:endParaRPr lang="en-US" sz="800">
              <a:solidFill>
                <a:schemeClr val="bg1">
                  <a:lumMod val="50000"/>
                </a:schemeClr>
              </a:solidFill>
              <a:ea typeface="Segoe UI" pitchFamily="34" charset="0"/>
              <a:cs typeface="Segoe UI" pitchFamily="34" charset="0"/>
            </a:endParaRPr>
          </a:p>
        </p:txBody>
      </p:sp>
      <p:sp>
        <p:nvSpPr>
          <p:cNvPr id="170" name="Rectangle 169">
            <a:extLst>
              <a:ext uri="{FF2B5EF4-FFF2-40B4-BE49-F238E27FC236}">
                <a16:creationId xmlns:a16="http://schemas.microsoft.com/office/drawing/2014/main" id="{A9D31E63-834C-49E9-9369-4484FED5384C}"/>
              </a:ext>
            </a:extLst>
          </p:cNvPr>
          <p:cNvSpPr/>
          <p:nvPr/>
        </p:nvSpPr>
        <p:spPr bwMode="auto">
          <a:xfrm>
            <a:off x="1969022" y="5513833"/>
            <a:ext cx="2210144" cy="22169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Password Protection</a:t>
            </a:r>
            <a:endParaRPr lang="en-US" sz="800">
              <a:solidFill>
                <a:schemeClr val="bg1">
                  <a:lumMod val="50000"/>
                </a:schemeClr>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6AF3BFA8-0253-438D-9761-9AF8EBA3B292}"/>
              </a:ext>
            </a:extLst>
          </p:cNvPr>
          <p:cNvSpPr/>
          <p:nvPr/>
        </p:nvSpPr>
        <p:spPr bwMode="auto">
          <a:xfrm>
            <a:off x="5698739" y="2296024"/>
            <a:ext cx="1360373" cy="42020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b="1">
                <a:solidFill>
                  <a:schemeClr val="tx1"/>
                </a:solidFill>
                <a:cs typeface="Segoe UI" pitchFamily="34" charset="0"/>
              </a:rPr>
              <a:t>Provision Users &amp; Groups</a:t>
            </a:r>
            <a:endParaRPr lang="en-US" sz="1049">
              <a:solidFill>
                <a:schemeClr val="tx1"/>
              </a:solidFill>
              <a:cs typeface="Segoe UI" pitchFamily="34" charset="0"/>
            </a:endParaRPr>
          </a:p>
        </p:txBody>
      </p:sp>
      <p:cxnSp>
        <p:nvCxnSpPr>
          <p:cNvPr id="88" name="Connector: Elbow 40">
            <a:extLst>
              <a:ext uri="{FF2B5EF4-FFF2-40B4-BE49-F238E27FC236}">
                <a16:creationId xmlns:a16="http://schemas.microsoft.com/office/drawing/2014/main" id="{D3EA0A74-1B8F-4670-B653-6B43A3AFE02C}"/>
              </a:ext>
            </a:extLst>
          </p:cNvPr>
          <p:cNvCxnSpPr>
            <a:cxnSpLocks/>
            <a:stCxn id="3" idx="2"/>
            <a:endCxn id="163" idx="0"/>
          </p:cNvCxnSpPr>
          <p:nvPr/>
        </p:nvCxnSpPr>
        <p:spPr>
          <a:xfrm rot="5400000">
            <a:off x="6295671" y="2797243"/>
            <a:ext cx="164268" cy="2242"/>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4206695-4445-4ECB-9559-0A2EF65250ED}"/>
              </a:ext>
            </a:extLst>
          </p:cNvPr>
          <p:cNvCxnSpPr>
            <a:endCxn id="138" idx="3"/>
          </p:cNvCxnSpPr>
          <p:nvPr/>
        </p:nvCxnSpPr>
        <p:spPr>
          <a:xfrm rot="10800000" flipV="1">
            <a:off x="9357926" y="1804133"/>
            <a:ext cx="2671570" cy="1191845"/>
          </a:xfrm>
          <a:prstGeom prst="bentConnector3">
            <a:avLst>
              <a:gd name="adj1" fmla="val -18"/>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D35AA0A-0C10-4C90-9DC6-9150C65EDA6A}"/>
              </a:ext>
            </a:extLst>
          </p:cNvPr>
          <p:cNvSpPr/>
          <p:nvPr/>
        </p:nvSpPr>
        <p:spPr bwMode="auto">
          <a:xfrm>
            <a:off x="1981975" y="5254777"/>
            <a:ext cx="2210144" cy="22169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20">
                <a:solidFill>
                  <a:schemeClr val="bg1"/>
                </a:solidFill>
                <a:ea typeface="Segoe UI" pitchFamily="34" charset="0"/>
                <a:cs typeface="Segoe UI" pitchFamily="34" charset="0"/>
              </a:rPr>
              <a:t>User/Device Risk</a:t>
            </a:r>
          </a:p>
        </p:txBody>
      </p:sp>
      <p:sp>
        <p:nvSpPr>
          <p:cNvPr id="15" name="Rectangle 14">
            <a:extLst>
              <a:ext uri="{FF2B5EF4-FFF2-40B4-BE49-F238E27FC236}">
                <a16:creationId xmlns:a16="http://schemas.microsoft.com/office/drawing/2014/main" id="{598EDD9D-7010-4312-A17C-A0B5E22108CB}"/>
              </a:ext>
            </a:extLst>
          </p:cNvPr>
          <p:cNvSpPr/>
          <p:nvPr/>
        </p:nvSpPr>
        <p:spPr bwMode="auto">
          <a:xfrm>
            <a:off x="7999751" y="5400206"/>
            <a:ext cx="221014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Just-in-time privilege access</a:t>
            </a:r>
            <a:endParaRPr lang="en-US" sz="800">
              <a:solidFill>
                <a:schemeClr val="bg1">
                  <a:lumMod val="50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7DE115-415E-4C7D-8964-F7672117644C}"/>
              </a:ext>
            </a:extLst>
          </p:cNvPr>
          <p:cNvSpPr/>
          <p:nvPr/>
        </p:nvSpPr>
        <p:spPr bwMode="auto">
          <a:xfrm>
            <a:off x="7468903" y="4930595"/>
            <a:ext cx="1588044" cy="4181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Privileged Identity Management</a:t>
            </a:r>
            <a:endParaRPr lang="en-US" sz="800">
              <a:solidFill>
                <a:schemeClr val="bg1">
                  <a:lumMod val="50000"/>
                </a:schemeClr>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D679F74B-B695-4215-A35B-B968C8DFEE97}"/>
              </a:ext>
            </a:extLst>
          </p:cNvPr>
          <p:cNvSpPr/>
          <p:nvPr/>
        </p:nvSpPr>
        <p:spPr bwMode="auto">
          <a:xfrm>
            <a:off x="7986798" y="5685168"/>
            <a:ext cx="221014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Time-bound access to resources</a:t>
            </a:r>
            <a:endParaRPr lang="en-US" sz="800">
              <a:solidFill>
                <a:schemeClr val="bg1">
                  <a:lumMod val="50000"/>
                </a:schemeClr>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994BF6-92F6-45AF-9F75-E4BC27B675DC}"/>
              </a:ext>
            </a:extLst>
          </p:cNvPr>
          <p:cNvSpPr/>
          <p:nvPr/>
        </p:nvSpPr>
        <p:spPr bwMode="auto">
          <a:xfrm>
            <a:off x="7999751" y="5970130"/>
            <a:ext cx="221014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Approval Request, justification</a:t>
            </a:r>
            <a:endParaRPr lang="en-US" sz="800">
              <a:solidFill>
                <a:schemeClr val="bg1">
                  <a:lumMod val="50000"/>
                </a:schemeClr>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F9A2C33-3C5A-4A4D-BD49-A681DDFAA0F0}"/>
              </a:ext>
            </a:extLst>
          </p:cNvPr>
          <p:cNvSpPr/>
          <p:nvPr/>
        </p:nvSpPr>
        <p:spPr bwMode="auto">
          <a:xfrm>
            <a:off x="8012704" y="6268045"/>
            <a:ext cx="221014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Access review, audit history</a:t>
            </a:r>
            <a:endParaRPr lang="en-US" sz="800">
              <a:solidFill>
                <a:schemeClr val="bg1">
                  <a:lumMod val="50000"/>
                </a:schemeClr>
              </a:solidFill>
              <a:ea typeface="Segoe UI" pitchFamily="34" charset="0"/>
              <a:cs typeface="Segoe UI" pitchFamily="34" charset="0"/>
            </a:endParaRPr>
          </a:p>
        </p:txBody>
      </p:sp>
      <p:cxnSp>
        <p:nvCxnSpPr>
          <p:cNvPr id="34" name="Connector: Elbow 33">
            <a:extLst>
              <a:ext uri="{FF2B5EF4-FFF2-40B4-BE49-F238E27FC236}">
                <a16:creationId xmlns:a16="http://schemas.microsoft.com/office/drawing/2014/main" id="{ACE2EF5C-8284-4A93-BBC3-09359F9CE2A8}"/>
              </a:ext>
            </a:extLst>
          </p:cNvPr>
          <p:cNvCxnSpPr>
            <a:stCxn id="160" idx="3"/>
          </p:cNvCxnSpPr>
          <p:nvPr/>
        </p:nvCxnSpPr>
        <p:spPr>
          <a:xfrm flipV="1">
            <a:off x="10465735" y="4637155"/>
            <a:ext cx="649609" cy="1118516"/>
          </a:xfrm>
          <a:prstGeom prst="bentConnector2">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960557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extLst>
              <a:ext uri="{FF2B5EF4-FFF2-40B4-BE49-F238E27FC236}">
                <a16:creationId xmlns:a16="http://schemas.microsoft.com/office/drawing/2014/main" id="{543FA05C-0F21-4B9B-B79B-F554E904F87B}"/>
              </a:ext>
            </a:extLst>
          </p:cNvPr>
          <p:cNvSpPr/>
          <p:nvPr/>
        </p:nvSpPr>
        <p:spPr bwMode="auto">
          <a:xfrm>
            <a:off x="1248989" y="2736897"/>
            <a:ext cx="5321184" cy="1598448"/>
          </a:xfrm>
          <a:prstGeom prst="rect">
            <a:avLst/>
          </a:prstGeom>
          <a:solidFill>
            <a:srgbClr val="4078CC">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cs typeface="Segoe UI" pitchFamily="34" charset="0"/>
            </a:endParaRPr>
          </a:p>
        </p:txBody>
      </p:sp>
      <p:sp>
        <p:nvSpPr>
          <p:cNvPr id="87" name="Rectangle 86">
            <a:extLst>
              <a:ext uri="{FF2B5EF4-FFF2-40B4-BE49-F238E27FC236}">
                <a16:creationId xmlns:a16="http://schemas.microsoft.com/office/drawing/2014/main" id="{A63E63DB-2FDA-44FB-A805-AF110BA30D2A}"/>
              </a:ext>
            </a:extLst>
          </p:cNvPr>
          <p:cNvSpPr/>
          <p:nvPr/>
        </p:nvSpPr>
        <p:spPr bwMode="auto">
          <a:xfrm>
            <a:off x="6711465" y="774694"/>
            <a:ext cx="5603561" cy="1888335"/>
          </a:xfrm>
          <a:prstGeom prst="rect">
            <a:avLst/>
          </a:prstGeom>
          <a:solidFill>
            <a:srgbClr val="FF8C00">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cs typeface="Segoe UI" pitchFamily="34" charset="0"/>
            </a:endParaRPr>
          </a:p>
        </p:txBody>
      </p:sp>
      <p:sp>
        <p:nvSpPr>
          <p:cNvPr id="88" name="Rectangle 87">
            <a:extLst>
              <a:ext uri="{FF2B5EF4-FFF2-40B4-BE49-F238E27FC236}">
                <a16:creationId xmlns:a16="http://schemas.microsoft.com/office/drawing/2014/main" id="{1CF7733F-8468-47EE-B759-8652AC78A886}"/>
              </a:ext>
            </a:extLst>
          </p:cNvPr>
          <p:cNvSpPr/>
          <p:nvPr/>
        </p:nvSpPr>
        <p:spPr bwMode="auto">
          <a:xfrm>
            <a:off x="6711465" y="2747764"/>
            <a:ext cx="5603561" cy="1590951"/>
          </a:xfrm>
          <a:prstGeom prst="rect">
            <a:avLst/>
          </a:prstGeom>
          <a:solidFill>
            <a:srgbClr val="FF8C00">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125C96E8-FA48-4733-B52A-2B584B680D03}"/>
              </a:ext>
            </a:extLst>
          </p:cNvPr>
          <p:cNvSpPr/>
          <p:nvPr/>
        </p:nvSpPr>
        <p:spPr bwMode="auto">
          <a:xfrm>
            <a:off x="1248946" y="1415926"/>
            <a:ext cx="5321184" cy="1243255"/>
          </a:xfrm>
          <a:prstGeom prst="rect">
            <a:avLst/>
          </a:prstGeom>
          <a:solidFill>
            <a:srgbClr val="4078CC">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8B79474-FB71-4F5E-AEB0-C5EF539803EF}"/>
              </a:ext>
            </a:extLst>
          </p:cNvPr>
          <p:cNvSpPr>
            <a:spLocks noGrp="1"/>
          </p:cNvSpPr>
          <p:nvPr>
            <p:ph type="title"/>
          </p:nvPr>
        </p:nvSpPr>
        <p:spPr>
          <a:xfrm>
            <a:off x="205537" y="-21488"/>
            <a:ext cx="8404585" cy="773002"/>
          </a:xfrm>
        </p:spPr>
        <p:txBody>
          <a:bodyPr/>
          <a:lstStyle/>
          <a:p>
            <a:r>
              <a:rPr lang="en-US"/>
              <a:t>Microsoft secured access to Google</a:t>
            </a:r>
          </a:p>
        </p:txBody>
      </p:sp>
      <p:sp>
        <p:nvSpPr>
          <p:cNvPr id="76" name="Title 1">
            <a:extLst>
              <a:ext uri="{FF2B5EF4-FFF2-40B4-BE49-F238E27FC236}">
                <a16:creationId xmlns:a16="http://schemas.microsoft.com/office/drawing/2014/main" id="{50D153E4-ED33-4C6B-94E5-F2F7657CFD8B}"/>
              </a:ext>
            </a:extLst>
          </p:cNvPr>
          <p:cNvSpPr txBox="1">
            <a:spLocks/>
          </p:cNvSpPr>
          <p:nvPr/>
        </p:nvSpPr>
        <p:spPr>
          <a:xfrm>
            <a:off x="159833" y="610712"/>
            <a:ext cx="5413628" cy="345163"/>
          </a:xfrm>
          <a:prstGeom prst="rect">
            <a:avLst/>
          </a:prstGeom>
        </p:spPr>
        <p:txBody>
          <a:bodyPr wrap="square" anchor="t">
            <a:spAutoFit/>
          </a:bodyPr>
          <a:lstStyle>
            <a:defPPr>
              <a:defRPr lang="en-US"/>
            </a:defPPr>
            <a:lvl1pPr algn="ctr"/>
          </a:lstStyle>
          <a:p>
            <a:pPr algn="l" defTabSz="857359"/>
            <a:r>
              <a:rPr lang="en-US" sz="1599" i="1">
                <a:solidFill>
                  <a:srgbClr val="B2B2B2"/>
                </a:solidFill>
                <a:latin typeface="Segoe UI Semilight" panose="020B0402040204020203" pitchFamily="34" charset="0"/>
                <a:cs typeface="Segoe UI Semilight" panose="020B0402040204020203" pitchFamily="34" charset="0"/>
              </a:rPr>
              <a:t>Setup SSO with AAD and protect the session with MCAS</a:t>
            </a:r>
          </a:p>
        </p:txBody>
      </p:sp>
      <p:sp>
        <p:nvSpPr>
          <p:cNvPr id="4" name="Rectangle 3">
            <a:extLst>
              <a:ext uri="{FF2B5EF4-FFF2-40B4-BE49-F238E27FC236}">
                <a16:creationId xmlns:a16="http://schemas.microsoft.com/office/drawing/2014/main" id="{39CFD4D1-0797-4BE3-BD87-D70E09137963}"/>
              </a:ext>
            </a:extLst>
          </p:cNvPr>
          <p:cNvSpPr/>
          <p:nvPr/>
        </p:nvSpPr>
        <p:spPr bwMode="auto">
          <a:xfrm>
            <a:off x="9206657" y="829891"/>
            <a:ext cx="3017194" cy="22634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224">
                <a:solidFill>
                  <a:schemeClr val="tx1"/>
                </a:solidFill>
                <a:ea typeface="Segoe UI" pitchFamily="34" charset="0"/>
                <a:cs typeface="Segoe UI" pitchFamily="34" charset="0"/>
              </a:rPr>
              <a:t>Google Cloud Identity / Workspaces</a:t>
            </a:r>
          </a:p>
        </p:txBody>
      </p:sp>
      <p:sp>
        <p:nvSpPr>
          <p:cNvPr id="5" name="Rectangle 4">
            <a:extLst>
              <a:ext uri="{FF2B5EF4-FFF2-40B4-BE49-F238E27FC236}">
                <a16:creationId xmlns:a16="http://schemas.microsoft.com/office/drawing/2014/main" id="{DAA16E97-A9ED-41F8-B90B-90AA605D875B}"/>
              </a:ext>
            </a:extLst>
          </p:cNvPr>
          <p:cNvSpPr/>
          <p:nvPr/>
        </p:nvSpPr>
        <p:spPr bwMode="auto">
          <a:xfrm>
            <a:off x="1234538" y="1018243"/>
            <a:ext cx="3678823" cy="3172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a:gradFill>
                  <a:gsLst>
                    <a:gs pos="0">
                      <a:srgbClr val="FFFFFF"/>
                    </a:gs>
                    <a:gs pos="100000">
                      <a:srgbClr val="FFFFFF"/>
                    </a:gs>
                  </a:gsLst>
                  <a:lin ang="5400000" scaled="0"/>
                </a:gradFill>
                <a:ea typeface="Segoe UI" pitchFamily="34" charset="0"/>
                <a:cs typeface="Segoe UI" pitchFamily="34" charset="0"/>
              </a:rPr>
              <a:t>Microsoft Azure – Admin Console</a:t>
            </a:r>
          </a:p>
        </p:txBody>
      </p:sp>
      <p:cxnSp>
        <p:nvCxnSpPr>
          <p:cNvPr id="94" name="Straight Arrow Connector 26">
            <a:extLst>
              <a:ext uri="{FF2B5EF4-FFF2-40B4-BE49-F238E27FC236}">
                <a16:creationId xmlns:a16="http://schemas.microsoft.com/office/drawing/2014/main" id="{88859C95-1C6F-483A-A965-62B1026B0D67}"/>
              </a:ext>
            </a:extLst>
          </p:cNvPr>
          <p:cNvCxnSpPr>
            <a:cxnSpLocks/>
            <a:endCxn id="133" idx="1"/>
          </p:cNvCxnSpPr>
          <p:nvPr/>
        </p:nvCxnSpPr>
        <p:spPr>
          <a:xfrm rot="16200000" flipH="1">
            <a:off x="3565655" y="1767148"/>
            <a:ext cx="353516" cy="18160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F7FDB6AD-90DD-481C-AE4B-77B50BE6739E}"/>
              </a:ext>
            </a:extLst>
          </p:cNvPr>
          <p:cNvSpPr/>
          <p:nvPr/>
        </p:nvSpPr>
        <p:spPr bwMode="auto">
          <a:xfrm>
            <a:off x="29822" y="1743710"/>
            <a:ext cx="1136387" cy="628416"/>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Tenant Setup</a:t>
            </a:r>
          </a:p>
        </p:txBody>
      </p:sp>
      <p:cxnSp>
        <p:nvCxnSpPr>
          <p:cNvPr id="135" name="Straight Arrow Connector 26">
            <a:extLst>
              <a:ext uri="{FF2B5EF4-FFF2-40B4-BE49-F238E27FC236}">
                <a16:creationId xmlns:a16="http://schemas.microsoft.com/office/drawing/2014/main" id="{42AE7880-D7FE-4C9C-AEA8-F2382EB3B922}"/>
              </a:ext>
            </a:extLst>
          </p:cNvPr>
          <p:cNvCxnSpPr>
            <a:cxnSpLocks/>
            <a:endCxn id="131" idx="1"/>
          </p:cNvCxnSpPr>
          <p:nvPr/>
        </p:nvCxnSpPr>
        <p:spPr>
          <a:xfrm rot="16200000" flipH="1">
            <a:off x="7017868" y="1164613"/>
            <a:ext cx="372223" cy="156633"/>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7B84113-65E5-4E63-84CE-D05142527E8C}"/>
              </a:ext>
            </a:extLst>
          </p:cNvPr>
          <p:cNvSpPr/>
          <p:nvPr/>
        </p:nvSpPr>
        <p:spPr bwMode="auto">
          <a:xfrm>
            <a:off x="6822510" y="988189"/>
            <a:ext cx="1650649"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Organization</a:t>
            </a:r>
            <a:endParaRPr lang="en-US" sz="800">
              <a:solidFill>
                <a:schemeClr val="bg1">
                  <a:lumMod val="50000"/>
                </a:schemeClr>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2554292-FF3A-4C3F-96B7-C12EDCA4057C}"/>
              </a:ext>
            </a:extLst>
          </p:cNvPr>
          <p:cNvSpPr/>
          <p:nvPr/>
        </p:nvSpPr>
        <p:spPr bwMode="auto">
          <a:xfrm>
            <a:off x="3179756" y="1589489"/>
            <a:ext cx="173360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Azure Subscription</a:t>
            </a:r>
            <a:endParaRPr lang="en-US" sz="800">
              <a:solidFill>
                <a:schemeClr val="bg1">
                  <a:lumMod val="50000"/>
                </a:schemeClr>
              </a:solidFill>
              <a:ea typeface="Segoe UI" pitchFamily="34" charset="0"/>
              <a:cs typeface="Segoe UI" pitchFamily="34" charset="0"/>
            </a:endParaRPr>
          </a:p>
        </p:txBody>
      </p:sp>
      <p:cxnSp>
        <p:nvCxnSpPr>
          <p:cNvPr id="136" name="Connector: Elbow 40">
            <a:extLst>
              <a:ext uri="{FF2B5EF4-FFF2-40B4-BE49-F238E27FC236}">
                <a16:creationId xmlns:a16="http://schemas.microsoft.com/office/drawing/2014/main" id="{62BD7424-0C6B-4FBC-A411-E3C0448AB909}"/>
              </a:ext>
            </a:extLst>
          </p:cNvPr>
          <p:cNvCxnSpPr>
            <a:cxnSpLocks/>
            <a:stCxn id="15" idx="1"/>
            <a:endCxn id="11" idx="3"/>
          </p:cNvCxnSpPr>
          <p:nvPr/>
        </p:nvCxnSpPr>
        <p:spPr>
          <a:xfrm flipH="1" flipV="1">
            <a:off x="8473159" y="1110883"/>
            <a:ext cx="2105675" cy="233278"/>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26">
            <a:extLst>
              <a:ext uri="{FF2B5EF4-FFF2-40B4-BE49-F238E27FC236}">
                <a16:creationId xmlns:a16="http://schemas.microsoft.com/office/drawing/2014/main" id="{5D87070A-0547-446B-920F-D515D010989E}"/>
              </a:ext>
            </a:extLst>
          </p:cNvPr>
          <p:cNvCxnSpPr>
            <a:cxnSpLocks/>
            <a:endCxn id="137" idx="1"/>
          </p:cNvCxnSpPr>
          <p:nvPr/>
        </p:nvCxnSpPr>
        <p:spPr>
          <a:xfrm rot="16200000" flipH="1">
            <a:off x="7552215" y="1484599"/>
            <a:ext cx="377198" cy="165471"/>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1FE6695E-BF4F-4F19-9F64-DD5E76C2646D}"/>
              </a:ext>
            </a:extLst>
          </p:cNvPr>
          <p:cNvSpPr/>
          <p:nvPr/>
        </p:nvSpPr>
        <p:spPr bwMode="auto">
          <a:xfrm>
            <a:off x="7282297" y="1310715"/>
            <a:ext cx="2263290" cy="23665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Cloud Identity / Workspaces</a:t>
            </a:r>
            <a:endParaRPr lang="en-US" sz="800">
              <a:solidFill>
                <a:schemeClr val="bg1">
                  <a:lumMod val="50000"/>
                </a:schemeClr>
              </a:soli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B6069B88-093C-48DD-8847-8D66C07D6741}"/>
              </a:ext>
            </a:extLst>
          </p:cNvPr>
          <p:cNvSpPr/>
          <p:nvPr/>
        </p:nvSpPr>
        <p:spPr bwMode="auto">
          <a:xfrm>
            <a:off x="4328805" y="2234539"/>
            <a:ext cx="1299217"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Global Admin</a:t>
            </a:r>
            <a:endParaRPr lang="en-US" sz="800">
              <a:solidFill>
                <a:schemeClr val="bg1">
                  <a:lumMod val="50000"/>
                </a:schemeClr>
              </a:solidFill>
              <a:ea typeface="Segoe UI" pitchFamily="34" charset="0"/>
              <a:cs typeface="Segoe UI" pitchFamily="34" charset="0"/>
            </a:endParaRPr>
          </a:p>
        </p:txBody>
      </p:sp>
      <p:cxnSp>
        <p:nvCxnSpPr>
          <p:cNvPr id="149" name="Straight Arrow Connector 26">
            <a:extLst>
              <a:ext uri="{FF2B5EF4-FFF2-40B4-BE49-F238E27FC236}">
                <a16:creationId xmlns:a16="http://schemas.microsoft.com/office/drawing/2014/main" id="{FC6A2223-9C72-41BC-A88A-99F741278F21}"/>
              </a:ext>
            </a:extLst>
          </p:cNvPr>
          <p:cNvCxnSpPr>
            <a:cxnSpLocks/>
            <a:endCxn id="147" idx="1"/>
          </p:cNvCxnSpPr>
          <p:nvPr/>
        </p:nvCxnSpPr>
        <p:spPr>
          <a:xfrm rot="16200000" flipH="1">
            <a:off x="4066735" y="2095164"/>
            <a:ext cx="377198" cy="146939"/>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F65BB7FF-5F7F-4521-8639-C171D0F2981F}"/>
              </a:ext>
            </a:extLst>
          </p:cNvPr>
          <p:cNvSpPr/>
          <p:nvPr/>
        </p:nvSpPr>
        <p:spPr bwMode="auto">
          <a:xfrm>
            <a:off x="3833216" y="1912014"/>
            <a:ext cx="2333875"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Azure Active Directory (Azure AD)</a:t>
            </a:r>
            <a:endParaRPr lang="en-US" sz="800">
              <a:solidFill>
                <a:schemeClr val="bg1">
                  <a:lumMod val="50000"/>
                </a:schemeClr>
              </a:soli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64D8B34F-CF8C-40FF-BA77-FA45088013C6}"/>
              </a:ext>
            </a:extLst>
          </p:cNvPr>
          <p:cNvSpPr/>
          <p:nvPr/>
        </p:nvSpPr>
        <p:spPr bwMode="auto">
          <a:xfrm>
            <a:off x="23980" y="3035476"/>
            <a:ext cx="1136387" cy="87913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Azure AD as IDP with provisioning</a:t>
            </a:r>
          </a:p>
        </p:txBody>
      </p:sp>
      <p:sp>
        <p:nvSpPr>
          <p:cNvPr id="155" name="Rectangle 154">
            <a:extLst>
              <a:ext uri="{FF2B5EF4-FFF2-40B4-BE49-F238E27FC236}">
                <a16:creationId xmlns:a16="http://schemas.microsoft.com/office/drawing/2014/main" id="{79FFA278-9005-484B-A872-EB08F392259B}"/>
              </a:ext>
            </a:extLst>
          </p:cNvPr>
          <p:cNvSpPr/>
          <p:nvPr/>
        </p:nvSpPr>
        <p:spPr bwMode="auto">
          <a:xfrm>
            <a:off x="10532511" y="3132862"/>
            <a:ext cx="1304499" cy="245386"/>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800">
                <a:solidFill>
                  <a:schemeClr val="tx1"/>
                </a:solidFill>
                <a:cs typeface="Segoe UI" pitchFamily="34" charset="0"/>
              </a:rPr>
              <a:t>Role = RBAC</a:t>
            </a:r>
          </a:p>
        </p:txBody>
      </p:sp>
      <p:sp>
        <p:nvSpPr>
          <p:cNvPr id="15" name="Rectangle 14">
            <a:extLst>
              <a:ext uri="{FF2B5EF4-FFF2-40B4-BE49-F238E27FC236}">
                <a16:creationId xmlns:a16="http://schemas.microsoft.com/office/drawing/2014/main" id="{8DA3B105-EF3D-4EF8-A4C6-C72D2A4817E0}"/>
              </a:ext>
            </a:extLst>
          </p:cNvPr>
          <p:cNvSpPr/>
          <p:nvPr/>
        </p:nvSpPr>
        <p:spPr bwMode="auto">
          <a:xfrm>
            <a:off x="10578834" y="1096466"/>
            <a:ext cx="1235709" cy="495389"/>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800">
                <a:solidFill>
                  <a:schemeClr val="tx1"/>
                </a:solidFill>
                <a:cs typeface="Segoe UI" pitchFamily="34" charset="0"/>
              </a:rPr>
              <a:t>Organization Name</a:t>
            </a:r>
          </a:p>
          <a:p>
            <a:pPr defTabSz="932293" fontAlgn="base">
              <a:lnSpc>
                <a:spcPct val="90000"/>
              </a:lnSpc>
              <a:spcBef>
                <a:spcPct val="0"/>
              </a:spcBef>
              <a:spcAft>
                <a:spcPct val="0"/>
              </a:spcAft>
            </a:pPr>
            <a:r>
              <a:rPr lang="en-US" sz="800">
                <a:solidFill>
                  <a:schemeClr val="tx1"/>
                </a:solidFill>
                <a:cs typeface="Segoe UI" pitchFamily="34" charset="0"/>
              </a:rPr>
              <a:t>SuperAdmin user</a:t>
            </a:r>
          </a:p>
          <a:p>
            <a:pPr defTabSz="932293" fontAlgn="base">
              <a:lnSpc>
                <a:spcPct val="90000"/>
              </a:lnSpc>
              <a:spcBef>
                <a:spcPct val="0"/>
              </a:spcBef>
              <a:spcAft>
                <a:spcPct val="0"/>
              </a:spcAft>
            </a:pPr>
            <a:r>
              <a:rPr lang="en-US" sz="800">
                <a:solidFill>
                  <a:schemeClr val="tx1"/>
                </a:solidFill>
                <a:cs typeface="Segoe UI" pitchFamily="34" charset="0"/>
              </a:rPr>
              <a:t>Payment Method</a:t>
            </a:r>
          </a:p>
        </p:txBody>
      </p:sp>
      <p:sp>
        <p:nvSpPr>
          <p:cNvPr id="168" name="Rectangle 167">
            <a:extLst>
              <a:ext uri="{FF2B5EF4-FFF2-40B4-BE49-F238E27FC236}">
                <a16:creationId xmlns:a16="http://schemas.microsoft.com/office/drawing/2014/main" id="{07037BAB-4AD4-4EB1-9C1A-3ECF711F632A}"/>
              </a:ext>
            </a:extLst>
          </p:cNvPr>
          <p:cNvSpPr/>
          <p:nvPr/>
        </p:nvSpPr>
        <p:spPr bwMode="auto">
          <a:xfrm>
            <a:off x="2708175" y="3842640"/>
            <a:ext cx="1257359"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User Accounts</a:t>
            </a:r>
            <a:endParaRPr lang="en-US" sz="800">
              <a:solidFill>
                <a:schemeClr val="bg1">
                  <a:lumMod val="50000"/>
                </a:schemeClr>
              </a:solidFill>
              <a:ea typeface="Segoe UI" pitchFamily="34" charset="0"/>
              <a:cs typeface="Segoe UI" pitchFamily="34" charset="0"/>
            </a:endParaRPr>
          </a:p>
        </p:txBody>
      </p:sp>
      <p:cxnSp>
        <p:nvCxnSpPr>
          <p:cNvPr id="169" name="Straight Arrow Connector 26">
            <a:extLst>
              <a:ext uri="{FF2B5EF4-FFF2-40B4-BE49-F238E27FC236}">
                <a16:creationId xmlns:a16="http://schemas.microsoft.com/office/drawing/2014/main" id="{B8845510-F919-4D32-986B-EF1790642AA3}"/>
              </a:ext>
            </a:extLst>
          </p:cNvPr>
          <p:cNvCxnSpPr>
            <a:cxnSpLocks/>
            <a:endCxn id="167" idx="1"/>
          </p:cNvCxnSpPr>
          <p:nvPr/>
        </p:nvCxnSpPr>
        <p:spPr>
          <a:xfrm rot="16200000" flipH="1">
            <a:off x="2034297" y="3344891"/>
            <a:ext cx="398149" cy="16648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26">
            <a:extLst>
              <a:ext uri="{FF2B5EF4-FFF2-40B4-BE49-F238E27FC236}">
                <a16:creationId xmlns:a16="http://schemas.microsoft.com/office/drawing/2014/main" id="{1CFE7ECD-3785-487C-9088-A86AC4B88034}"/>
              </a:ext>
            </a:extLst>
          </p:cNvPr>
          <p:cNvCxnSpPr>
            <a:cxnSpLocks/>
          </p:cNvCxnSpPr>
          <p:nvPr/>
        </p:nvCxnSpPr>
        <p:spPr>
          <a:xfrm rot="16200000" flipH="1">
            <a:off x="2430329" y="3696846"/>
            <a:ext cx="398149" cy="16648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025D55ED-F671-42DF-BBFB-262DCC2E1E57}"/>
              </a:ext>
            </a:extLst>
          </p:cNvPr>
          <p:cNvSpPr/>
          <p:nvPr/>
        </p:nvSpPr>
        <p:spPr bwMode="auto">
          <a:xfrm>
            <a:off x="1933028" y="3162298"/>
            <a:ext cx="1640945"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Enterprise Application</a:t>
            </a:r>
            <a:endParaRPr lang="en-US" sz="800">
              <a:solidFill>
                <a:schemeClr val="bg1">
                  <a:lumMod val="50000"/>
                </a:schemeClr>
              </a:solidFill>
              <a:ea typeface="Segoe UI" pitchFamily="34" charset="0"/>
              <a:cs typeface="Segoe UI" pitchFamily="34" charset="0"/>
            </a:endParaRPr>
          </a:p>
        </p:txBody>
      </p:sp>
      <p:sp>
        <p:nvSpPr>
          <p:cNvPr id="167" name="Rectangle 166">
            <a:extLst>
              <a:ext uri="{FF2B5EF4-FFF2-40B4-BE49-F238E27FC236}">
                <a16:creationId xmlns:a16="http://schemas.microsoft.com/office/drawing/2014/main" id="{CB8AAF2E-D53C-49AF-BC8F-B5FDB1A39F22}"/>
              </a:ext>
            </a:extLst>
          </p:cNvPr>
          <p:cNvSpPr/>
          <p:nvPr/>
        </p:nvSpPr>
        <p:spPr bwMode="auto">
          <a:xfrm>
            <a:off x="2316614" y="3504515"/>
            <a:ext cx="1257359"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Security Group</a:t>
            </a:r>
            <a:endParaRPr lang="en-US" sz="800">
              <a:solidFill>
                <a:schemeClr val="bg1">
                  <a:lumMod val="50000"/>
                </a:schemeClr>
              </a:solidFill>
              <a:ea typeface="Segoe UI" pitchFamily="34" charset="0"/>
              <a:cs typeface="Segoe UI" pitchFamily="34" charset="0"/>
            </a:endParaRPr>
          </a:p>
        </p:txBody>
      </p:sp>
      <p:cxnSp>
        <p:nvCxnSpPr>
          <p:cNvPr id="181" name="Connector: Elbow 40">
            <a:extLst>
              <a:ext uri="{FF2B5EF4-FFF2-40B4-BE49-F238E27FC236}">
                <a16:creationId xmlns:a16="http://schemas.microsoft.com/office/drawing/2014/main" id="{2A7A01A8-9FFF-4C6C-AC74-E1FF28D9647F}"/>
              </a:ext>
            </a:extLst>
          </p:cNvPr>
          <p:cNvCxnSpPr>
            <a:cxnSpLocks/>
          </p:cNvCxnSpPr>
          <p:nvPr/>
        </p:nvCxnSpPr>
        <p:spPr>
          <a:xfrm flipH="1">
            <a:off x="9410599" y="3231012"/>
            <a:ext cx="1109641" cy="5471"/>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0">
            <a:extLst>
              <a:ext uri="{FF2B5EF4-FFF2-40B4-BE49-F238E27FC236}">
                <a16:creationId xmlns:a16="http://schemas.microsoft.com/office/drawing/2014/main" id="{FB763E7B-4E5D-45E2-B6B8-10E3894F3480}"/>
              </a:ext>
            </a:extLst>
          </p:cNvPr>
          <p:cNvCxnSpPr>
            <a:cxnSpLocks/>
            <a:stCxn id="12" idx="1"/>
          </p:cNvCxnSpPr>
          <p:nvPr/>
        </p:nvCxnSpPr>
        <p:spPr>
          <a:xfrm flipH="1">
            <a:off x="2125465" y="1712182"/>
            <a:ext cx="1054292" cy="0"/>
          </a:xfrm>
          <a:prstGeom prst="straightConnector1">
            <a:avLst/>
          </a:prstGeom>
          <a:ln w="12700">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C699D0-4D6E-4937-98B5-511ED48CC62B}"/>
              </a:ext>
            </a:extLst>
          </p:cNvPr>
          <p:cNvSpPr/>
          <p:nvPr/>
        </p:nvSpPr>
        <p:spPr bwMode="auto">
          <a:xfrm>
            <a:off x="1378094" y="1552942"/>
            <a:ext cx="1398626" cy="681599"/>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800">
                <a:solidFill>
                  <a:schemeClr val="tx1"/>
                </a:solidFill>
                <a:cs typeface="Segoe UI" pitchFamily="34" charset="0"/>
              </a:rPr>
              <a:t>Subscription Name</a:t>
            </a:r>
          </a:p>
          <a:p>
            <a:pPr defTabSz="932293" fontAlgn="base">
              <a:lnSpc>
                <a:spcPct val="90000"/>
              </a:lnSpc>
              <a:spcBef>
                <a:spcPct val="0"/>
              </a:spcBef>
              <a:spcAft>
                <a:spcPct val="0"/>
              </a:spcAft>
            </a:pPr>
            <a:r>
              <a:rPr lang="en-US" sz="800">
                <a:solidFill>
                  <a:schemeClr val="tx1"/>
                </a:solidFill>
                <a:cs typeface="Segoe UI" pitchFamily="34" charset="0"/>
              </a:rPr>
              <a:t>Subscription ID</a:t>
            </a:r>
          </a:p>
          <a:p>
            <a:pPr defTabSz="932293" fontAlgn="base">
              <a:lnSpc>
                <a:spcPct val="90000"/>
              </a:lnSpc>
              <a:spcBef>
                <a:spcPct val="0"/>
              </a:spcBef>
              <a:spcAft>
                <a:spcPct val="0"/>
              </a:spcAft>
            </a:pPr>
            <a:r>
              <a:rPr lang="en-US" sz="800">
                <a:solidFill>
                  <a:schemeClr val="tx1"/>
                </a:solidFill>
                <a:cs typeface="Segoe UI" pitchFamily="34" charset="0"/>
              </a:rPr>
              <a:t>Subscription Owner</a:t>
            </a:r>
          </a:p>
          <a:p>
            <a:pPr defTabSz="932293" fontAlgn="base">
              <a:lnSpc>
                <a:spcPct val="90000"/>
              </a:lnSpc>
              <a:spcBef>
                <a:spcPct val="0"/>
              </a:spcBef>
              <a:spcAft>
                <a:spcPct val="0"/>
              </a:spcAft>
            </a:pPr>
            <a:r>
              <a:rPr lang="en-US" sz="800">
                <a:solidFill>
                  <a:schemeClr val="tx1"/>
                </a:solidFill>
                <a:cs typeface="Segoe UI" pitchFamily="34" charset="0"/>
              </a:rPr>
              <a:t>Payment Method</a:t>
            </a:r>
          </a:p>
        </p:txBody>
      </p:sp>
      <p:sp>
        <p:nvSpPr>
          <p:cNvPr id="72" name="Rectangle 71">
            <a:extLst>
              <a:ext uri="{FF2B5EF4-FFF2-40B4-BE49-F238E27FC236}">
                <a16:creationId xmlns:a16="http://schemas.microsoft.com/office/drawing/2014/main" id="{8E29530B-755F-4D28-A4C8-D919D2CF68BC}"/>
              </a:ext>
            </a:extLst>
          </p:cNvPr>
          <p:cNvSpPr/>
          <p:nvPr/>
        </p:nvSpPr>
        <p:spPr bwMode="auto">
          <a:xfrm>
            <a:off x="4591008" y="3742450"/>
            <a:ext cx="1745358" cy="50148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800">
                <a:solidFill>
                  <a:schemeClr val="tx1"/>
                </a:solidFill>
                <a:cs typeface="Segoe UI" pitchFamily="34" charset="0"/>
              </a:rPr>
              <a:t>Identifier (Entity ID)</a:t>
            </a:r>
          </a:p>
          <a:p>
            <a:pPr defTabSz="932293" fontAlgn="base">
              <a:lnSpc>
                <a:spcPct val="90000"/>
              </a:lnSpc>
              <a:spcBef>
                <a:spcPct val="0"/>
              </a:spcBef>
              <a:spcAft>
                <a:spcPct val="0"/>
              </a:spcAft>
            </a:pPr>
            <a:r>
              <a:rPr lang="en-US" sz="800">
                <a:solidFill>
                  <a:schemeClr val="tx1"/>
                </a:solidFill>
                <a:cs typeface="Segoe UI" pitchFamily="34" charset="0"/>
              </a:rPr>
              <a:t>Reply URL</a:t>
            </a:r>
          </a:p>
          <a:p>
            <a:pPr defTabSz="932293" fontAlgn="base">
              <a:lnSpc>
                <a:spcPct val="90000"/>
              </a:lnSpc>
              <a:spcBef>
                <a:spcPct val="0"/>
              </a:spcBef>
              <a:spcAft>
                <a:spcPct val="0"/>
              </a:spcAft>
            </a:pPr>
            <a:r>
              <a:rPr lang="en-US" sz="800">
                <a:solidFill>
                  <a:schemeClr val="tx1"/>
                </a:solidFill>
                <a:cs typeface="Segoe UI" pitchFamily="34" charset="0"/>
              </a:rPr>
              <a:t>SAML Signing Certificate</a:t>
            </a:r>
            <a:br>
              <a:rPr lang="en-US" sz="800">
                <a:solidFill>
                  <a:schemeClr val="tx1"/>
                </a:solidFill>
                <a:cs typeface="Segoe UI" pitchFamily="34" charset="0"/>
              </a:rPr>
            </a:br>
            <a:r>
              <a:rPr lang="en-US" sz="800">
                <a:solidFill>
                  <a:schemeClr val="tx1"/>
                </a:solidFill>
                <a:cs typeface="Segoe UI" pitchFamily="34" charset="0"/>
              </a:rPr>
              <a:t>Logon URL</a:t>
            </a:r>
          </a:p>
        </p:txBody>
      </p:sp>
      <p:cxnSp>
        <p:nvCxnSpPr>
          <p:cNvPr id="75" name="Connector: Elbow 40">
            <a:extLst>
              <a:ext uri="{FF2B5EF4-FFF2-40B4-BE49-F238E27FC236}">
                <a16:creationId xmlns:a16="http://schemas.microsoft.com/office/drawing/2014/main" id="{FF0E1A3D-C02F-43D3-A61B-618CA46A5BA8}"/>
              </a:ext>
            </a:extLst>
          </p:cNvPr>
          <p:cNvCxnSpPr>
            <a:cxnSpLocks/>
            <a:stCxn id="72" idx="1"/>
          </p:cNvCxnSpPr>
          <p:nvPr/>
        </p:nvCxnSpPr>
        <p:spPr>
          <a:xfrm rot="10800000">
            <a:off x="4437071" y="3619758"/>
            <a:ext cx="153937" cy="373435"/>
          </a:xfrm>
          <a:prstGeom prst="bentConnector2">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69">
            <a:hlinkClick r:id="rId3"/>
            <a:extLst>
              <a:ext uri="{FF2B5EF4-FFF2-40B4-BE49-F238E27FC236}">
                <a16:creationId xmlns:a16="http://schemas.microsoft.com/office/drawing/2014/main" id="{AF894995-E352-4B3C-8C86-DF28522D0A53}"/>
              </a:ext>
            </a:extLst>
          </p:cNvPr>
          <p:cNvSpPr/>
          <p:nvPr/>
        </p:nvSpPr>
        <p:spPr bwMode="auto">
          <a:xfrm>
            <a:off x="4269172" y="3432272"/>
            <a:ext cx="1918122"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Single Sign-on SAML</a:t>
            </a:r>
            <a:endParaRPr lang="en-US" sz="800">
              <a:solidFill>
                <a:schemeClr val="bg1">
                  <a:lumMod val="50000"/>
                </a:schemeClr>
              </a:solidFill>
              <a:ea typeface="Segoe UI" pitchFamily="34" charset="0"/>
              <a:cs typeface="Segoe UI" pitchFamily="34" charset="0"/>
            </a:endParaRPr>
          </a:p>
        </p:txBody>
      </p:sp>
      <p:sp>
        <p:nvSpPr>
          <p:cNvPr id="77" name="Rectangle 76">
            <a:hlinkClick r:id="rId4" tooltip="Setup the Svc account"/>
            <a:extLst>
              <a:ext uri="{FF2B5EF4-FFF2-40B4-BE49-F238E27FC236}">
                <a16:creationId xmlns:a16="http://schemas.microsoft.com/office/drawing/2014/main" id="{FA20DA11-73A7-4B61-A3D1-14D62DEA3A7F}"/>
              </a:ext>
            </a:extLst>
          </p:cNvPr>
          <p:cNvSpPr/>
          <p:nvPr/>
        </p:nvSpPr>
        <p:spPr bwMode="auto">
          <a:xfrm>
            <a:off x="8367656" y="3490752"/>
            <a:ext cx="1366377"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IAM User</a:t>
            </a:r>
            <a:endParaRPr lang="en-US" sz="800">
              <a:solidFill>
                <a:schemeClr val="bg1">
                  <a:lumMod val="50000"/>
                </a:schemeClr>
              </a:solidFill>
              <a:ea typeface="Segoe UI" pitchFamily="34" charset="0"/>
              <a:cs typeface="Segoe UI" pitchFamily="34" charset="0"/>
            </a:endParaRPr>
          </a:p>
        </p:txBody>
      </p:sp>
      <p:sp>
        <p:nvSpPr>
          <p:cNvPr id="111" name="Rectangle 110">
            <a:hlinkClick r:id="rId3"/>
            <a:extLst>
              <a:ext uri="{FF2B5EF4-FFF2-40B4-BE49-F238E27FC236}">
                <a16:creationId xmlns:a16="http://schemas.microsoft.com/office/drawing/2014/main" id="{99C56411-1CEF-49AB-A4AE-685D2C0DEDAE}"/>
              </a:ext>
            </a:extLst>
          </p:cNvPr>
          <p:cNvSpPr/>
          <p:nvPr/>
        </p:nvSpPr>
        <p:spPr bwMode="auto">
          <a:xfrm>
            <a:off x="4287914" y="2812542"/>
            <a:ext cx="1879176" cy="24513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Provisioning Users &amp; Groups</a:t>
            </a:r>
            <a:endParaRPr lang="en-US" sz="800">
              <a:solidFill>
                <a:schemeClr val="bg1">
                  <a:lumMod val="50000"/>
                </a:schemeClr>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BDD9253D-C5F5-40F5-8F60-80D1E588897D}"/>
              </a:ext>
            </a:extLst>
          </p:cNvPr>
          <p:cNvSpPr/>
          <p:nvPr/>
        </p:nvSpPr>
        <p:spPr bwMode="auto">
          <a:xfrm>
            <a:off x="4636000" y="3112538"/>
            <a:ext cx="1670796" cy="237473"/>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800">
                <a:solidFill>
                  <a:schemeClr val="tx1"/>
                </a:solidFill>
                <a:cs typeface="Segoe UI" pitchFamily="34" charset="0"/>
              </a:rPr>
              <a:t>Google Identity </a:t>
            </a:r>
            <a:r>
              <a:rPr lang="en-US" sz="800" err="1">
                <a:solidFill>
                  <a:schemeClr val="tx1"/>
                </a:solidFill>
                <a:cs typeface="Segoe UI" pitchFamily="34" charset="0"/>
              </a:rPr>
              <a:t>Superadmin</a:t>
            </a:r>
            <a:r>
              <a:rPr lang="en-US" sz="800">
                <a:solidFill>
                  <a:schemeClr val="tx1"/>
                </a:solidFill>
                <a:cs typeface="Segoe UI" pitchFamily="34" charset="0"/>
              </a:rPr>
              <a:t> </a:t>
            </a:r>
          </a:p>
        </p:txBody>
      </p:sp>
      <p:cxnSp>
        <p:nvCxnSpPr>
          <p:cNvPr id="9" name="Connector: Elbow 8">
            <a:extLst>
              <a:ext uri="{FF2B5EF4-FFF2-40B4-BE49-F238E27FC236}">
                <a16:creationId xmlns:a16="http://schemas.microsoft.com/office/drawing/2014/main" id="{D31183E5-ED01-41F9-B355-90A82A347DC7}"/>
              </a:ext>
            </a:extLst>
          </p:cNvPr>
          <p:cNvCxnSpPr>
            <a:endCxn id="70" idx="1"/>
          </p:cNvCxnSpPr>
          <p:nvPr/>
        </p:nvCxnSpPr>
        <p:spPr>
          <a:xfrm>
            <a:off x="3573973" y="3284739"/>
            <a:ext cx="695199" cy="27022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F035FA4-7FE3-4194-A22F-081B5190DA72}"/>
              </a:ext>
            </a:extLst>
          </p:cNvPr>
          <p:cNvCxnSpPr>
            <a:stCxn id="163" idx="3"/>
            <a:endCxn id="111" idx="1"/>
          </p:cNvCxnSpPr>
          <p:nvPr/>
        </p:nvCxnSpPr>
        <p:spPr>
          <a:xfrm flipV="1">
            <a:off x="3573973" y="2935111"/>
            <a:ext cx="695199" cy="34988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or: Elbow 40">
            <a:extLst>
              <a:ext uri="{FF2B5EF4-FFF2-40B4-BE49-F238E27FC236}">
                <a16:creationId xmlns:a16="http://schemas.microsoft.com/office/drawing/2014/main" id="{76DFA4F0-6950-4E9A-A297-6B80BAE17DFF}"/>
              </a:ext>
            </a:extLst>
          </p:cNvPr>
          <p:cNvCxnSpPr>
            <a:cxnSpLocks/>
            <a:stCxn id="7" idx="1"/>
          </p:cNvCxnSpPr>
          <p:nvPr/>
        </p:nvCxnSpPr>
        <p:spPr>
          <a:xfrm rot="10800000">
            <a:off x="4437071" y="3030277"/>
            <a:ext cx="198930" cy="200997"/>
          </a:xfrm>
          <a:prstGeom prst="bentConnector2">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EFD5C95-7031-46A2-A1E7-867BD49DAFC8}"/>
              </a:ext>
            </a:extLst>
          </p:cNvPr>
          <p:cNvSpPr/>
          <p:nvPr/>
        </p:nvSpPr>
        <p:spPr bwMode="auto">
          <a:xfrm>
            <a:off x="9229108" y="2824924"/>
            <a:ext cx="3017194" cy="22634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224">
                <a:solidFill>
                  <a:schemeClr val="tx1"/>
                </a:solidFill>
                <a:ea typeface="Segoe UI" pitchFamily="34" charset="0"/>
                <a:cs typeface="Segoe UI" pitchFamily="34" charset="0"/>
              </a:rPr>
              <a:t>Google Cloud Platform</a:t>
            </a:r>
          </a:p>
        </p:txBody>
      </p:sp>
      <p:sp>
        <p:nvSpPr>
          <p:cNvPr id="24" name="Rectangle 23">
            <a:extLst>
              <a:ext uri="{FF2B5EF4-FFF2-40B4-BE49-F238E27FC236}">
                <a16:creationId xmlns:a16="http://schemas.microsoft.com/office/drawing/2014/main" id="{F22604C1-CDD9-4905-9A95-14A864180795}"/>
              </a:ext>
            </a:extLst>
          </p:cNvPr>
          <p:cNvSpPr/>
          <p:nvPr/>
        </p:nvSpPr>
        <p:spPr bwMode="auto">
          <a:xfrm>
            <a:off x="8113970" y="1948204"/>
            <a:ext cx="1299217"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Group</a:t>
            </a:r>
            <a:endParaRPr lang="en-US" sz="800">
              <a:solidFill>
                <a:schemeClr val="bg1">
                  <a:lumMod val="50000"/>
                </a:schemeClr>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B699143-F5DC-496B-93BE-37F4CA3566A4}"/>
              </a:ext>
            </a:extLst>
          </p:cNvPr>
          <p:cNvSpPr/>
          <p:nvPr/>
        </p:nvSpPr>
        <p:spPr bwMode="auto">
          <a:xfrm>
            <a:off x="9865852" y="1743282"/>
            <a:ext cx="2016771" cy="3502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800">
                <a:solidFill>
                  <a:schemeClr val="tx1"/>
                </a:solidFill>
                <a:cs typeface="Segoe UI" pitchFamily="34" charset="0"/>
              </a:rPr>
              <a:t>External User ID matches Google Directory User (UPN or email)</a:t>
            </a:r>
          </a:p>
        </p:txBody>
      </p:sp>
      <p:cxnSp>
        <p:nvCxnSpPr>
          <p:cNvPr id="29" name="Straight Arrow Connector 26">
            <a:extLst>
              <a:ext uri="{FF2B5EF4-FFF2-40B4-BE49-F238E27FC236}">
                <a16:creationId xmlns:a16="http://schemas.microsoft.com/office/drawing/2014/main" id="{7DA0DB87-D18E-47B3-9C5E-722759274371}"/>
              </a:ext>
            </a:extLst>
          </p:cNvPr>
          <p:cNvCxnSpPr>
            <a:cxnSpLocks/>
          </p:cNvCxnSpPr>
          <p:nvPr/>
        </p:nvCxnSpPr>
        <p:spPr>
          <a:xfrm rot="16200000" flipH="1">
            <a:off x="7830358" y="1824101"/>
            <a:ext cx="377198" cy="165471"/>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0E617899-1EF9-4635-A1BB-E2E34C56547A}"/>
              </a:ext>
            </a:extLst>
          </p:cNvPr>
          <p:cNvSpPr/>
          <p:nvPr/>
        </p:nvSpPr>
        <p:spPr bwMode="auto">
          <a:xfrm>
            <a:off x="7823549" y="1633240"/>
            <a:ext cx="1299217"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Directory</a:t>
            </a:r>
            <a:endParaRPr lang="en-US" sz="800">
              <a:solidFill>
                <a:schemeClr val="bg1">
                  <a:lumMod val="50000"/>
                </a:schemeClr>
              </a:solidFill>
              <a:ea typeface="Segoe UI" pitchFamily="34" charset="0"/>
              <a:cs typeface="Segoe UI" pitchFamily="34" charset="0"/>
            </a:endParaRPr>
          </a:p>
        </p:txBody>
      </p:sp>
      <p:cxnSp>
        <p:nvCxnSpPr>
          <p:cNvPr id="30" name="Connector: Elbow 40">
            <a:extLst>
              <a:ext uri="{FF2B5EF4-FFF2-40B4-BE49-F238E27FC236}">
                <a16:creationId xmlns:a16="http://schemas.microsoft.com/office/drawing/2014/main" id="{9F40154C-AFF0-46CE-82CB-69EDD330FF00}"/>
              </a:ext>
            </a:extLst>
          </p:cNvPr>
          <p:cNvCxnSpPr>
            <a:cxnSpLocks/>
            <a:stCxn id="25" idx="1"/>
            <a:endCxn id="24" idx="3"/>
          </p:cNvCxnSpPr>
          <p:nvPr/>
        </p:nvCxnSpPr>
        <p:spPr>
          <a:xfrm flipH="1">
            <a:off x="9413186" y="1918431"/>
            <a:ext cx="452666" cy="152467"/>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35593D0-9A7A-4EDC-93FE-35C8BB2AD2BE}"/>
              </a:ext>
            </a:extLst>
          </p:cNvPr>
          <p:cNvSpPr/>
          <p:nvPr/>
        </p:nvSpPr>
        <p:spPr bwMode="auto">
          <a:xfrm>
            <a:off x="8123388" y="2263258"/>
            <a:ext cx="1299217"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User</a:t>
            </a:r>
            <a:endParaRPr lang="en-US" sz="800">
              <a:solidFill>
                <a:schemeClr val="bg1">
                  <a:lumMod val="50000"/>
                </a:schemeClr>
              </a:solidFill>
              <a:ea typeface="Segoe UI" pitchFamily="34" charset="0"/>
              <a:cs typeface="Segoe UI" pitchFamily="34" charset="0"/>
            </a:endParaRPr>
          </a:p>
        </p:txBody>
      </p:sp>
      <p:cxnSp>
        <p:nvCxnSpPr>
          <p:cNvPr id="41" name="Connector: Elbow 40">
            <a:extLst>
              <a:ext uri="{FF2B5EF4-FFF2-40B4-BE49-F238E27FC236}">
                <a16:creationId xmlns:a16="http://schemas.microsoft.com/office/drawing/2014/main" id="{F017ACA9-0778-469F-AF2A-430A2B18C9DD}"/>
              </a:ext>
            </a:extLst>
          </p:cNvPr>
          <p:cNvCxnSpPr>
            <a:cxnSpLocks/>
          </p:cNvCxnSpPr>
          <p:nvPr/>
        </p:nvCxnSpPr>
        <p:spPr>
          <a:xfrm rot="16200000" flipH="1">
            <a:off x="7781766" y="2019787"/>
            <a:ext cx="500197" cy="18304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3B6B24E-2697-42D4-8A6F-DAE7AD390CCC}"/>
              </a:ext>
            </a:extLst>
          </p:cNvPr>
          <p:cNvSpPr/>
          <p:nvPr/>
        </p:nvSpPr>
        <p:spPr bwMode="auto">
          <a:xfrm>
            <a:off x="9858521" y="2207636"/>
            <a:ext cx="2016771" cy="3502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800">
                <a:solidFill>
                  <a:schemeClr val="tx1"/>
                </a:solidFill>
                <a:cs typeface="Segoe UI" pitchFamily="34" charset="0"/>
              </a:rPr>
              <a:t>External Group ID matches Google Directory Group (Group Name)</a:t>
            </a:r>
          </a:p>
        </p:txBody>
      </p:sp>
      <p:cxnSp>
        <p:nvCxnSpPr>
          <p:cNvPr id="58" name="Connector: Elbow 40">
            <a:extLst>
              <a:ext uri="{FF2B5EF4-FFF2-40B4-BE49-F238E27FC236}">
                <a16:creationId xmlns:a16="http://schemas.microsoft.com/office/drawing/2014/main" id="{DE91B8F9-C24E-4A3D-B7A9-0E65D6DE24BD}"/>
              </a:ext>
            </a:extLst>
          </p:cNvPr>
          <p:cNvCxnSpPr>
            <a:cxnSpLocks/>
            <a:stCxn id="57" idx="1"/>
            <a:endCxn id="38" idx="3"/>
          </p:cNvCxnSpPr>
          <p:nvPr/>
        </p:nvCxnSpPr>
        <p:spPr>
          <a:xfrm flipH="1">
            <a:off x="9422606" y="2382785"/>
            <a:ext cx="435916" cy="3167"/>
          </a:xfrm>
          <a:prstGeom prst="straightConnector1">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a:hlinkClick r:id="rId4" tooltip="Setup the Svc account"/>
            <a:extLst>
              <a:ext uri="{FF2B5EF4-FFF2-40B4-BE49-F238E27FC236}">
                <a16:creationId xmlns:a16="http://schemas.microsoft.com/office/drawing/2014/main" id="{C73E7EF2-0853-4BCB-9F6F-F97B60CB8BFC}"/>
              </a:ext>
            </a:extLst>
          </p:cNvPr>
          <p:cNvSpPr/>
          <p:nvPr/>
        </p:nvSpPr>
        <p:spPr bwMode="auto">
          <a:xfrm>
            <a:off x="8369920" y="3794279"/>
            <a:ext cx="1366377"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IAM Group</a:t>
            </a:r>
            <a:endParaRPr lang="en-US" sz="800">
              <a:solidFill>
                <a:schemeClr val="bg1">
                  <a:lumMod val="50000"/>
                </a:schemeClr>
              </a:soli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CCD7CEC-A523-4ABA-9C98-6D2E20DA7F56}"/>
              </a:ext>
            </a:extLst>
          </p:cNvPr>
          <p:cNvCxnSpPr>
            <a:stCxn id="38" idx="2"/>
            <a:endCxn id="154" idx="0"/>
          </p:cNvCxnSpPr>
          <p:nvPr/>
        </p:nvCxnSpPr>
        <p:spPr>
          <a:xfrm>
            <a:off x="8772997" y="2508644"/>
            <a:ext cx="2853" cy="6050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41643DEC-BE89-4DD7-AEBE-B8693D75E2C1}"/>
              </a:ext>
            </a:extLst>
          </p:cNvPr>
          <p:cNvCxnSpPr>
            <a:cxnSpLocks/>
            <a:endCxn id="77" idx="1"/>
          </p:cNvCxnSpPr>
          <p:nvPr/>
        </p:nvCxnSpPr>
        <p:spPr>
          <a:xfrm rot="16200000" flipH="1">
            <a:off x="8179211" y="3425001"/>
            <a:ext cx="263435" cy="113453"/>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8BC25312-9CB8-4EA8-A4B5-936303626CA4}"/>
              </a:ext>
            </a:extLst>
          </p:cNvPr>
          <p:cNvCxnSpPr>
            <a:endCxn id="65" idx="1"/>
          </p:cNvCxnSpPr>
          <p:nvPr/>
        </p:nvCxnSpPr>
        <p:spPr>
          <a:xfrm rot="16200000" flipH="1">
            <a:off x="7995945" y="3542996"/>
            <a:ext cx="632233" cy="11571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A0104AD3-4389-4FE4-A2DE-306B7F1CC7A0}"/>
              </a:ext>
            </a:extLst>
          </p:cNvPr>
          <p:cNvSpPr/>
          <p:nvPr/>
        </p:nvSpPr>
        <p:spPr bwMode="auto">
          <a:xfrm>
            <a:off x="8126241" y="3113666"/>
            <a:ext cx="1299217"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Role</a:t>
            </a:r>
            <a:endParaRPr lang="en-US" sz="800">
              <a:solidFill>
                <a:schemeClr val="bg1">
                  <a:lumMod val="50000"/>
                </a:schemeClr>
              </a:solidFill>
              <a:ea typeface="Segoe UI" pitchFamily="34" charset="0"/>
              <a:cs typeface="Segoe UI" pitchFamily="34" charset="0"/>
            </a:endParaRPr>
          </a:p>
        </p:txBody>
      </p:sp>
      <p:cxnSp>
        <p:nvCxnSpPr>
          <p:cNvPr id="117" name="Connector: Elbow 40">
            <a:extLst>
              <a:ext uri="{FF2B5EF4-FFF2-40B4-BE49-F238E27FC236}">
                <a16:creationId xmlns:a16="http://schemas.microsoft.com/office/drawing/2014/main" id="{77BD9DD3-AC0E-4690-BF52-67351B93E563}"/>
              </a:ext>
            </a:extLst>
          </p:cNvPr>
          <p:cNvCxnSpPr>
            <a:cxnSpLocks/>
          </p:cNvCxnSpPr>
          <p:nvPr/>
        </p:nvCxnSpPr>
        <p:spPr>
          <a:xfrm flipH="1">
            <a:off x="6106620" y="1878627"/>
            <a:ext cx="1688266" cy="942622"/>
          </a:xfrm>
          <a:prstGeom prst="straightConnector1">
            <a:avLst/>
          </a:prstGeom>
          <a:ln w="9525">
            <a:solidFill>
              <a:schemeClr val="tx1">
                <a:lumMod val="75000"/>
                <a:lumOff val="25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389DFE4-5131-4388-8512-CE028DA36489}"/>
              </a:ext>
            </a:extLst>
          </p:cNvPr>
          <p:cNvCxnSpPr>
            <a:stCxn id="70" idx="3"/>
          </p:cNvCxnSpPr>
          <p:nvPr/>
        </p:nvCxnSpPr>
        <p:spPr>
          <a:xfrm flipV="1">
            <a:off x="6187294" y="2479926"/>
            <a:ext cx="1914399" cy="1075040"/>
          </a:xfrm>
          <a:prstGeom prst="straightConnector1">
            <a:avLst/>
          </a:prstGeom>
          <a:ln w="9525">
            <a:solidFill>
              <a:schemeClr val="tx1">
                <a:lumMod val="75000"/>
                <a:lumOff val="2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4429F76B-310C-49B7-B42B-0057AAF9EA24}"/>
              </a:ext>
            </a:extLst>
          </p:cNvPr>
          <p:cNvSpPr/>
          <p:nvPr/>
        </p:nvSpPr>
        <p:spPr bwMode="auto">
          <a:xfrm>
            <a:off x="1257010" y="4417161"/>
            <a:ext cx="11058016" cy="2289749"/>
          </a:xfrm>
          <a:prstGeom prst="rect">
            <a:avLst/>
          </a:prstGeom>
          <a:solidFill>
            <a:srgbClr val="4078CC">
              <a:alpha val="25098"/>
            </a:srgbClr>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49">
              <a:solidFill>
                <a:schemeClr val="tx1"/>
              </a:solidFill>
              <a:cs typeface="Segoe UI" pitchFamily="34" charset="0"/>
            </a:endParaRPr>
          </a:p>
        </p:txBody>
      </p:sp>
      <p:sp>
        <p:nvSpPr>
          <p:cNvPr id="132" name="Rectangle 131">
            <a:hlinkClick r:id="rId5"/>
            <a:extLst>
              <a:ext uri="{FF2B5EF4-FFF2-40B4-BE49-F238E27FC236}">
                <a16:creationId xmlns:a16="http://schemas.microsoft.com/office/drawing/2014/main" id="{0DF24465-48E5-4E6F-8A5C-7C3645FAC4DE}"/>
              </a:ext>
            </a:extLst>
          </p:cNvPr>
          <p:cNvSpPr/>
          <p:nvPr/>
        </p:nvSpPr>
        <p:spPr bwMode="auto">
          <a:xfrm>
            <a:off x="23980" y="4908077"/>
            <a:ext cx="1136387" cy="879135"/>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49">
                <a:solidFill>
                  <a:schemeClr val="tx1"/>
                </a:solidFill>
                <a:ea typeface="Segoe UI" pitchFamily="34" charset="0"/>
                <a:cs typeface="Segoe UI" pitchFamily="34" charset="0"/>
              </a:rPr>
              <a:t>Azure AD with MCAS for </a:t>
            </a:r>
            <a:r>
              <a:rPr lang="en-US" sz="1049">
                <a:solidFill>
                  <a:schemeClr val="tx1"/>
                </a:solidFill>
                <a:ea typeface="Segoe UI" pitchFamily="34" charset="0"/>
                <a:cs typeface="Segoe UI" pitchFamily="34" charset="0"/>
                <a:hlinkClick r:id="rId5"/>
              </a:rPr>
              <a:t>Session</a:t>
            </a:r>
            <a:r>
              <a:rPr lang="en-US" sz="1049">
                <a:solidFill>
                  <a:schemeClr val="tx1"/>
                </a:solidFill>
                <a:ea typeface="Segoe UI" pitchFamily="34" charset="0"/>
                <a:cs typeface="Segoe UI" pitchFamily="34" charset="0"/>
              </a:rPr>
              <a:t> Policies</a:t>
            </a:r>
          </a:p>
        </p:txBody>
      </p:sp>
      <p:sp>
        <p:nvSpPr>
          <p:cNvPr id="139" name="Rectangle 138">
            <a:extLst>
              <a:ext uri="{FF2B5EF4-FFF2-40B4-BE49-F238E27FC236}">
                <a16:creationId xmlns:a16="http://schemas.microsoft.com/office/drawing/2014/main" id="{30D1F17C-2F86-411A-B79A-52E9E4032BCB}"/>
              </a:ext>
            </a:extLst>
          </p:cNvPr>
          <p:cNvSpPr/>
          <p:nvPr/>
        </p:nvSpPr>
        <p:spPr bwMode="auto">
          <a:xfrm>
            <a:off x="1964047" y="5079359"/>
            <a:ext cx="221014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Console- MFA</a:t>
            </a:r>
            <a:endParaRPr lang="en-US" sz="800">
              <a:solidFill>
                <a:schemeClr val="bg1">
                  <a:lumMod val="50000"/>
                </a:schemeClr>
              </a:solidFill>
              <a:ea typeface="Segoe UI" pitchFamily="34" charset="0"/>
              <a:cs typeface="Segoe UI" pitchFamily="34" charset="0"/>
            </a:endParaRPr>
          </a:p>
        </p:txBody>
      </p:sp>
      <p:cxnSp>
        <p:nvCxnSpPr>
          <p:cNvPr id="142" name="Straight Arrow Connector 26">
            <a:extLst>
              <a:ext uri="{FF2B5EF4-FFF2-40B4-BE49-F238E27FC236}">
                <a16:creationId xmlns:a16="http://schemas.microsoft.com/office/drawing/2014/main" id="{645B236B-C563-49FA-BB3D-BE6F7E3D8CB3}"/>
              </a:ext>
            </a:extLst>
          </p:cNvPr>
          <p:cNvCxnSpPr>
            <a:cxnSpLocks/>
            <a:endCxn id="139" idx="1"/>
          </p:cNvCxnSpPr>
          <p:nvPr/>
        </p:nvCxnSpPr>
        <p:spPr>
          <a:xfrm rot="16200000" flipH="1">
            <a:off x="1681728" y="4919734"/>
            <a:ext cx="398151" cy="16648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39E86376-E721-4E6F-BF0C-D600B8E485C9}"/>
              </a:ext>
            </a:extLst>
          </p:cNvPr>
          <p:cNvSpPr/>
          <p:nvPr/>
        </p:nvSpPr>
        <p:spPr bwMode="auto">
          <a:xfrm>
            <a:off x="1515371" y="4597833"/>
            <a:ext cx="1588044" cy="4181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Azure AD Conditional Access Policy</a:t>
            </a:r>
            <a:endParaRPr lang="en-US" sz="800">
              <a:solidFill>
                <a:schemeClr val="bg1">
                  <a:lumMod val="50000"/>
                </a:schemeClr>
              </a:soli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66684265-2410-4B3D-9865-75A2F6367625}"/>
              </a:ext>
            </a:extLst>
          </p:cNvPr>
          <p:cNvSpPr/>
          <p:nvPr/>
        </p:nvSpPr>
        <p:spPr bwMode="auto">
          <a:xfrm>
            <a:off x="1964047" y="5388842"/>
            <a:ext cx="221014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Console- Session Controls</a:t>
            </a:r>
            <a:endParaRPr lang="en-US" sz="800">
              <a:solidFill>
                <a:schemeClr val="bg1">
                  <a:lumMod val="50000"/>
                </a:schemeClr>
              </a:solidFill>
              <a:ea typeface="Segoe UI" pitchFamily="34" charset="0"/>
              <a:cs typeface="Segoe UI" pitchFamily="34" charset="0"/>
            </a:endParaRPr>
          </a:p>
        </p:txBody>
      </p:sp>
      <p:cxnSp>
        <p:nvCxnSpPr>
          <p:cNvPr id="145" name="Straight Arrow Connector 26">
            <a:extLst>
              <a:ext uri="{FF2B5EF4-FFF2-40B4-BE49-F238E27FC236}">
                <a16:creationId xmlns:a16="http://schemas.microsoft.com/office/drawing/2014/main" id="{9FC9C2AE-7FC7-481B-8C0D-95F3946C38A3}"/>
              </a:ext>
            </a:extLst>
          </p:cNvPr>
          <p:cNvCxnSpPr>
            <a:cxnSpLocks/>
            <a:endCxn id="144" idx="1"/>
          </p:cNvCxnSpPr>
          <p:nvPr/>
        </p:nvCxnSpPr>
        <p:spPr>
          <a:xfrm rot="16200000" flipH="1">
            <a:off x="1681727" y="5229216"/>
            <a:ext cx="398153" cy="16648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26">
            <a:extLst>
              <a:ext uri="{FF2B5EF4-FFF2-40B4-BE49-F238E27FC236}">
                <a16:creationId xmlns:a16="http://schemas.microsoft.com/office/drawing/2014/main" id="{72103834-C28A-4C82-A5B4-F5B4C81BFEFE}"/>
              </a:ext>
            </a:extLst>
          </p:cNvPr>
          <p:cNvCxnSpPr>
            <a:cxnSpLocks/>
            <a:endCxn id="190" idx="1"/>
          </p:cNvCxnSpPr>
          <p:nvPr/>
        </p:nvCxnSpPr>
        <p:spPr>
          <a:xfrm rot="16200000" flipH="1">
            <a:off x="4916362" y="4731324"/>
            <a:ext cx="289972" cy="153865"/>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8FB61EB2-A195-4BCB-922A-39D62230C030}"/>
              </a:ext>
            </a:extLst>
          </p:cNvPr>
          <p:cNvSpPr/>
          <p:nvPr/>
        </p:nvSpPr>
        <p:spPr bwMode="auto">
          <a:xfrm>
            <a:off x="4639113" y="4538299"/>
            <a:ext cx="114634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MCAS</a:t>
            </a:r>
            <a:endParaRPr lang="en-US" sz="800">
              <a:solidFill>
                <a:schemeClr val="bg1">
                  <a:lumMod val="50000"/>
                </a:schemeClr>
              </a:solidFill>
              <a:ea typeface="Segoe UI" pitchFamily="34" charset="0"/>
              <a:cs typeface="Segoe UI" pitchFamily="34" charset="0"/>
            </a:endParaRPr>
          </a:p>
        </p:txBody>
      </p:sp>
      <p:cxnSp>
        <p:nvCxnSpPr>
          <p:cNvPr id="156" name="Straight Arrow Connector 26">
            <a:extLst>
              <a:ext uri="{FF2B5EF4-FFF2-40B4-BE49-F238E27FC236}">
                <a16:creationId xmlns:a16="http://schemas.microsoft.com/office/drawing/2014/main" id="{F298D07A-003A-4F98-8844-FDF69290D783}"/>
              </a:ext>
            </a:extLst>
          </p:cNvPr>
          <p:cNvCxnSpPr>
            <a:cxnSpLocks/>
            <a:endCxn id="161" idx="1"/>
          </p:cNvCxnSpPr>
          <p:nvPr/>
        </p:nvCxnSpPr>
        <p:spPr>
          <a:xfrm rot="16200000" flipH="1">
            <a:off x="5279393" y="5030187"/>
            <a:ext cx="274761" cy="153866"/>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EF280D7D-44D4-4DFD-B7F1-D20ADAF0BFC4}"/>
              </a:ext>
            </a:extLst>
          </p:cNvPr>
          <p:cNvSpPr/>
          <p:nvPr/>
        </p:nvSpPr>
        <p:spPr bwMode="auto">
          <a:xfrm>
            <a:off x="5493707" y="5121807"/>
            <a:ext cx="194919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Workspace</a:t>
            </a:r>
            <a:endParaRPr lang="en-US" sz="800">
              <a:solidFill>
                <a:schemeClr val="bg1">
                  <a:lumMod val="50000"/>
                </a:schemeClr>
              </a:solidFill>
              <a:ea typeface="Segoe UI" pitchFamily="34" charset="0"/>
              <a:cs typeface="Segoe UI" pitchFamily="34" charset="0"/>
            </a:endParaRPr>
          </a:p>
        </p:txBody>
      </p:sp>
      <p:cxnSp>
        <p:nvCxnSpPr>
          <p:cNvPr id="162" name="Connector: Elbow 40">
            <a:extLst>
              <a:ext uri="{FF2B5EF4-FFF2-40B4-BE49-F238E27FC236}">
                <a16:creationId xmlns:a16="http://schemas.microsoft.com/office/drawing/2014/main" id="{369F45DD-05A0-4332-A6E8-69CCC432862E}"/>
              </a:ext>
            </a:extLst>
          </p:cNvPr>
          <p:cNvCxnSpPr>
            <a:cxnSpLocks/>
            <a:stCxn id="148" idx="1"/>
            <a:endCxn id="144" idx="3"/>
          </p:cNvCxnSpPr>
          <p:nvPr/>
        </p:nvCxnSpPr>
        <p:spPr>
          <a:xfrm rot="10800000" flipV="1">
            <a:off x="4174192" y="4660992"/>
            <a:ext cx="464922" cy="850543"/>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D2854F19-B165-4237-BBDE-B7C57D4F04AA}"/>
              </a:ext>
            </a:extLst>
          </p:cNvPr>
          <p:cNvSpPr/>
          <p:nvPr/>
        </p:nvSpPr>
        <p:spPr bwMode="auto">
          <a:xfrm>
            <a:off x="5138280" y="4830549"/>
            <a:ext cx="1479831"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App Control</a:t>
            </a:r>
            <a:endParaRPr lang="en-US" sz="800">
              <a:solidFill>
                <a:schemeClr val="bg1">
                  <a:lumMod val="50000"/>
                </a:schemeClr>
              </a:solidFill>
              <a:ea typeface="Segoe UI" pitchFamily="34" charset="0"/>
              <a:cs typeface="Segoe UI" pitchFamily="34" charset="0"/>
            </a:endParaRPr>
          </a:p>
        </p:txBody>
      </p:sp>
      <p:cxnSp>
        <p:nvCxnSpPr>
          <p:cNvPr id="192" name="Connector: Elbow 40">
            <a:extLst>
              <a:ext uri="{FF2B5EF4-FFF2-40B4-BE49-F238E27FC236}">
                <a16:creationId xmlns:a16="http://schemas.microsoft.com/office/drawing/2014/main" id="{9A6D12CC-7B11-4990-B87E-5C0205B91B50}"/>
              </a:ext>
            </a:extLst>
          </p:cNvPr>
          <p:cNvCxnSpPr>
            <a:cxnSpLocks/>
          </p:cNvCxnSpPr>
          <p:nvPr/>
        </p:nvCxnSpPr>
        <p:spPr>
          <a:xfrm rot="10800000" flipV="1">
            <a:off x="7465917" y="4679756"/>
            <a:ext cx="939975" cy="564743"/>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Connector: Elbow 40">
            <a:extLst>
              <a:ext uri="{FF2B5EF4-FFF2-40B4-BE49-F238E27FC236}">
                <a16:creationId xmlns:a16="http://schemas.microsoft.com/office/drawing/2014/main" id="{F7350DAD-D579-4131-BF97-70B66559EC8D}"/>
              </a:ext>
            </a:extLst>
          </p:cNvPr>
          <p:cNvCxnSpPr>
            <a:cxnSpLocks/>
            <a:stCxn id="200" idx="1"/>
          </p:cNvCxnSpPr>
          <p:nvPr/>
        </p:nvCxnSpPr>
        <p:spPr>
          <a:xfrm rot="10800000">
            <a:off x="8778712" y="4919908"/>
            <a:ext cx="251012" cy="499965"/>
          </a:xfrm>
          <a:prstGeom prst="bentConnector2">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20D7A7E8-4139-4298-BF3D-8F1F7CCA7B9A}"/>
              </a:ext>
            </a:extLst>
          </p:cNvPr>
          <p:cNvSpPr/>
          <p:nvPr/>
        </p:nvSpPr>
        <p:spPr bwMode="auto">
          <a:xfrm>
            <a:off x="8644194" y="4853139"/>
            <a:ext cx="1642472"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Access Controls</a:t>
            </a:r>
            <a:endParaRPr lang="en-US" sz="800">
              <a:solidFill>
                <a:schemeClr val="bg1">
                  <a:lumMod val="50000"/>
                </a:schemeClr>
              </a:solidFill>
              <a:ea typeface="Segoe UI" pitchFamily="34" charset="0"/>
              <a:cs typeface="Segoe UI" pitchFamily="34" charset="0"/>
            </a:endParaRPr>
          </a:p>
        </p:txBody>
      </p:sp>
      <p:cxnSp>
        <p:nvCxnSpPr>
          <p:cNvPr id="198" name="Straight Arrow Connector 26">
            <a:extLst>
              <a:ext uri="{FF2B5EF4-FFF2-40B4-BE49-F238E27FC236}">
                <a16:creationId xmlns:a16="http://schemas.microsoft.com/office/drawing/2014/main" id="{FC810213-5720-4F9D-9A56-8EB37547B6B1}"/>
              </a:ext>
            </a:extLst>
          </p:cNvPr>
          <p:cNvCxnSpPr>
            <a:cxnSpLocks/>
            <a:endCxn id="196" idx="1"/>
          </p:cNvCxnSpPr>
          <p:nvPr/>
        </p:nvCxnSpPr>
        <p:spPr>
          <a:xfrm rot="16200000" flipH="1">
            <a:off x="8434298" y="4765937"/>
            <a:ext cx="247978" cy="171813"/>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BBB10512-237D-407C-806C-9F267D9575F1}"/>
              </a:ext>
            </a:extLst>
          </p:cNvPr>
          <p:cNvSpPr/>
          <p:nvPr/>
        </p:nvSpPr>
        <p:spPr bwMode="auto">
          <a:xfrm>
            <a:off x="9029724" y="5181089"/>
            <a:ext cx="3167525" cy="477569"/>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800" b="1">
                <a:solidFill>
                  <a:schemeClr val="tx1"/>
                </a:solidFill>
                <a:cs typeface="Segoe UI" pitchFamily="34" charset="0"/>
              </a:rPr>
              <a:t>Control options: </a:t>
            </a:r>
            <a:r>
              <a:rPr lang="en-US" sz="800">
                <a:solidFill>
                  <a:schemeClr val="tx1"/>
                </a:solidFill>
                <a:cs typeface="Segoe UI" pitchFamily="34" charset="0"/>
              </a:rPr>
              <a:t>App, Client App, Device (Type, Tag), IP Address (Raw IP address, Category, Tag), Location, Registered ISP, User (Name, Group) User agent string, User agent tag, </a:t>
            </a:r>
          </a:p>
        </p:txBody>
      </p:sp>
      <p:cxnSp>
        <p:nvCxnSpPr>
          <p:cNvPr id="202" name="Connector: Elbow 40">
            <a:extLst>
              <a:ext uri="{FF2B5EF4-FFF2-40B4-BE49-F238E27FC236}">
                <a16:creationId xmlns:a16="http://schemas.microsoft.com/office/drawing/2014/main" id="{F478CD4B-A0F1-4523-ACB3-940CCF625318}"/>
              </a:ext>
            </a:extLst>
          </p:cNvPr>
          <p:cNvCxnSpPr>
            <a:cxnSpLocks/>
            <a:stCxn id="208" idx="1"/>
          </p:cNvCxnSpPr>
          <p:nvPr/>
        </p:nvCxnSpPr>
        <p:spPr>
          <a:xfrm rot="10800000">
            <a:off x="8778714" y="5846362"/>
            <a:ext cx="251010" cy="487132"/>
          </a:xfrm>
          <a:prstGeom prst="bentConnector2">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01B7BC3F-3FBD-4A7A-9E49-9447CF3D6942}"/>
              </a:ext>
            </a:extLst>
          </p:cNvPr>
          <p:cNvSpPr/>
          <p:nvPr/>
        </p:nvSpPr>
        <p:spPr bwMode="auto">
          <a:xfrm>
            <a:off x="8644194" y="5739759"/>
            <a:ext cx="1642472" cy="24159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Session Controls</a:t>
            </a:r>
            <a:endParaRPr lang="en-US" sz="800">
              <a:solidFill>
                <a:schemeClr val="bg1">
                  <a:lumMod val="50000"/>
                </a:schemeClr>
              </a:solidFill>
              <a:ea typeface="Segoe UI" pitchFamily="34" charset="0"/>
              <a:cs typeface="Segoe UI" pitchFamily="34" charset="0"/>
            </a:endParaRPr>
          </a:p>
        </p:txBody>
      </p:sp>
      <p:cxnSp>
        <p:nvCxnSpPr>
          <p:cNvPr id="206" name="Straight Arrow Connector 26">
            <a:extLst>
              <a:ext uri="{FF2B5EF4-FFF2-40B4-BE49-F238E27FC236}">
                <a16:creationId xmlns:a16="http://schemas.microsoft.com/office/drawing/2014/main" id="{E00035D6-4AD4-4388-AFD2-F892A24AE0C8}"/>
              </a:ext>
            </a:extLst>
          </p:cNvPr>
          <p:cNvCxnSpPr>
            <a:cxnSpLocks/>
            <a:endCxn id="204" idx="1"/>
          </p:cNvCxnSpPr>
          <p:nvPr/>
        </p:nvCxnSpPr>
        <p:spPr>
          <a:xfrm rot="16200000" flipH="1">
            <a:off x="7973312" y="5189677"/>
            <a:ext cx="1169952" cy="171812"/>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22B29295-1E05-428E-8FE8-B41D655AD34F}"/>
              </a:ext>
            </a:extLst>
          </p:cNvPr>
          <p:cNvSpPr/>
          <p:nvPr/>
        </p:nvSpPr>
        <p:spPr bwMode="auto">
          <a:xfrm>
            <a:off x="9029724" y="6033445"/>
            <a:ext cx="3167525" cy="600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800" b="1">
                <a:solidFill>
                  <a:schemeClr val="tx1"/>
                </a:solidFill>
                <a:cs typeface="Segoe UI" pitchFamily="34" charset="0"/>
              </a:rPr>
              <a:t>Control options: </a:t>
            </a:r>
            <a:r>
              <a:rPr lang="en-US" sz="800">
                <a:solidFill>
                  <a:schemeClr val="tx1"/>
                </a:solidFill>
                <a:cs typeface="Segoe UI" pitchFamily="34" charset="0"/>
              </a:rPr>
              <a:t>Block upload/download of potential malware based on Microsoft Threat Intelligence or based on real-time content inspection. Block cut, copy, paste or print based on real-time content inspection.</a:t>
            </a:r>
          </a:p>
        </p:txBody>
      </p:sp>
      <p:sp>
        <p:nvSpPr>
          <p:cNvPr id="210" name="Rectangle 209">
            <a:extLst>
              <a:ext uri="{FF2B5EF4-FFF2-40B4-BE49-F238E27FC236}">
                <a16:creationId xmlns:a16="http://schemas.microsoft.com/office/drawing/2014/main" id="{E851A308-48AD-4370-9FA2-77B81D7FC70B}"/>
              </a:ext>
            </a:extLst>
          </p:cNvPr>
          <p:cNvSpPr/>
          <p:nvPr/>
        </p:nvSpPr>
        <p:spPr bwMode="auto">
          <a:xfrm>
            <a:off x="8254201" y="4557063"/>
            <a:ext cx="1479831"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Control Policies</a:t>
            </a:r>
            <a:endParaRPr lang="en-US" sz="800">
              <a:solidFill>
                <a:schemeClr val="bg1">
                  <a:lumMod val="50000"/>
                </a:schemeClr>
              </a:soli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7524F34B-E0A2-48E1-9D98-30484F782D66}"/>
              </a:ext>
            </a:extLst>
          </p:cNvPr>
          <p:cNvSpPr/>
          <p:nvPr/>
        </p:nvSpPr>
        <p:spPr bwMode="auto">
          <a:xfrm>
            <a:off x="5515346" y="5456681"/>
            <a:ext cx="1949194" cy="24538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solidFill>
                  <a:schemeClr val="bg1"/>
                </a:solidFill>
                <a:ea typeface="Segoe UI" pitchFamily="34" charset="0"/>
                <a:cs typeface="Segoe UI" pitchFamily="34" charset="0"/>
              </a:rPr>
              <a:t>Google Cloud Platform</a:t>
            </a:r>
            <a:endParaRPr lang="en-US" sz="800">
              <a:solidFill>
                <a:schemeClr val="bg1">
                  <a:lumMod val="50000"/>
                </a:schemeClr>
              </a:solidFill>
              <a:ea typeface="Segoe UI" pitchFamily="34" charset="0"/>
              <a:cs typeface="Segoe UI" pitchFamily="34" charset="0"/>
            </a:endParaRPr>
          </a:p>
        </p:txBody>
      </p:sp>
      <p:cxnSp>
        <p:nvCxnSpPr>
          <p:cNvPr id="214" name="Straight Arrow Connector 26">
            <a:extLst>
              <a:ext uri="{FF2B5EF4-FFF2-40B4-BE49-F238E27FC236}">
                <a16:creationId xmlns:a16="http://schemas.microsoft.com/office/drawing/2014/main" id="{0EAB7DDE-CF0D-40AC-9A4A-14C390DFEFDD}"/>
              </a:ext>
            </a:extLst>
          </p:cNvPr>
          <p:cNvCxnSpPr>
            <a:cxnSpLocks/>
            <a:endCxn id="212" idx="1"/>
          </p:cNvCxnSpPr>
          <p:nvPr/>
        </p:nvCxnSpPr>
        <p:spPr>
          <a:xfrm rot="16200000" flipH="1">
            <a:off x="5167767" y="5231795"/>
            <a:ext cx="515559" cy="179600"/>
          </a:xfrm>
          <a:prstGeom prst="bent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Connector: Elbow 40">
            <a:extLst>
              <a:ext uri="{FF2B5EF4-FFF2-40B4-BE49-F238E27FC236}">
                <a16:creationId xmlns:a16="http://schemas.microsoft.com/office/drawing/2014/main" id="{7155B19E-35B0-4D56-9993-4F09AF95D86F}"/>
              </a:ext>
            </a:extLst>
          </p:cNvPr>
          <p:cNvCxnSpPr>
            <a:cxnSpLocks/>
          </p:cNvCxnSpPr>
          <p:nvPr/>
        </p:nvCxnSpPr>
        <p:spPr>
          <a:xfrm rot="10800000" flipV="1">
            <a:off x="7464542" y="4660991"/>
            <a:ext cx="920858" cy="901044"/>
          </a:xfrm>
          <a:prstGeom prst="bentConnector3">
            <a:avLst>
              <a:gd name="adj1" fmla="val 50000"/>
            </a:avLst>
          </a:prstGeom>
          <a:ln w="9525">
            <a:solidFill>
              <a:schemeClr val="tx1">
                <a:lumMod val="75000"/>
                <a:lumOff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43157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8606C33-7758-4F67-AF0B-90F355CAD66C}"/>
              </a:ext>
            </a:extLst>
          </p:cNvPr>
          <p:cNvSpPr>
            <a:spLocks noGrp="1"/>
          </p:cNvSpPr>
          <p:nvPr>
            <p:ph type="title"/>
          </p:nvPr>
        </p:nvSpPr>
        <p:spPr/>
        <p:txBody>
          <a:bodyPr/>
          <a:lstStyle/>
          <a:p>
            <a:r>
              <a:rPr lang="en-US" sz="4400"/>
              <a:t>Modern Workplace Compliance</a:t>
            </a:r>
            <a:br>
              <a:rPr lang="en-US" sz="3600">
                <a:latin typeface="Segoe UI Semilight" panose="020B0402040204020203" pitchFamily="34" charset="0"/>
                <a:cs typeface="Segoe UI Semilight" panose="020B0402040204020203" pitchFamily="34" charset="0"/>
              </a:rPr>
            </a:br>
            <a:r>
              <a:rPr lang="en-US" sz="3600">
                <a:latin typeface="Segoe UI Semilight" panose="020B0402040204020203" pitchFamily="34" charset="0"/>
                <a:cs typeface="Segoe UI Semilight" panose="020B0402040204020203" pitchFamily="34" charset="0"/>
              </a:rPr>
              <a:t>Managed Services Approach</a:t>
            </a:r>
            <a:endParaRPr lang="en-US" sz="4400"/>
          </a:p>
        </p:txBody>
      </p:sp>
      <p:sp>
        <p:nvSpPr>
          <p:cNvPr id="16" name="TextBox 15">
            <a:extLst>
              <a:ext uri="{FF2B5EF4-FFF2-40B4-BE49-F238E27FC236}">
                <a16:creationId xmlns:a16="http://schemas.microsoft.com/office/drawing/2014/main" id="{FA1E03D8-A339-46F3-8B0A-1D682B68E574}"/>
              </a:ext>
            </a:extLst>
          </p:cNvPr>
          <p:cNvSpPr txBox="1"/>
          <p:nvPr/>
        </p:nvSpPr>
        <p:spPr>
          <a:xfrm>
            <a:off x="-57749" y="6615485"/>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bg1"/>
                </a:solidFill>
              </a:rPr>
              <a:t>Microsoft Internal Use and Microsoft Partners Only</a:t>
            </a:r>
          </a:p>
        </p:txBody>
      </p:sp>
    </p:spTree>
    <p:extLst>
      <p:ext uri="{BB962C8B-B14F-4D97-AF65-F5344CB8AC3E}">
        <p14:creationId xmlns:p14="http://schemas.microsoft.com/office/powerpoint/2010/main" val="153437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E6D206AE-E28A-401F-90DF-225AF6372C3F}"/>
              </a:ext>
            </a:extLst>
          </p:cNvPr>
          <p:cNvSpPr/>
          <p:nvPr/>
        </p:nvSpPr>
        <p:spPr bwMode="auto">
          <a:xfrm>
            <a:off x="957837" y="5012239"/>
            <a:ext cx="2373549" cy="1526909"/>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b" anchorCtr="0" forceAA="0" compatLnSpc="1">
            <a:prstTxWarp prst="textNoShape">
              <a:avLst/>
            </a:prstTxWarp>
            <a:noAutofit/>
          </a:bodyPr>
          <a:lstStyle/>
          <a:p>
            <a:pPr algn="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Partner</a:t>
            </a:r>
          </a:p>
        </p:txBody>
      </p:sp>
      <p:sp>
        <p:nvSpPr>
          <p:cNvPr id="76" name="Rectangle 75">
            <a:extLst>
              <a:ext uri="{FF2B5EF4-FFF2-40B4-BE49-F238E27FC236}">
                <a16:creationId xmlns:a16="http://schemas.microsoft.com/office/drawing/2014/main" id="{3383FD19-3002-4496-A64F-73F58FDF65CF}"/>
              </a:ext>
            </a:extLst>
          </p:cNvPr>
          <p:cNvSpPr/>
          <p:nvPr/>
        </p:nvSpPr>
        <p:spPr bwMode="auto">
          <a:xfrm>
            <a:off x="957837" y="3563938"/>
            <a:ext cx="2373549" cy="14105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Customer</a:t>
            </a:r>
          </a:p>
        </p:txBody>
      </p:sp>
      <p:sp>
        <p:nvSpPr>
          <p:cNvPr id="70" name="Rectangle 69">
            <a:extLst>
              <a:ext uri="{FF2B5EF4-FFF2-40B4-BE49-F238E27FC236}">
                <a16:creationId xmlns:a16="http://schemas.microsoft.com/office/drawing/2014/main" id="{17F94EA1-CD41-4A69-BD91-2D64142FD2DC}"/>
              </a:ext>
            </a:extLst>
          </p:cNvPr>
          <p:cNvSpPr/>
          <p:nvPr/>
        </p:nvSpPr>
        <p:spPr bwMode="auto">
          <a:xfrm>
            <a:off x="5031462" y="5012239"/>
            <a:ext cx="2373549" cy="1526909"/>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b" anchorCtr="0" forceAA="0" compatLnSpc="1">
            <a:prstTxWarp prst="textNoShape">
              <a:avLst/>
            </a:prstTxWarp>
            <a:noAutofit/>
          </a:bodyPr>
          <a:lstStyle/>
          <a:p>
            <a:pPr algn="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Partner</a:t>
            </a:r>
          </a:p>
        </p:txBody>
      </p:sp>
      <p:sp>
        <p:nvSpPr>
          <p:cNvPr id="72" name="Rectangle 71">
            <a:extLst>
              <a:ext uri="{FF2B5EF4-FFF2-40B4-BE49-F238E27FC236}">
                <a16:creationId xmlns:a16="http://schemas.microsoft.com/office/drawing/2014/main" id="{50FDD17D-F93D-4987-9FF6-C533DF7949AE}"/>
              </a:ext>
            </a:extLst>
          </p:cNvPr>
          <p:cNvSpPr/>
          <p:nvPr/>
        </p:nvSpPr>
        <p:spPr bwMode="auto">
          <a:xfrm>
            <a:off x="5031462" y="3563938"/>
            <a:ext cx="2373549" cy="14105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Customer</a:t>
            </a:r>
          </a:p>
        </p:txBody>
      </p:sp>
      <p:sp>
        <p:nvSpPr>
          <p:cNvPr id="68" name="Rectangle 67">
            <a:extLst>
              <a:ext uri="{FF2B5EF4-FFF2-40B4-BE49-F238E27FC236}">
                <a16:creationId xmlns:a16="http://schemas.microsoft.com/office/drawing/2014/main" id="{487AE76B-4520-47B1-ADD9-4837626BA914}"/>
              </a:ext>
            </a:extLst>
          </p:cNvPr>
          <p:cNvSpPr/>
          <p:nvPr/>
        </p:nvSpPr>
        <p:spPr bwMode="auto">
          <a:xfrm>
            <a:off x="9105089" y="5018352"/>
            <a:ext cx="2373549" cy="1526909"/>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b" anchorCtr="0" forceAA="0" compatLnSpc="1">
            <a:prstTxWarp prst="textNoShape">
              <a:avLst/>
            </a:prstTxWarp>
            <a:noAutofit/>
          </a:bodyPr>
          <a:lstStyle/>
          <a:p>
            <a:pPr algn="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Partner</a:t>
            </a:r>
          </a:p>
        </p:txBody>
      </p:sp>
      <p:sp>
        <p:nvSpPr>
          <p:cNvPr id="66" name="Rectangle 65">
            <a:extLst>
              <a:ext uri="{FF2B5EF4-FFF2-40B4-BE49-F238E27FC236}">
                <a16:creationId xmlns:a16="http://schemas.microsoft.com/office/drawing/2014/main" id="{7470BAF8-7EC8-4C66-BACE-A0168CE2A6D3}"/>
              </a:ext>
            </a:extLst>
          </p:cNvPr>
          <p:cNvSpPr/>
          <p:nvPr/>
        </p:nvSpPr>
        <p:spPr bwMode="auto">
          <a:xfrm>
            <a:off x="9105089" y="3570051"/>
            <a:ext cx="2373549" cy="14105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Customer</a:t>
            </a:r>
          </a:p>
        </p:txBody>
      </p:sp>
      <p:sp>
        <p:nvSpPr>
          <p:cNvPr id="2" name="Title 1">
            <a:extLst>
              <a:ext uri="{FF2B5EF4-FFF2-40B4-BE49-F238E27FC236}">
                <a16:creationId xmlns:a16="http://schemas.microsoft.com/office/drawing/2014/main" id="{DEDD5204-215B-4A70-A817-A771B6F685D4}"/>
              </a:ext>
            </a:extLst>
          </p:cNvPr>
          <p:cNvSpPr>
            <a:spLocks noGrp="1"/>
          </p:cNvSpPr>
          <p:nvPr>
            <p:ph type="title"/>
          </p:nvPr>
        </p:nvSpPr>
        <p:spPr/>
        <p:txBody>
          <a:bodyPr/>
          <a:lstStyle/>
          <a:p>
            <a:r>
              <a:rPr lang="en-US"/>
              <a:t>Modern Work Compliance Managed Services Approaches</a:t>
            </a:r>
          </a:p>
        </p:txBody>
      </p:sp>
      <p:sp>
        <p:nvSpPr>
          <p:cNvPr id="4" name="TextBox 3">
            <a:extLst>
              <a:ext uri="{FF2B5EF4-FFF2-40B4-BE49-F238E27FC236}">
                <a16:creationId xmlns:a16="http://schemas.microsoft.com/office/drawing/2014/main" id="{3A3123C5-1198-44A7-90E4-F7115FBB974E}"/>
              </a:ext>
            </a:extLst>
          </p:cNvPr>
          <p:cNvSpPr txBox="1"/>
          <p:nvPr/>
        </p:nvSpPr>
        <p:spPr>
          <a:xfrm>
            <a:off x="434974" y="1239417"/>
            <a:ext cx="10339695" cy="439479"/>
          </a:xfrm>
          <a:prstGeom prst="rect">
            <a:avLst/>
          </a:prstGeom>
          <a:noFill/>
        </p:spPr>
        <p:txBody>
          <a:bodyPr wrap="square" lIns="0" tIns="0" rIns="0" bIns="0" rtlCol="0">
            <a:spAutoFit/>
          </a:bodyPr>
          <a:lstStyle/>
          <a:p>
            <a:pPr algn="l"/>
            <a:r>
              <a:rPr lang="en-US" sz="1428">
                <a:solidFill>
                  <a:schemeClr val="tx2">
                    <a:lumMod val="90000"/>
                    <a:lumOff val="10000"/>
                  </a:schemeClr>
                </a:solidFill>
              </a:rPr>
              <a:t>Managed services partners have flexibility in integration approach, based on the available tools, as well as the customer’s control and visibility needs vs scalability requirements of partner services.</a:t>
            </a:r>
          </a:p>
        </p:txBody>
      </p:sp>
      <p:sp>
        <p:nvSpPr>
          <p:cNvPr id="6" name="Rectangle 5">
            <a:extLst>
              <a:ext uri="{FF2B5EF4-FFF2-40B4-BE49-F238E27FC236}">
                <a16:creationId xmlns:a16="http://schemas.microsoft.com/office/drawing/2014/main" id="{6FF45BD4-8A5E-40DA-9DCE-D74653198098}"/>
              </a:ext>
            </a:extLst>
          </p:cNvPr>
          <p:cNvSpPr/>
          <p:nvPr/>
        </p:nvSpPr>
        <p:spPr>
          <a:xfrm>
            <a:off x="411390" y="1994368"/>
            <a:ext cx="3582541" cy="439479"/>
          </a:xfrm>
          <a:prstGeom prst="rect">
            <a:avLst/>
          </a:prstGeom>
          <a:solidFill>
            <a:srgbClr val="0078D4"/>
          </a:solidFill>
          <a:ln w="12700" cap="flat" cmpd="sng" algn="ctr">
            <a:solidFill>
              <a:srgbClr val="0078D4"/>
            </a:solidFill>
            <a:prstDash val="solid"/>
          </a:ln>
          <a:effectLst/>
        </p:spPr>
        <p:style>
          <a:lnRef idx="0">
            <a:scrgbClr r="0" g="0" b="0"/>
          </a:lnRef>
          <a:fillRef idx="0">
            <a:scrgbClr r="0" g="0" b="0"/>
          </a:fillRef>
          <a:effectRef idx="0">
            <a:scrgbClr r="0" g="0" b="0"/>
          </a:effectRef>
          <a:fontRef idx="major"/>
        </p:style>
        <p:txBody>
          <a:bodyPr rtlCol="0" anchor="ctr"/>
          <a:lstStyle/>
          <a:p>
            <a:pPr marL="111696" algn="ctr" defTabSz="932418">
              <a:defRPr/>
            </a:pPr>
            <a:r>
              <a:rPr lang="en-US" sz="1428" b="1" kern="0">
                <a:solidFill>
                  <a:srgbClr val="FFFFFF"/>
                </a:solidFill>
                <a:latin typeface="Segoe UI "/>
              </a:rPr>
              <a:t>Direct Administration</a:t>
            </a:r>
          </a:p>
        </p:txBody>
      </p:sp>
      <p:sp>
        <p:nvSpPr>
          <p:cNvPr id="8" name="Rectangle 7">
            <a:extLst>
              <a:ext uri="{FF2B5EF4-FFF2-40B4-BE49-F238E27FC236}">
                <a16:creationId xmlns:a16="http://schemas.microsoft.com/office/drawing/2014/main" id="{9C950628-2525-4C81-A012-899F40BF0D5B}"/>
              </a:ext>
            </a:extLst>
          </p:cNvPr>
          <p:cNvSpPr/>
          <p:nvPr/>
        </p:nvSpPr>
        <p:spPr>
          <a:xfrm>
            <a:off x="4441055" y="1995063"/>
            <a:ext cx="3582541" cy="435473"/>
          </a:xfrm>
          <a:prstGeom prst="rect">
            <a:avLst/>
          </a:prstGeom>
          <a:solidFill>
            <a:srgbClr val="0078D4"/>
          </a:solidFill>
          <a:ln w="12700" cap="flat" cmpd="sng" algn="ctr">
            <a:solidFill>
              <a:srgbClr val="0078D4"/>
            </a:solidFill>
            <a:prstDash val="solid"/>
          </a:ln>
          <a:effectLst/>
        </p:spPr>
        <p:style>
          <a:lnRef idx="0">
            <a:scrgbClr r="0" g="0" b="0"/>
          </a:lnRef>
          <a:fillRef idx="0">
            <a:scrgbClr r="0" g="0" b="0"/>
          </a:fillRef>
          <a:effectRef idx="0">
            <a:scrgbClr r="0" g="0" b="0"/>
          </a:effectRef>
          <a:fontRef idx="major"/>
        </p:style>
        <p:txBody>
          <a:bodyPr rtlCol="0" anchor="ctr"/>
          <a:lstStyle/>
          <a:p>
            <a:pPr marL="111696" algn="ctr" defTabSz="932418">
              <a:defRPr/>
            </a:pPr>
            <a:r>
              <a:rPr lang="en-US" sz="1428" b="1" kern="0">
                <a:solidFill>
                  <a:srgbClr val="FFFFFF"/>
                </a:solidFill>
                <a:latin typeface="Segoe UI "/>
              </a:rPr>
              <a:t>MSSP API/Service Now Integrated </a:t>
            </a:r>
          </a:p>
        </p:txBody>
      </p:sp>
      <p:sp>
        <p:nvSpPr>
          <p:cNvPr id="12" name="Rectangle 11">
            <a:extLst>
              <a:ext uri="{FF2B5EF4-FFF2-40B4-BE49-F238E27FC236}">
                <a16:creationId xmlns:a16="http://schemas.microsoft.com/office/drawing/2014/main" id="{31C86253-965E-40BF-ABDA-5C733E5C9F86}"/>
              </a:ext>
            </a:extLst>
          </p:cNvPr>
          <p:cNvSpPr/>
          <p:nvPr/>
        </p:nvSpPr>
        <p:spPr>
          <a:xfrm>
            <a:off x="8470719" y="1994368"/>
            <a:ext cx="3582541" cy="439479"/>
          </a:xfrm>
          <a:prstGeom prst="rect">
            <a:avLst/>
          </a:prstGeom>
          <a:solidFill>
            <a:srgbClr val="0078D4"/>
          </a:solidFill>
          <a:ln w="12700" cap="flat" cmpd="sng" algn="ctr">
            <a:solidFill>
              <a:srgbClr val="0078D4"/>
            </a:solidFill>
            <a:prstDash val="solid"/>
          </a:ln>
          <a:effectLst/>
        </p:spPr>
        <p:style>
          <a:lnRef idx="0">
            <a:scrgbClr r="0" g="0" b="0"/>
          </a:lnRef>
          <a:fillRef idx="0">
            <a:scrgbClr r="0" g="0" b="0"/>
          </a:fillRef>
          <a:effectRef idx="0">
            <a:scrgbClr r="0" g="0" b="0"/>
          </a:effectRef>
          <a:fontRef idx="major"/>
        </p:style>
        <p:txBody>
          <a:bodyPr rtlCol="0" anchor="ctr"/>
          <a:lstStyle/>
          <a:p>
            <a:pPr marL="111696" algn="ctr" defTabSz="932418">
              <a:defRPr/>
            </a:pPr>
            <a:r>
              <a:rPr lang="en-US" sz="1428" b="1" kern="0">
                <a:solidFill>
                  <a:srgbClr val="FFFFFF"/>
                </a:solidFill>
                <a:latin typeface="Segoe UI "/>
              </a:rPr>
              <a:t>MSSP SIEM / SOC Integrated Services</a:t>
            </a:r>
          </a:p>
        </p:txBody>
      </p:sp>
      <p:sp>
        <p:nvSpPr>
          <p:cNvPr id="18" name="Rectangle 17">
            <a:extLst>
              <a:ext uri="{FF2B5EF4-FFF2-40B4-BE49-F238E27FC236}">
                <a16:creationId xmlns:a16="http://schemas.microsoft.com/office/drawing/2014/main" id="{11BBACB5-3597-4850-BDE2-FC9A513D3A7B}"/>
              </a:ext>
            </a:extLst>
          </p:cNvPr>
          <p:cNvSpPr/>
          <p:nvPr/>
        </p:nvSpPr>
        <p:spPr>
          <a:xfrm>
            <a:off x="411390" y="2503844"/>
            <a:ext cx="3582541" cy="726557"/>
          </a:xfrm>
          <a:prstGeom prst="rect">
            <a:avLst/>
          </a:prstGeom>
          <a:solidFill>
            <a:schemeClr val="bg2"/>
          </a:solidFill>
          <a:ln w="127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111696" algn="ctr" defTabSz="932418">
              <a:defRPr/>
            </a:pPr>
            <a:r>
              <a:rPr lang="en-US" sz="1071" kern="0">
                <a:solidFill>
                  <a:srgbClr val="000000"/>
                </a:solidFill>
                <a:latin typeface="Segoe UI "/>
              </a:rPr>
              <a:t> Manage the customer tenant’s compliance services </a:t>
            </a:r>
            <a:r>
              <a:rPr lang="en-US" sz="1071" b="1" kern="0">
                <a:solidFill>
                  <a:schemeClr val="accent2"/>
                </a:solidFill>
                <a:latin typeface="Segoe UI "/>
              </a:rPr>
              <a:t>within the context </a:t>
            </a:r>
            <a:r>
              <a:rPr lang="en-US" sz="1071" kern="0">
                <a:solidFill>
                  <a:srgbClr val="000000"/>
                </a:solidFill>
                <a:latin typeface="Segoe UI "/>
              </a:rPr>
              <a:t>of the tenant, using </a:t>
            </a:r>
            <a:r>
              <a:rPr lang="en-US" sz="1071" b="1" kern="0">
                <a:solidFill>
                  <a:schemeClr val="accent2"/>
                </a:solidFill>
                <a:latin typeface="Segoe UI "/>
              </a:rPr>
              <a:t>minimal tools and integration</a:t>
            </a:r>
            <a:r>
              <a:rPr lang="en-US" sz="1071" kern="0">
                <a:solidFill>
                  <a:srgbClr val="000000"/>
                </a:solidFill>
                <a:latin typeface="Segoe UI "/>
              </a:rPr>
              <a:t> deployments.</a:t>
            </a:r>
          </a:p>
        </p:txBody>
      </p:sp>
      <p:sp>
        <p:nvSpPr>
          <p:cNvPr id="20" name="Rectangle 19">
            <a:extLst>
              <a:ext uri="{FF2B5EF4-FFF2-40B4-BE49-F238E27FC236}">
                <a16:creationId xmlns:a16="http://schemas.microsoft.com/office/drawing/2014/main" id="{D5C50ECF-6CE9-411A-BCC6-CDD07E1292AF}"/>
              </a:ext>
            </a:extLst>
          </p:cNvPr>
          <p:cNvSpPr/>
          <p:nvPr/>
        </p:nvSpPr>
        <p:spPr>
          <a:xfrm>
            <a:off x="4425379" y="2503783"/>
            <a:ext cx="3582541" cy="726557"/>
          </a:xfrm>
          <a:prstGeom prst="rect">
            <a:avLst/>
          </a:prstGeom>
          <a:solidFill>
            <a:schemeClr val="bg2"/>
          </a:solidFill>
          <a:ln w="127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111696" algn="ctr" defTabSz="932418">
              <a:defRPr/>
            </a:pPr>
            <a:r>
              <a:rPr lang="en-US" sz="1071" kern="0">
                <a:solidFill>
                  <a:srgbClr val="000000"/>
                </a:solidFill>
                <a:latin typeface="Segoe UI "/>
              </a:rPr>
              <a:t>Manage the customer using a shared services team by </a:t>
            </a:r>
            <a:r>
              <a:rPr lang="en-US" sz="1071" b="1" kern="0">
                <a:solidFill>
                  <a:schemeClr val="accent2"/>
                </a:solidFill>
                <a:latin typeface="Segoe UI "/>
              </a:rPr>
              <a:t>reporting events </a:t>
            </a:r>
            <a:r>
              <a:rPr lang="en-US" sz="1071" kern="0">
                <a:solidFill>
                  <a:srgbClr val="000000"/>
                </a:solidFill>
                <a:latin typeface="Segoe UI "/>
              </a:rPr>
              <a:t>into a </a:t>
            </a:r>
            <a:r>
              <a:rPr lang="en-US" sz="1071" b="1" kern="0">
                <a:solidFill>
                  <a:schemeClr val="accent2"/>
                </a:solidFill>
                <a:latin typeface="Segoe UI "/>
              </a:rPr>
              <a:t>centralized ticketing and alerting tool</a:t>
            </a:r>
            <a:r>
              <a:rPr lang="en-US" sz="1071" kern="0">
                <a:solidFill>
                  <a:srgbClr val="000000"/>
                </a:solidFill>
                <a:latin typeface="Segoe UI "/>
              </a:rPr>
              <a:t> used by the service provider.</a:t>
            </a:r>
          </a:p>
        </p:txBody>
      </p:sp>
      <p:sp>
        <p:nvSpPr>
          <p:cNvPr id="22" name="Rectangle 21">
            <a:extLst>
              <a:ext uri="{FF2B5EF4-FFF2-40B4-BE49-F238E27FC236}">
                <a16:creationId xmlns:a16="http://schemas.microsoft.com/office/drawing/2014/main" id="{2A913BE5-9681-4056-9A37-11F474BECA3E}"/>
              </a:ext>
            </a:extLst>
          </p:cNvPr>
          <p:cNvSpPr/>
          <p:nvPr/>
        </p:nvSpPr>
        <p:spPr>
          <a:xfrm>
            <a:off x="8439368" y="2493783"/>
            <a:ext cx="3582541" cy="726557"/>
          </a:xfrm>
          <a:prstGeom prst="rect">
            <a:avLst/>
          </a:prstGeom>
          <a:solidFill>
            <a:schemeClr val="bg2"/>
          </a:solidFill>
          <a:ln w="127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111696" algn="ctr" defTabSz="932418">
              <a:defRPr/>
            </a:pPr>
            <a:r>
              <a:rPr lang="en-US" sz="1071" kern="0">
                <a:solidFill>
                  <a:srgbClr val="000000"/>
                </a:solidFill>
                <a:latin typeface="Segoe UI "/>
              </a:rPr>
              <a:t>Integrate compliance events into the </a:t>
            </a:r>
            <a:r>
              <a:rPr lang="en-US" sz="1071" b="1" kern="0">
                <a:solidFill>
                  <a:schemeClr val="accent2"/>
                </a:solidFill>
                <a:latin typeface="Segoe UI "/>
              </a:rPr>
              <a:t>customer’s SIEM or ITSM instance</a:t>
            </a:r>
            <a:r>
              <a:rPr lang="en-US" sz="1071" kern="0">
                <a:solidFill>
                  <a:srgbClr val="000000"/>
                </a:solidFill>
                <a:latin typeface="Segoe UI "/>
              </a:rPr>
              <a:t> and provide MSSP for compliance services alongside a </a:t>
            </a:r>
            <a:r>
              <a:rPr lang="en-US" sz="1071" b="1" kern="0">
                <a:solidFill>
                  <a:schemeClr val="accent2"/>
                </a:solidFill>
                <a:latin typeface="Segoe UI "/>
              </a:rPr>
              <a:t>broader security portfolio</a:t>
            </a:r>
            <a:r>
              <a:rPr lang="en-US" sz="1071" kern="0">
                <a:solidFill>
                  <a:srgbClr val="000000"/>
                </a:solidFill>
                <a:latin typeface="Segoe UI "/>
              </a:rPr>
              <a:t>.</a:t>
            </a:r>
          </a:p>
        </p:txBody>
      </p:sp>
      <p:sp>
        <p:nvSpPr>
          <p:cNvPr id="26" name="Rectangle 25">
            <a:extLst>
              <a:ext uri="{FF2B5EF4-FFF2-40B4-BE49-F238E27FC236}">
                <a16:creationId xmlns:a16="http://schemas.microsoft.com/office/drawing/2014/main" id="{29CA3DA7-AF1E-4A42-BED8-79BC04CB56B2}"/>
              </a:ext>
            </a:extLst>
          </p:cNvPr>
          <p:cNvSpPr/>
          <p:nvPr/>
        </p:nvSpPr>
        <p:spPr bwMode="auto">
          <a:xfrm>
            <a:off x="9314846" y="3909970"/>
            <a:ext cx="1894286" cy="64257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Microsoft 365</a:t>
            </a:r>
            <a:endParaRPr lang="en-US" sz="1200">
              <a:solidFill>
                <a:schemeClr val="bg1">
                  <a:lumMod val="50000"/>
                </a:schemeClr>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DF5884A-E57B-4D2B-ADA8-8F8444F9A500}"/>
              </a:ext>
            </a:extLst>
          </p:cNvPr>
          <p:cNvSpPr/>
          <p:nvPr/>
        </p:nvSpPr>
        <p:spPr bwMode="auto">
          <a:xfrm>
            <a:off x="5285182" y="3909970"/>
            <a:ext cx="1894286" cy="963525"/>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Microsoft 365</a:t>
            </a:r>
            <a:endParaRPr lang="en-US" sz="1200">
              <a:solidFill>
                <a:schemeClr val="bg1">
                  <a:lumMod val="50000"/>
                </a:schemeClr>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35F01582-6D79-4EA7-9776-5C7A86EB2EFA}"/>
              </a:ext>
            </a:extLst>
          </p:cNvPr>
          <p:cNvSpPr/>
          <p:nvPr/>
        </p:nvSpPr>
        <p:spPr bwMode="auto">
          <a:xfrm>
            <a:off x="1255518" y="3910032"/>
            <a:ext cx="1894286" cy="963525"/>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Microsoft 365</a:t>
            </a:r>
            <a:endParaRPr lang="en-US" sz="1200">
              <a:solidFill>
                <a:schemeClr val="bg1">
                  <a:lumMod val="50000"/>
                </a:schemeClr>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9842486E-B90A-4FB3-8A23-E32D81FA2221}"/>
              </a:ext>
            </a:extLst>
          </p:cNvPr>
          <p:cNvSpPr/>
          <p:nvPr/>
        </p:nvSpPr>
        <p:spPr bwMode="auto">
          <a:xfrm>
            <a:off x="5604821" y="4191506"/>
            <a:ext cx="1341047" cy="24186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Compliance</a:t>
            </a:r>
            <a:endParaRPr lang="en-US" sz="900">
              <a:solidFill>
                <a:schemeClr val="bg1">
                  <a:lumMod val="50000"/>
                </a:schemeClr>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E51A4D56-DD20-49F0-B6A6-8C1FC696FC98}"/>
              </a:ext>
            </a:extLst>
          </p:cNvPr>
          <p:cNvSpPr/>
          <p:nvPr/>
        </p:nvSpPr>
        <p:spPr bwMode="auto">
          <a:xfrm>
            <a:off x="1532136" y="4191506"/>
            <a:ext cx="1341047" cy="24186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Compliance</a:t>
            </a:r>
            <a:endParaRPr lang="en-US" sz="900">
              <a:solidFill>
                <a:schemeClr val="bg1">
                  <a:lumMod val="50000"/>
                </a:schemeClr>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AAC863CB-E61A-4B2F-91D5-9141FC34A3F1}"/>
              </a:ext>
            </a:extLst>
          </p:cNvPr>
          <p:cNvSpPr/>
          <p:nvPr/>
        </p:nvSpPr>
        <p:spPr bwMode="auto">
          <a:xfrm>
            <a:off x="9563292" y="4193328"/>
            <a:ext cx="1341047" cy="24186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Compliance</a:t>
            </a:r>
            <a:endParaRPr lang="en-US" sz="900">
              <a:solidFill>
                <a:schemeClr val="bg1">
                  <a:lumMod val="50000"/>
                </a:schemeClr>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293C27CA-25E4-49E8-9D09-8E0E40E6468E}"/>
              </a:ext>
            </a:extLst>
          </p:cNvPr>
          <p:cNvSpPr/>
          <p:nvPr/>
        </p:nvSpPr>
        <p:spPr bwMode="auto">
          <a:xfrm>
            <a:off x="1255516" y="5434569"/>
            <a:ext cx="1894286"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ITSM</a:t>
            </a:r>
            <a:endParaRPr lang="en-US" sz="1200">
              <a:solidFill>
                <a:schemeClr val="bg1">
                  <a:lumMod val="50000"/>
                </a:schemeClr>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C3B14CC-0601-49B4-A8AF-40648A563124}"/>
              </a:ext>
            </a:extLst>
          </p:cNvPr>
          <p:cNvSpPr/>
          <p:nvPr/>
        </p:nvSpPr>
        <p:spPr bwMode="auto">
          <a:xfrm>
            <a:off x="1255516" y="5843788"/>
            <a:ext cx="1894286"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Reporting</a:t>
            </a:r>
            <a:endParaRPr lang="en-US" sz="1200">
              <a:solidFill>
                <a:schemeClr val="bg1">
                  <a:lumMod val="50000"/>
                </a:schemeClr>
              </a:soli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04F99058-83C5-4C23-9E3A-994A4F74787A}"/>
              </a:ext>
            </a:extLst>
          </p:cNvPr>
          <p:cNvSpPr/>
          <p:nvPr/>
        </p:nvSpPr>
        <p:spPr bwMode="auto">
          <a:xfrm>
            <a:off x="5285184" y="5018561"/>
            <a:ext cx="1894286" cy="347914"/>
          </a:xfrm>
          <a:prstGeom prst="rect">
            <a:avLst/>
          </a:prstGeom>
          <a:pattFill prst="wdUpDiag">
            <a:fgClr>
              <a:schemeClr val="bg1">
                <a:lumMod val="50000"/>
              </a:schemeClr>
            </a:fgClr>
            <a:bgClr>
              <a:srgbClr val="646464"/>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Alert Aggregation</a:t>
            </a:r>
            <a:endParaRPr lang="en-US" sz="1200">
              <a:solidFill>
                <a:schemeClr val="bg1">
                  <a:lumMod val="50000"/>
                </a:schemeClr>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E5CD7492-2C1D-4D82-BE4C-B556231EBDDC}"/>
              </a:ext>
            </a:extLst>
          </p:cNvPr>
          <p:cNvSpPr/>
          <p:nvPr/>
        </p:nvSpPr>
        <p:spPr bwMode="auto">
          <a:xfrm>
            <a:off x="5285182" y="5427780"/>
            <a:ext cx="1894286"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ITSM</a:t>
            </a:r>
            <a:endParaRPr lang="en-US" sz="1200">
              <a:solidFill>
                <a:schemeClr val="bg1">
                  <a:lumMod val="50000"/>
                </a:schemeClr>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1DC797BC-9D3D-4CDE-A897-151712B58BF7}"/>
              </a:ext>
            </a:extLst>
          </p:cNvPr>
          <p:cNvSpPr/>
          <p:nvPr/>
        </p:nvSpPr>
        <p:spPr bwMode="auto">
          <a:xfrm>
            <a:off x="5285182" y="5836999"/>
            <a:ext cx="1894286"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Reporting</a:t>
            </a:r>
            <a:endParaRPr lang="en-US" sz="1200">
              <a:solidFill>
                <a:schemeClr val="bg1">
                  <a:lumMod val="50000"/>
                </a:schemeClr>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BA1C5142-28D4-40CB-896C-6D74172B700C}"/>
              </a:ext>
            </a:extLst>
          </p:cNvPr>
          <p:cNvSpPr/>
          <p:nvPr/>
        </p:nvSpPr>
        <p:spPr bwMode="auto">
          <a:xfrm>
            <a:off x="9314848" y="4617953"/>
            <a:ext cx="1894286" cy="27451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Microsoft Sentinel</a:t>
            </a:r>
            <a:endParaRPr lang="en-US" sz="1200">
              <a:solidFill>
                <a:schemeClr val="bg1">
                  <a:lumMod val="50000"/>
                </a:schemeClr>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164B8DAB-6A5D-48C9-8385-14FE4F41B374}"/>
              </a:ext>
            </a:extLst>
          </p:cNvPr>
          <p:cNvSpPr/>
          <p:nvPr/>
        </p:nvSpPr>
        <p:spPr bwMode="auto">
          <a:xfrm>
            <a:off x="9314848" y="5027172"/>
            <a:ext cx="1894286"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Lighthouse</a:t>
            </a:r>
            <a:endParaRPr lang="en-US" sz="1200">
              <a:solidFill>
                <a:schemeClr val="bg1">
                  <a:lumMod val="50000"/>
                </a:schemeClr>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297DBCC9-1BC1-4116-93DB-46DD683CCC71}"/>
              </a:ext>
            </a:extLst>
          </p:cNvPr>
          <p:cNvSpPr/>
          <p:nvPr/>
        </p:nvSpPr>
        <p:spPr bwMode="auto">
          <a:xfrm>
            <a:off x="9314846" y="5436391"/>
            <a:ext cx="1894286"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ITSM</a:t>
            </a:r>
            <a:endParaRPr lang="en-US" sz="1200">
              <a:solidFill>
                <a:schemeClr val="bg1">
                  <a:lumMod val="50000"/>
                </a:schemeClr>
              </a:soli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EA2EE333-12F3-463C-A16B-8AB42CF588B5}"/>
              </a:ext>
            </a:extLst>
          </p:cNvPr>
          <p:cNvSpPr/>
          <p:nvPr/>
        </p:nvSpPr>
        <p:spPr bwMode="auto">
          <a:xfrm>
            <a:off x="9314846" y="5845610"/>
            <a:ext cx="1894286"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Reporting</a:t>
            </a:r>
            <a:endParaRPr lang="en-US" sz="1200">
              <a:solidFill>
                <a:schemeClr val="bg1">
                  <a:lumMod val="50000"/>
                </a:schemeClr>
              </a:soli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D4CB6DE3-BF14-4596-AA9C-B877A674807C}"/>
              </a:ext>
            </a:extLst>
          </p:cNvPr>
          <p:cNvSpPr/>
          <p:nvPr/>
        </p:nvSpPr>
        <p:spPr bwMode="auto">
          <a:xfrm>
            <a:off x="1532135" y="4479394"/>
            <a:ext cx="1341047" cy="24186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Case Management</a:t>
            </a:r>
            <a:endParaRPr lang="en-US" sz="900">
              <a:solidFill>
                <a:schemeClr val="bg1">
                  <a:lumMod val="50000"/>
                </a:schemeClr>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2982D158-65CB-4C72-8590-72524A45D0AA}"/>
              </a:ext>
            </a:extLst>
          </p:cNvPr>
          <p:cNvSpPr/>
          <p:nvPr/>
        </p:nvSpPr>
        <p:spPr bwMode="auto">
          <a:xfrm>
            <a:off x="5604820" y="4482661"/>
            <a:ext cx="1341047" cy="24186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Case Management</a:t>
            </a:r>
            <a:endParaRPr lang="en-US" sz="900">
              <a:solidFill>
                <a:schemeClr val="bg1">
                  <a:lumMod val="50000"/>
                </a:schemeClr>
              </a:solidFill>
              <a:ea typeface="Segoe UI" pitchFamily="34" charset="0"/>
              <a:cs typeface="Segoe UI" pitchFamily="34" charset="0"/>
            </a:endParaRPr>
          </a:p>
        </p:txBody>
      </p:sp>
      <p:cxnSp>
        <p:nvCxnSpPr>
          <p:cNvPr id="80" name="Connector: Elbow 79">
            <a:extLst>
              <a:ext uri="{FF2B5EF4-FFF2-40B4-BE49-F238E27FC236}">
                <a16:creationId xmlns:a16="http://schemas.microsoft.com/office/drawing/2014/main" id="{1D81C489-838E-4879-8320-3CA13886FAC7}"/>
              </a:ext>
            </a:extLst>
          </p:cNvPr>
          <p:cNvCxnSpPr>
            <a:stCxn id="32" idx="1"/>
          </p:cNvCxnSpPr>
          <p:nvPr/>
        </p:nvCxnSpPr>
        <p:spPr>
          <a:xfrm rot="10800000" flipV="1">
            <a:off x="5457825" y="4312437"/>
            <a:ext cx="146996" cy="699801"/>
          </a:xfrm>
          <a:prstGeom prst="bentConnector2">
            <a:avLst/>
          </a:prstGeom>
          <a:ln w="19050">
            <a:headEnd type="none"/>
            <a:tailEnd type="triangle"/>
          </a:ln>
        </p:spPr>
        <p:style>
          <a:lnRef idx="1">
            <a:schemeClr val="accent2"/>
          </a:lnRef>
          <a:fillRef idx="0">
            <a:schemeClr val="accent2"/>
          </a:fillRef>
          <a:effectRef idx="0">
            <a:schemeClr val="accent2"/>
          </a:effectRef>
          <a:fontRef idx="minor">
            <a:schemeClr val="tx1"/>
          </a:fontRef>
        </p:style>
      </p:cxnSp>
      <p:cxnSp>
        <p:nvCxnSpPr>
          <p:cNvPr id="84" name="Straight Arrow Connector 83">
            <a:extLst>
              <a:ext uri="{FF2B5EF4-FFF2-40B4-BE49-F238E27FC236}">
                <a16:creationId xmlns:a16="http://schemas.microsoft.com/office/drawing/2014/main" id="{49A1BC00-7981-40AE-A875-740C83EC8099}"/>
              </a:ext>
            </a:extLst>
          </p:cNvPr>
          <p:cNvCxnSpPr>
            <a:stCxn id="54" idx="2"/>
            <a:endCxn id="56" idx="0"/>
          </p:cNvCxnSpPr>
          <p:nvPr/>
        </p:nvCxnSpPr>
        <p:spPr>
          <a:xfrm>
            <a:off x="10261991" y="4892463"/>
            <a:ext cx="0" cy="134709"/>
          </a:xfrm>
          <a:prstGeom prst="straightConnector1">
            <a:avLst/>
          </a:prstGeom>
          <a:ln w="19050">
            <a:headEnd type="none"/>
            <a:tailEnd type="triangle"/>
          </a:ln>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355AD2A3-A741-4B71-BEF3-8E9C1E28C26F}"/>
              </a:ext>
            </a:extLst>
          </p:cNvPr>
          <p:cNvSpPr/>
          <p:nvPr/>
        </p:nvSpPr>
        <p:spPr bwMode="auto">
          <a:xfrm>
            <a:off x="1110237" y="3716338"/>
            <a:ext cx="2373549" cy="14105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Customer</a:t>
            </a:r>
          </a:p>
        </p:txBody>
      </p:sp>
      <p:sp>
        <p:nvSpPr>
          <p:cNvPr id="5" name="Rectangle 4">
            <a:extLst>
              <a:ext uri="{FF2B5EF4-FFF2-40B4-BE49-F238E27FC236}">
                <a16:creationId xmlns:a16="http://schemas.microsoft.com/office/drawing/2014/main" id="{B0912043-3AD5-467B-87EA-51335C911C23}"/>
              </a:ext>
            </a:extLst>
          </p:cNvPr>
          <p:cNvSpPr/>
          <p:nvPr/>
        </p:nvSpPr>
        <p:spPr bwMode="auto">
          <a:xfrm>
            <a:off x="1407918" y="4062432"/>
            <a:ext cx="1894286" cy="963525"/>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Microsoft 365</a:t>
            </a:r>
            <a:endParaRPr lang="en-US" sz="1200">
              <a:solidFill>
                <a:schemeClr val="bg1">
                  <a:lumMod val="50000"/>
                </a:schemeClr>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3BA52D03-D059-43B7-A526-2F76F690EDB0}"/>
              </a:ext>
            </a:extLst>
          </p:cNvPr>
          <p:cNvSpPr/>
          <p:nvPr/>
        </p:nvSpPr>
        <p:spPr bwMode="auto">
          <a:xfrm>
            <a:off x="1684536" y="4343906"/>
            <a:ext cx="1341047" cy="24186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Compliance</a:t>
            </a:r>
            <a:endParaRPr lang="en-US" sz="900">
              <a:solidFill>
                <a:schemeClr val="bg1">
                  <a:lumMod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F52AA2C-5D91-4ACC-B510-4149DD93A692}"/>
              </a:ext>
            </a:extLst>
          </p:cNvPr>
          <p:cNvSpPr/>
          <p:nvPr/>
        </p:nvSpPr>
        <p:spPr bwMode="auto">
          <a:xfrm>
            <a:off x="1684535" y="4631794"/>
            <a:ext cx="1341047" cy="24186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Case Management</a:t>
            </a:r>
            <a:endParaRPr lang="en-US" sz="90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81027194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E50E5F-DC18-43F9-BFC7-81F4CA89A57C}"/>
              </a:ext>
            </a:extLst>
          </p:cNvPr>
          <p:cNvSpPr/>
          <p:nvPr/>
        </p:nvSpPr>
        <p:spPr bwMode="auto">
          <a:xfrm>
            <a:off x="8339592" y="4441453"/>
            <a:ext cx="306949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Geo 2</a:t>
            </a:r>
          </a:p>
        </p:txBody>
      </p:sp>
      <p:sp>
        <p:nvSpPr>
          <p:cNvPr id="27" name="Rectangle 26">
            <a:extLst>
              <a:ext uri="{FF2B5EF4-FFF2-40B4-BE49-F238E27FC236}">
                <a16:creationId xmlns:a16="http://schemas.microsoft.com/office/drawing/2014/main" id="{1692D7DB-2C36-4952-B288-DAAACF8895C3}"/>
              </a:ext>
            </a:extLst>
          </p:cNvPr>
          <p:cNvSpPr/>
          <p:nvPr/>
        </p:nvSpPr>
        <p:spPr bwMode="auto">
          <a:xfrm>
            <a:off x="6010317" y="1646141"/>
            <a:ext cx="5114883" cy="3411634"/>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Tenant (Geo 1)</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M365 Subscription</a:t>
            </a:r>
            <a:endParaRPr lang="en-US" sz="160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F2A3A9E-1032-40AB-9961-11CCD563B13E}"/>
              </a:ext>
            </a:extLst>
          </p:cNvPr>
          <p:cNvSpPr/>
          <p:nvPr/>
        </p:nvSpPr>
        <p:spPr bwMode="auto">
          <a:xfrm>
            <a:off x="6218237" y="2890426"/>
            <a:ext cx="2503217" cy="203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Compliance Admin Center</a:t>
            </a:r>
          </a:p>
        </p:txBody>
      </p:sp>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9822839" cy="710908"/>
          </a:xfrm>
        </p:spPr>
        <p:txBody>
          <a:bodyPr anchor="t"/>
          <a:lstStyle/>
          <a:p>
            <a:r>
              <a:rPr lang="en-US" sz="3264"/>
              <a:t>“Direct” Modern Work Compliance Architecture</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161852"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Reference Architecture</a:t>
            </a:r>
          </a:p>
        </p:txBody>
      </p:sp>
      <p:sp>
        <p:nvSpPr>
          <p:cNvPr id="17" name="Rectangle 16">
            <a:extLst>
              <a:ext uri="{FF2B5EF4-FFF2-40B4-BE49-F238E27FC236}">
                <a16:creationId xmlns:a16="http://schemas.microsoft.com/office/drawing/2014/main" id="{AC25B733-738D-4254-B746-33FE819FAC0A}"/>
              </a:ext>
            </a:extLst>
          </p:cNvPr>
          <p:cNvSpPr/>
          <p:nvPr/>
        </p:nvSpPr>
        <p:spPr bwMode="auto">
          <a:xfrm>
            <a:off x="3045480" y="1646142"/>
            <a:ext cx="2144646" cy="4316613"/>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Service Provider Collaboration</a:t>
            </a:r>
          </a:p>
          <a:p>
            <a:pPr algn="ctr" defTabSz="932472" fontAlgn="base">
              <a:lnSpc>
                <a:spcPct val="90000"/>
              </a:lnSpc>
              <a:spcBef>
                <a:spcPct val="0"/>
              </a:spcBef>
              <a:spcAft>
                <a:spcPct val="0"/>
              </a:spcAft>
            </a:pPr>
            <a:r>
              <a:rPr lang="en-US" sz="1600">
                <a:solidFill>
                  <a:schemeClr val="bg1">
                    <a:lumMod val="50000"/>
                  </a:schemeClr>
                </a:solidFill>
                <a:cs typeface="Segoe UI" pitchFamily="34" charset="0"/>
              </a:rPr>
              <a:t>M365 Subscription</a:t>
            </a:r>
          </a:p>
        </p:txBody>
      </p:sp>
      <p:sp>
        <p:nvSpPr>
          <p:cNvPr id="19" name="Rectangle 18">
            <a:extLst>
              <a:ext uri="{FF2B5EF4-FFF2-40B4-BE49-F238E27FC236}">
                <a16:creationId xmlns:a16="http://schemas.microsoft.com/office/drawing/2014/main" id="{F5EC0B8C-38DB-495A-9AD8-F3F0AA223A9B}"/>
              </a:ext>
            </a:extLst>
          </p:cNvPr>
          <p:cNvSpPr/>
          <p:nvPr/>
        </p:nvSpPr>
        <p:spPr bwMode="auto">
          <a:xfrm>
            <a:off x="3240785" y="2665094"/>
            <a:ext cx="1754043" cy="114893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Teams for collaboration and communication</a:t>
            </a:r>
            <a:endParaRPr lang="en-US" sz="1100">
              <a:solidFill>
                <a:schemeClr val="bg1">
                  <a:lumMod val="50000"/>
                </a:schemeClr>
              </a:soli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574BD9C7-F288-4F1C-B6E1-D0CB35FCF839}"/>
              </a:ext>
            </a:extLst>
          </p:cNvPr>
          <p:cNvCxnSpPr>
            <a:cxnSpLocks/>
            <a:stCxn id="25" idx="0"/>
            <a:endCxn id="17" idx="2"/>
          </p:cNvCxnSpPr>
          <p:nvPr/>
        </p:nvCxnSpPr>
        <p:spPr>
          <a:xfrm rot="5400000" flipH="1" flipV="1">
            <a:off x="4021899" y="6052596"/>
            <a:ext cx="185744" cy="6063"/>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BE2710E-30CD-4F92-A088-F299818E34F3}"/>
              </a:ext>
            </a:extLst>
          </p:cNvPr>
          <p:cNvSpPr/>
          <p:nvPr/>
        </p:nvSpPr>
        <p:spPr bwMode="auto">
          <a:xfrm>
            <a:off x="2979196" y="6148499"/>
            <a:ext cx="2265087" cy="54157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2</a:t>
            </a:r>
          </a:p>
        </p:txBody>
      </p:sp>
      <p:sp>
        <p:nvSpPr>
          <p:cNvPr id="28" name="Rectangle 27">
            <a:extLst>
              <a:ext uri="{FF2B5EF4-FFF2-40B4-BE49-F238E27FC236}">
                <a16:creationId xmlns:a16="http://schemas.microsoft.com/office/drawing/2014/main" id="{4F87E376-BC7F-4FD7-91B0-AFF7097B324F}"/>
              </a:ext>
            </a:extLst>
          </p:cNvPr>
          <p:cNvSpPr/>
          <p:nvPr/>
        </p:nvSpPr>
        <p:spPr bwMode="auto">
          <a:xfrm>
            <a:off x="9141612" y="2306051"/>
            <a:ext cx="1814525" cy="449512"/>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M365 Alert and Audit</a:t>
            </a:r>
            <a:endParaRPr lang="en-US" sz="1100">
              <a:solidFill>
                <a:schemeClr val="bg1">
                  <a:lumMod val="50000"/>
                </a:schemeClr>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B10D2A9-8529-46B2-8771-6C5FACF50447}"/>
              </a:ext>
            </a:extLst>
          </p:cNvPr>
          <p:cNvSpPr/>
          <p:nvPr/>
        </p:nvSpPr>
        <p:spPr bwMode="auto">
          <a:xfrm>
            <a:off x="6265772" y="2306051"/>
            <a:ext cx="1814525" cy="449512"/>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M365 </a:t>
            </a:r>
            <a:r>
              <a:rPr lang="en-US" sz="1400" err="1">
                <a:solidFill>
                  <a:schemeClr val="tx1">
                    <a:lumMod val="50000"/>
                    <a:lumOff val="50000"/>
                  </a:schemeClr>
                </a:solidFill>
                <a:ea typeface="Segoe UI" pitchFamily="34" charset="0"/>
                <a:cs typeface="Segoe UI" pitchFamily="34" charset="0"/>
              </a:rPr>
              <a:t>Mgmt</a:t>
            </a:r>
            <a:r>
              <a:rPr lang="en-US" sz="1400">
                <a:solidFill>
                  <a:schemeClr val="tx1">
                    <a:lumMod val="50000"/>
                    <a:lumOff val="50000"/>
                  </a:schemeClr>
                </a:solidFill>
                <a:ea typeface="Segoe UI" pitchFamily="34" charset="0"/>
                <a:cs typeface="Segoe UI" pitchFamily="34" charset="0"/>
              </a:rPr>
              <a:t> Activity API</a:t>
            </a:r>
            <a:endParaRPr lang="en-US" sz="1100">
              <a:solidFill>
                <a:schemeClr val="tx1">
                  <a:lumMod val="50000"/>
                  <a:lumOff val="50000"/>
                </a:schemeClr>
              </a:solidFill>
              <a:ea typeface="Segoe UI" pitchFamily="34" charset="0"/>
              <a:cs typeface="Segoe UI" pitchFamily="34" charset="0"/>
            </a:endParaRPr>
          </a:p>
        </p:txBody>
      </p:sp>
      <p:cxnSp>
        <p:nvCxnSpPr>
          <p:cNvPr id="51" name="Straight Arrow Connector 68">
            <a:extLst>
              <a:ext uri="{FF2B5EF4-FFF2-40B4-BE49-F238E27FC236}">
                <a16:creationId xmlns:a16="http://schemas.microsoft.com/office/drawing/2014/main" id="{01642EE3-0BB9-458C-ADBD-16A082802109}"/>
              </a:ext>
            </a:extLst>
          </p:cNvPr>
          <p:cNvCxnSpPr>
            <a:cxnSpLocks/>
          </p:cNvCxnSpPr>
          <p:nvPr/>
        </p:nvCxnSpPr>
        <p:spPr>
          <a:xfrm flipV="1">
            <a:off x="5516165" y="1156127"/>
            <a:ext cx="12700" cy="6111517"/>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C6644C0E-EBAC-4507-91CC-2D84D86DA691}"/>
              </a:ext>
            </a:extLst>
          </p:cNvPr>
          <p:cNvSpPr/>
          <p:nvPr/>
        </p:nvSpPr>
        <p:spPr>
          <a:xfrm>
            <a:off x="3119783" y="1113075"/>
            <a:ext cx="2040805" cy="400110"/>
          </a:xfrm>
          <a:prstGeom prst="rect">
            <a:avLst/>
          </a:prstGeom>
        </p:spPr>
        <p:txBody>
          <a:bodyPr wrap="square">
            <a:spAutoFit/>
          </a:bodyPr>
          <a:lstStyle/>
          <a:p>
            <a:pPr algn="r"/>
            <a:r>
              <a:rPr lang="en-US" sz="2000">
                <a:solidFill>
                  <a:srgbClr val="4078CC"/>
                </a:solidFill>
                <a:ea typeface="Segoe UI" pitchFamily="34" charset="0"/>
                <a:cs typeface="Segoe UI" pitchFamily="34" charset="0"/>
              </a:rPr>
              <a:t>Service Provider</a:t>
            </a:r>
            <a:endParaRPr lang="en-US">
              <a:solidFill>
                <a:srgbClr val="4078CC"/>
              </a:solidFill>
            </a:endParaRPr>
          </a:p>
        </p:txBody>
      </p:sp>
      <p:sp>
        <p:nvSpPr>
          <p:cNvPr id="53" name="Rectangle 52">
            <a:extLst>
              <a:ext uri="{FF2B5EF4-FFF2-40B4-BE49-F238E27FC236}">
                <a16:creationId xmlns:a16="http://schemas.microsoft.com/office/drawing/2014/main" id="{87B9FB73-85EE-4CDC-B245-A57E88C259AE}"/>
              </a:ext>
            </a:extLst>
          </p:cNvPr>
          <p:cNvSpPr/>
          <p:nvPr/>
        </p:nvSpPr>
        <p:spPr>
          <a:xfrm>
            <a:off x="5924572" y="1111168"/>
            <a:ext cx="1279133" cy="400110"/>
          </a:xfrm>
          <a:prstGeom prst="rect">
            <a:avLst/>
          </a:prstGeom>
        </p:spPr>
        <p:txBody>
          <a:bodyPr wrap="none">
            <a:spAutoFit/>
          </a:bodyPr>
          <a:lstStyle/>
          <a:p>
            <a:r>
              <a:rPr lang="en-US" sz="2000">
                <a:solidFill>
                  <a:srgbClr val="4078CC"/>
                </a:solidFill>
                <a:ea typeface="Segoe UI" pitchFamily="34" charset="0"/>
                <a:cs typeface="Segoe UI" pitchFamily="34" charset="0"/>
              </a:rPr>
              <a:t>Customer</a:t>
            </a:r>
            <a:endParaRPr lang="en-US">
              <a:solidFill>
                <a:srgbClr val="4078CC"/>
              </a:solidFill>
            </a:endParaRPr>
          </a:p>
        </p:txBody>
      </p:sp>
      <p:sp>
        <p:nvSpPr>
          <p:cNvPr id="31" name="Rectangle 30">
            <a:extLst>
              <a:ext uri="{FF2B5EF4-FFF2-40B4-BE49-F238E27FC236}">
                <a16:creationId xmlns:a16="http://schemas.microsoft.com/office/drawing/2014/main" id="{FA4F6202-1B14-4D40-AAF1-E7DB9F1A5584}"/>
              </a:ext>
            </a:extLst>
          </p:cNvPr>
          <p:cNvSpPr/>
          <p:nvPr/>
        </p:nvSpPr>
        <p:spPr bwMode="auto">
          <a:xfrm>
            <a:off x="6010316" y="6150631"/>
            <a:ext cx="5398767" cy="54157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Corporate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1</a:t>
            </a:r>
          </a:p>
        </p:txBody>
      </p:sp>
      <p:sp>
        <p:nvSpPr>
          <p:cNvPr id="73" name="Rectangle 72">
            <a:extLst>
              <a:ext uri="{FF2B5EF4-FFF2-40B4-BE49-F238E27FC236}">
                <a16:creationId xmlns:a16="http://schemas.microsoft.com/office/drawing/2014/main" id="{417AE82F-A381-4EB8-B755-33B3609F39A0}"/>
              </a:ext>
            </a:extLst>
          </p:cNvPr>
          <p:cNvSpPr/>
          <p:nvPr/>
        </p:nvSpPr>
        <p:spPr bwMode="auto">
          <a:xfrm>
            <a:off x="3240781" y="4059079"/>
            <a:ext cx="1749492" cy="57808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Windows 10 SAW</a:t>
            </a:r>
            <a:endParaRPr lang="en-US" sz="1100">
              <a:solidFill>
                <a:schemeClr val="bg1">
                  <a:lumMod val="50000"/>
                </a:schemeClr>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C785384-70CA-4C6B-A19B-D5FE492820CC}"/>
              </a:ext>
            </a:extLst>
          </p:cNvPr>
          <p:cNvSpPr/>
          <p:nvPr/>
        </p:nvSpPr>
        <p:spPr bwMode="auto">
          <a:xfrm>
            <a:off x="3233879" y="5271492"/>
            <a:ext cx="1760949" cy="53257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Conditional Access</a:t>
            </a:r>
            <a:endParaRPr lang="en-US" sz="1100">
              <a:solidFill>
                <a:schemeClr val="bg1">
                  <a:lumMod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44426D1-FB46-4FB9-8BA3-F9C89AE0C30F}"/>
              </a:ext>
            </a:extLst>
          </p:cNvPr>
          <p:cNvSpPr/>
          <p:nvPr/>
        </p:nvSpPr>
        <p:spPr bwMode="auto">
          <a:xfrm>
            <a:off x="3240781" y="4683920"/>
            <a:ext cx="1749492" cy="532579"/>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CASB + PIM</a:t>
            </a:r>
            <a:endParaRPr lang="en-US" sz="1100">
              <a:solidFill>
                <a:schemeClr val="bg1">
                  <a:lumMod val="50000"/>
                </a:schemeClr>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053BACED-6656-4975-B163-F5375DE5AAE2}"/>
              </a:ext>
            </a:extLst>
          </p:cNvPr>
          <p:cNvSpPr/>
          <p:nvPr/>
        </p:nvSpPr>
        <p:spPr bwMode="auto">
          <a:xfrm>
            <a:off x="9141612" y="3071924"/>
            <a:ext cx="1814525" cy="119786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Productivity SaaS</a:t>
            </a:r>
            <a:endParaRPr lang="en-US" sz="1100">
              <a:solidFill>
                <a:schemeClr val="bg1">
                  <a:lumMod val="50000"/>
                </a:schemeClr>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7CCE6F26-0323-4A81-B627-8D7354311141}"/>
              </a:ext>
            </a:extLst>
          </p:cNvPr>
          <p:cNvSpPr/>
          <p:nvPr/>
        </p:nvSpPr>
        <p:spPr bwMode="auto">
          <a:xfrm>
            <a:off x="6263255" y="3189214"/>
            <a:ext cx="1814525" cy="449512"/>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Insider Risk Alerts</a:t>
            </a:r>
            <a:endParaRPr lang="en-US" sz="1100">
              <a:solidFill>
                <a:schemeClr val="bg1">
                  <a:lumMod val="50000"/>
                </a:schemeClr>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2AB6A2C4-B1BA-4B75-9463-48B99EE29489}"/>
              </a:ext>
            </a:extLst>
          </p:cNvPr>
          <p:cNvSpPr/>
          <p:nvPr/>
        </p:nvSpPr>
        <p:spPr bwMode="auto">
          <a:xfrm>
            <a:off x="6267584" y="3706157"/>
            <a:ext cx="1814525" cy="63128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Communication Compliance Review</a:t>
            </a:r>
            <a:endParaRPr lang="en-US" sz="1100">
              <a:solidFill>
                <a:schemeClr val="bg1">
                  <a:lumMod val="50000"/>
                </a:schemeClr>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1429FEF-5C17-4774-B198-62EFE039D549}"/>
              </a:ext>
            </a:extLst>
          </p:cNvPr>
          <p:cNvSpPr/>
          <p:nvPr/>
        </p:nvSpPr>
        <p:spPr bwMode="auto">
          <a:xfrm>
            <a:off x="6265771" y="4404870"/>
            <a:ext cx="1814525" cy="424437"/>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M365 eDiscovery</a:t>
            </a:r>
            <a:endParaRPr lang="en-US" sz="1100">
              <a:solidFill>
                <a:schemeClr val="bg1">
                  <a:lumMod val="50000"/>
                </a:schemeClr>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0428CBC-AD67-4828-B4AE-2C56C8516B79}"/>
              </a:ext>
            </a:extLst>
          </p:cNvPr>
          <p:cNvSpPr/>
          <p:nvPr/>
        </p:nvSpPr>
        <p:spPr bwMode="auto">
          <a:xfrm>
            <a:off x="654044" y="1644480"/>
            <a:ext cx="2144646" cy="4316613"/>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Service Provider Tools</a:t>
            </a:r>
            <a:endParaRPr lang="en-US" sz="1600">
              <a:solidFill>
                <a:schemeClr val="bg1">
                  <a:lumMod val="50000"/>
                </a:schemeClr>
              </a:solidFill>
              <a:cs typeface="Segoe UI" pitchFamily="34" charset="0"/>
            </a:endParaRPr>
          </a:p>
        </p:txBody>
      </p:sp>
      <p:sp>
        <p:nvSpPr>
          <p:cNvPr id="13" name="Rectangle 12">
            <a:extLst>
              <a:ext uri="{FF2B5EF4-FFF2-40B4-BE49-F238E27FC236}">
                <a16:creationId xmlns:a16="http://schemas.microsoft.com/office/drawing/2014/main" id="{B834424A-E309-423D-BE84-6EFB51BF6AA6}"/>
              </a:ext>
            </a:extLst>
          </p:cNvPr>
          <p:cNvSpPr/>
          <p:nvPr/>
        </p:nvSpPr>
        <p:spPr bwMode="auto">
          <a:xfrm>
            <a:off x="851621" y="2666911"/>
            <a:ext cx="1749492" cy="57808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ITSM</a:t>
            </a:r>
            <a:endParaRPr lang="en-US" sz="1100">
              <a:solidFill>
                <a:schemeClr val="bg1">
                  <a:lumMod val="50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5EF9073-5FE7-450A-B4AF-123B10F70462}"/>
              </a:ext>
            </a:extLst>
          </p:cNvPr>
          <p:cNvSpPr/>
          <p:nvPr/>
        </p:nvSpPr>
        <p:spPr bwMode="auto">
          <a:xfrm>
            <a:off x="851621" y="4059079"/>
            <a:ext cx="1749492" cy="57808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bg1"/>
                </a:solidFill>
                <a:ea typeface="Segoe UI" pitchFamily="34" charset="0"/>
                <a:cs typeface="Segoe UI" pitchFamily="34" charset="0"/>
              </a:rPr>
              <a:t>Reporting</a:t>
            </a:r>
            <a:endParaRPr lang="en-US" sz="1100">
              <a:solidFill>
                <a:schemeClr val="bg1">
                  <a:lumMod val="50000"/>
                </a:schemeClr>
              </a:solidFill>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5EED79D5-4F73-4DD8-80D9-FA79086B2FAC}"/>
              </a:ext>
            </a:extLst>
          </p:cNvPr>
          <p:cNvCxnSpPr>
            <a:endCxn id="16" idx="0"/>
          </p:cNvCxnSpPr>
          <p:nvPr/>
        </p:nvCxnSpPr>
        <p:spPr>
          <a:xfrm>
            <a:off x="1726367" y="3239562"/>
            <a:ext cx="0" cy="8195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52466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2" y="269210"/>
            <a:ext cx="11508768" cy="710908"/>
          </a:xfrm>
        </p:spPr>
        <p:txBody>
          <a:bodyPr anchor="t"/>
          <a:lstStyle/>
          <a:p>
            <a:r>
              <a:rPr lang="en-US" sz="3264"/>
              <a:t>“Direct” : Which Console Do I Use for M365 Compliance?</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69" y="851476"/>
            <a:ext cx="4685469"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Portal Navigation</a:t>
            </a:r>
          </a:p>
        </p:txBody>
      </p:sp>
      <p:sp>
        <p:nvSpPr>
          <p:cNvPr id="67" name="Rectangle 66">
            <a:extLst>
              <a:ext uri="{FF2B5EF4-FFF2-40B4-BE49-F238E27FC236}">
                <a16:creationId xmlns:a16="http://schemas.microsoft.com/office/drawing/2014/main" id="{8B71C3E0-4D77-4A09-B596-ABEE022F65D1}"/>
              </a:ext>
            </a:extLst>
          </p:cNvPr>
          <p:cNvSpPr/>
          <p:nvPr/>
        </p:nvSpPr>
        <p:spPr bwMode="auto">
          <a:xfrm>
            <a:off x="8737081" y="2836771"/>
            <a:ext cx="1952346" cy="252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Compliance.Microsoft.com</a:t>
            </a:r>
          </a:p>
        </p:txBody>
      </p:sp>
      <p:sp>
        <p:nvSpPr>
          <p:cNvPr id="69" name="Rectangle 68">
            <a:extLst>
              <a:ext uri="{FF2B5EF4-FFF2-40B4-BE49-F238E27FC236}">
                <a16:creationId xmlns:a16="http://schemas.microsoft.com/office/drawing/2014/main" id="{0898C461-4196-4A13-B1A9-BC8BB3D285DD}"/>
              </a:ext>
            </a:extLst>
          </p:cNvPr>
          <p:cNvSpPr/>
          <p:nvPr/>
        </p:nvSpPr>
        <p:spPr bwMode="auto">
          <a:xfrm>
            <a:off x="2379332" y="2800700"/>
            <a:ext cx="1952346" cy="2443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compliance.microsoft.com</a:t>
            </a:r>
          </a:p>
        </p:txBody>
      </p:sp>
      <p:sp>
        <p:nvSpPr>
          <p:cNvPr id="87" name="Rectangle 86">
            <a:extLst>
              <a:ext uri="{FF2B5EF4-FFF2-40B4-BE49-F238E27FC236}">
                <a16:creationId xmlns:a16="http://schemas.microsoft.com/office/drawing/2014/main" id="{33C993E5-A787-4EF8-9D25-28709D74B20A}"/>
              </a:ext>
            </a:extLst>
          </p:cNvPr>
          <p:cNvSpPr/>
          <p:nvPr/>
        </p:nvSpPr>
        <p:spPr bwMode="auto">
          <a:xfrm>
            <a:off x="1820759" y="1501237"/>
            <a:ext cx="3069491" cy="79561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Initial Monitoring Tools</a:t>
            </a:r>
          </a:p>
        </p:txBody>
      </p:sp>
      <p:sp>
        <p:nvSpPr>
          <p:cNvPr id="89" name="Rectangle 88">
            <a:extLst>
              <a:ext uri="{FF2B5EF4-FFF2-40B4-BE49-F238E27FC236}">
                <a16:creationId xmlns:a16="http://schemas.microsoft.com/office/drawing/2014/main" id="{6359DB9D-EB16-42DE-86C9-3497D4FB2688}"/>
              </a:ext>
            </a:extLst>
          </p:cNvPr>
          <p:cNvSpPr/>
          <p:nvPr/>
        </p:nvSpPr>
        <p:spPr bwMode="auto">
          <a:xfrm>
            <a:off x="8737081" y="5353925"/>
            <a:ext cx="1952346" cy="2443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portal.azure.com</a:t>
            </a:r>
          </a:p>
        </p:txBody>
      </p:sp>
      <p:sp>
        <p:nvSpPr>
          <p:cNvPr id="21" name="Rectangle 20">
            <a:extLst>
              <a:ext uri="{FF2B5EF4-FFF2-40B4-BE49-F238E27FC236}">
                <a16:creationId xmlns:a16="http://schemas.microsoft.com/office/drawing/2014/main" id="{0AC9EE4C-5826-4CE7-B917-1C53762CC9B0}"/>
              </a:ext>
            </a:extLst>
          </p:cNvPr>
          <p:cNvSpPr/>
          <p:nvPr/>
        </p:nvSpPr>
        <p:spPr bwMode="auto">
          <a:xfrm>
            <a:off x="8118523" y="1494686"/>
            <a:ext cx="3069491" cy="79561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Investigation and Response</a:t>
            </a:r>
          </a:p>
        </p:txBody>
      </p:sp>
      <p:sp>
        <p:nvSpPr>
          <p:cNvPr id="5" name="Rectangle 4">
            <a:extLst>
              <a:ext uri="{FF2B5EF4-FFF2-40B4-BE49-F238E27FC236}">
                <a16:creationId xmlns:a16="http://schemas.microsoft.com/office/drawing/2014/main" id="{C5CFACEE-142A-40D7-88C4-1802D3E979A1}"/>
              </a:ext>
            </a:extLst>
          </p:cNvPr>
          <p:cNvSpPr/>
          <p:nvPr/>
        </p:nvSpPr>
        <p:spPr bwMode="auto">
          <a:xfrm>
            <a:off x="412285" y="3103739"/>
            <a:ext cx="1374268" cy="901969"/>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cs typeface="Segoe UI" pitchFamily="34" charset="0"/>
              </a:rPr>
              <a:t>RBAC Integrated to Customer’s Environment</a:t>
            </a:r>
          </a:p>
        </p:txBody>
      </p:sp>
      <p:sp>
        <p:nvSpPr>
          <p:cNvPr id="6" name="Rectangle 5">
            <a:extLst>
              <a:ext uri="{FF2B5EF4-FFF2-40B4-BE49-F238E27FC236}">
                <a16:creationId xmlns:a16="http://schemas.microsoft.com/office/drawing/2014/main" id="{0AE42289-87DA-4AFD-B6A1-A7BC722484B8}"/>
              </a:ext>
            </a:extLst>
          </p:cNvPr>
          <p:cNvSpPr/>
          <p:nvPr/>
        </p:nvSpPr>
        <p:spPr bwMode="auto">
          <a:xfrm>
            <a:off x="2379332" y="3559648"/>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Insider Risk Management Alerts</a:t>
            </a:r>
            <a:endParaRPr lang="en-US" sz="1200">
              <a:solidFill>
                <a:schemeClr val="bg1">
                  <a:lumMod val="50000"/>
                </a:schemeClr>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E4743E0-7CA7-486D-86BF-0CC956BCEA2A}"/>
              </a:ext>
            </a:extLst>
          </p:cNvPr>
          <p:cNvSpPr/>
          <p:nvPr/>
        </p:nvSpPr>
        <p:spPr bwMode="auto">
          <a:xfrm>
            <a:off x="2379332" y="4045437"/>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Data Loss Prevention Alerts</a:t>
            </a:r>
            <a:endParaRPr lang="en-US" sz="1200">
              <a:solidFill>
                <a:schemeClr val="bg1">
                  <a:lumMod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291D466A-2E2A-437F-A38F-76D911B06EF3}"/>
              </a:ext>
            </a:extLst>
          </p:cNvPr>
          <p:cNvSpPr/>
          <p:nvPr/>
        </p:nvSpPr>
        <p:spPr bwMode="auto">
          <a:xfrm>
            <a:off x="2379332" y="4531226"/>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Communications Compliance Alerts</a:t>
            </a:r>
            <a:endParaRPr lang="en-US" sz="1200">
              <a:solidFill>
                <a:schemeClr val="bg1">
                  <a:lumMod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395063B-AE28-4A0F-BC71-62C5A5ADEF5E}"/>
              </a:ext>
            </a:extLst>
          </p:cNvPr>
          <p:cNvSpPr/>
          <p:nvPr/>
        </p:nvSpPr>
        <p:spPr bwMode="auto">
          <a:xfrm>
            <a:off x="8737081" y="3124830"/>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Insider Risk Management Cases</a:t>
            </a:r>
            <a:endParaRPr lang="en-US" sz="1200">
              <a:solidFill>
                <a:schemeClr val="bg1">
                  <a:lumMod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DEA1FE2B-6930-4E9C-98B3-779D9E1624B0}"/>
              </a:ext>
            </a:extLst>
          </p:cNvPr>
          <p:cNvSpPr/>
          <p:nvPr/>
        </p:nvSpPr>
        <p:spPr bwMode="auto">
          <a:xfrm>
            <a:off x="8737081" y="3610619"/>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Content Search</a:t>
            </a:r>
            <a:endParaRPr lang="en-US" sz="1200">
              <a:solidFill>
                <a:schemeClr val="bg1">
                  <a:lumMod val="50000"/>
                </a:schemeClr>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BDA2A4E-A17F-4A57-8227-460316F423DE}"/>
              </a:ext>
            </a:extLst>
          </p:cNvPr>
          <p:cNvSpPr/>
          <p:nvPr/>
        </p:nvSpPr>
        <p:spPr bwMode="auto">
          <a:xfrm>
            <a:off x="8737081" y="4096408"/>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Advanced eDiscovery</a:t>
            </a:r>
            <a:endParaRPr lang="en-US" sz="1200">
              <a:solidFill>
                <a:schemeClr val="bg1">
                  <a:lumMod val="50000"/>
                </a:schemeClr>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6F7F991-BE25-423C-A861-965E2351A498}"/>
              </a:ext>
            </a:extLst>
          </p:cNvPr>
          <p:cNvSpPr/>
          <p:nvPr/>
        </p:nvSpPr>
        <p:spPr bwMode="auto">
          <a:xfrm>
            <a:off x="2379332" y="5017015"/>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Records Management Disposition Reports</a:t>
            </a:r>
            <a:endParaRPr lang="en-US" sz="1200">
              <a:solidFill>
                <a:schemeClr val="bg1">
                  <a:lumMod val="50000"/>
                </a:schemeClr>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045DC91-C7FA-41E6-9C81-E29601004BBC}"/>
              </a:ext>
            </a:extLst>
          </p:cNvPr>
          <p:cNvSpPr/>
          <p:nvPr/>
        </p:nvSpPr>
        <p:spPr bwMode="auto">
          <a:xfrm>
            <a:off x="8737081" y="4582197"/>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Microsoft 365 Audit</a:t>
            </a:r>
            <a:endParaRPr lang="en-US" sz="1200">
              <a:solidFill>
                <a:schemeClr val="bg1">
                  <a:lumMod val="50000"/>
                </a:schemeClr>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4A9F823-9406-4F43-8EAA-42E8035750F5}"/>
              </a:ext>
            </a:extLst>
          </p:cNvPr>
          <p:cNvSpPr/>
          <p:nvPr/>
        </p:nvSpPr>
        <p:spPr bwMode="auto">
          <a:xfrm>
            <a:off x="2379332" y="3089434"/>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Microsoft 365 Alerts</a:t>
            </a:r>
            <a:endParaRPr lang="en-US" sz="1200">
              <a:solidFill>
                <a:schemeClr val="bg1">
                  <a:lumMod val="50000"/>
                </a:schemeClr>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E6AA2720-42F1-46CB-AD3C-0648D117BF30}"/>
              </a:ext>
            </a:extLst>
          </p:cNvPr>
          <p:cNvSpPr/>
          <p:nvPr/>
        </p:nvSpPr>
        <p:spPr bwMode="auto">
          <a:xfrm>
            <a:off x="8737081" y="5633935"/>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Active Directory</a:t>
            </a:r>
            <a:endParaRPr lang="en-US" sz="1200">
              <a:solidFill>
                <a:schemeClr val="bg1">
                  <a:lumMod val="50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3D1C560D-4889-46EA-8DFE-81259457CB0A}"/>
              </a:ext>
            </a:extLst>
          </p:cNvPr>
          <p:cNvSpPr/>
          <p:nvPr/>
        </p:nvSpPr>
        <p:spPr bwMode="auto">
          <a:xfrm>
            <a:off x="4730849" y="3103740"/>
            <a:ext cx="1344382" cy="46815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Per-Tenant Context</a:t>
            </a:r>
          </a:p>
        </p:txBody>
      </p:sp>
    </p:spTree>
    <p:extLst>
      <p:ext uri="{BB962C8B-B14F-4D97-AF65-F5344CB8AC3E}">
        <p14:creationId xmlns:p14="http://schemas.microsoft.com/office/powerpoint/2010/main" val="3333156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38D540-189B-4758-B607-E73948F705EB}"/>
              </a:ext>
            </a:extLst>
          </p:cNvPr>
          <p:cNvPicPr>
            <a:picLocks noChangeAspect="1"/>
          </p:cNvPicPr>
          <p:nvPr/>
        </p:nvPicPr>
        <p:blipFill>
          <a:blip r:embed="rId3"/>
          <a:stretch>
            <a:fillRect/>
          </a:stretch>
        </p:blipFill>
        <p:spPr>
          <a:xfrm>
            <a:off x="49162" y="1433784"/>
            <a:ext cx="9144682" cy="4565547"/>
          </a:xfrm>
          <a:prstGeom prst="rect">
            <a:avLst/>
          </a:prstGeom>
        </p:spPr>
      </p:pic>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8489339" cy="710908"/>
          </a:xfrm>
        </p:spPr>
        <p:txBody>
          <a:bodyPr anchor="t"/>
          <a:lstStyle/>
          <a:p>
            <a:r>
              <a:rPr lang="en-US" sz="3264"/>
              <a:t>“SIEM Integration” Modern Work Compliance</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161852"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Reference Architecture</a:t>
            </a:r>
          </a:p>
        </p:txBody>
      </p:sp>
      <p:sp>
        <p:nvSpPr>
          <p:cNvPr id="38" name="Rectangle 37">
            <a:extLst>
              <a:ext uri="{FF2B5EF4-FFF2-40B4-BE49-F238E27FC236}">
                <a16:creationId xmlns:a16="http://schemas.microsoft.com/office/drawing/2014/main" id="{46DC621C-E979-4DF5-8D5B-E23F07B81B99}"/>
              </a:ext>
            </a:extLst>
          </p:cNvPr>
          <p:cNvSpPr/>
          <p:nvPr/>
        </p:nvSpPr>
        <p:spPr bwMode="auto">
          <a:xfrm>
            <a:off x="9382125" y="1981200"/>
            <a:ext cx="2749135" cy="363855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Microsoft 365</a:t>
            </a:r>
          </a:p>
        </p:txBody>
      </p:sp>
      <p:sp>
        <p:nvSpPr>
          <p:cNvPr id="10" name="Rectangle 9">
            <a:extLst>
              <a:ext uri="{FF2B5EF4-FFF2-40B4-BE49-F238E27FC236}">
                <a16:creationId xmlns:a16="http://schemas.microsoft.com/office/drawing/2014/main" id="{02DB9E7B-9079-42CD-BBAF-2273CAD7F989}"/>
              </a:ext>
            </a:extLst>
          </p:cNvPr>
          <p:cNvSpPr/>
          <p:nvPr/>
        </p:nvSpPr>
        <p:spPr bwMode="auto">
          <a:xfrm>
            <a:off x="9744075" y="3086100"/>
            <a:ext cx="2114550" cy="13620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Compliance Admin Center</a:t>
            </a:r>
          </a:p>
        </p:txBody>
      </p:sp>
      <p:sp>
        <p:nvSpPr>
          <p:cNvPr id="11" name="Rectangle 10">
            <a:extLst>
              <a:ext uri="{FF2B5EF4-FFF2-40B4-BE49-F238E27FC236}">
                <a16:creationId xmlns:a16="http://schemas.microsoft.com/office/drawing/2014/main" id="{9DA4F146-89E6-4A7E-AF66-2AF1E340DAE6}"/>
              </a:ext>
            </a:extLst>
          </p:cNvPr>
          <p:cNvSpPr/>
          <p:nvPr/>
        </p:nvSpPr>
        <p:spPr bwMode="auto">
          <a:xfrm>
            <a:off x="6484137" y="5915025"/>
            <a:ext cx="1814525" cy="3266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M365 Alert and Audit</a:t>
            </a:r>
            <a:endParaRPr lang="en-US" sz="1000">
              <a:solidFill>
                <a:schemeClr val="bg1">
                  <a:lumMod val="50000"/>
                </a:schemeClr>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6DA7278-158B-4085-AC50-B15E9F0BE0C0}"/>
              </a:ext>
            </a:extLst>
          </p:cNvPr>
          <p:cNvSpPr/>
          <p:nvPr/>
        </p:nvSpPr>
        <p:spPr bwMode="auto">
          <a:xfrm>
            <a:off x="9849427" y="2625133"/>
            <a:ext cx="1814525" cy="3266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cs typeface="Segoe UI" pitchFamily="34" charset="0"/>
              </a:rPr>
              <a:t>M365 Management Activity API</a:t>
            </a:r>
          </a:p>
        </p:txBody>
      </p:sp>
      <p:sp>
        <p:nvSpPr>
          <p:cNvPr id="14" name="Rectangle 13">
            <a:extLst>
              <a:ext uri="{FF2B5EF4-FFF2-40B4-BE49-F238E27FC236}">
                <a16:creationId xmlns:a16="http://schemas.microsoft.com/office/drawing/2014/main" id="{866FA5A3-12AF-48A8-AF43-4A84E500E358}"/>
              </a:ext>
            </a:extLst>
          </p:cNvPr>
          <p:cNvSpPr/>
          <p:nvPr/>
        </p:nvSpPr>
        <p:spPr bwMode="auto">
          <a:xfrm>
            <a:off x="9849426" y="4582454"/>
            <a:ext cx="1814525" cy="87055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Productivity SaaS</a:t>
            </a:r>
            <a:endParaRPr lang="en-US" sz="1000">
              <a:solidFill>
                <a:schemeClr val="bg1">
                  <a:lumMod val="50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434ED35-6860-44CB-9069-486FFCC740D5}"/>
              </a:ext>
            </a:extLst>
          </p:cNvPr>
          <p:cNvSpPr/>
          <p:nvPr/>
        </p:nvSpPr>
        <p:spPr bwMode="auto">
          <a:xfrm>
            <a:off x="9849428" y="3432967"/>
            <a:ext cx="1814525" cy="247826"/>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Insider Risk Alerts</a:t>
            </a:r>
            <a:endParaRPr lang="en-US" sz="1000">
              <a:solidFill>
                <a:schemeClr val="bg1">
                  <a:lumMod val="50000"/>
                </a:schemeClr>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54E7E39D-2B33-4BD2-84AB-D6D1EDBB2DCE}"/>
              </a:ext>
            </a:extLst>
          </p:cNvPr>
          <p:cNvSpPr/>
          <p:nvPr/>
        </p:nvSpPr>
        <p:spPr bwMode="auto">
          <a:xfrm>
            <a:off x="9849427" y="3721705"/>
            <a:ext cx="1814525" cy="3480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Communication Compliance Alerts</a:t>
            </a:r>
            <a:endParaRPr lang="en-US" sz="1000">
              <a:solidFill>
                <a:schemeClr val="bg1">
                  <a:lumMod val="50000"/>
                </a:schemeClr>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E18EBBAF-25D2-4E3A-B54E-562E19A4F643}"/>
              </a:ext>
            </a:extLst>
          </p:cNvPr>
          <p:cNvSpPr/>
          <p:nvPr/>
        </p:nvSpPr>
        <p:spPr bwMode="auto">
          <a:xfrm>
            <a:off x="9849427" y="4106910"/>
            <a:ext cx="1814525" cy="23400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eDiscovery</a:t>
            </a:r>
            <a:endParaRPr lang="en-US" sz="1000">
              <a:solidFill>
                <a:schemeClr val="bg1">
                  <a:lumMod val="50000"/>
                </a:schemeClr>
              </a:solidFill>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4E9CD207-CC21-4609-AA4B-8BD264FCD167}"/>
              </a:ext>
            </a:extLst>
          </p:cNvPr>
          <p:cNvCxnSpPr/>
          <p:nvPr/>
        </p:nvCxnSpPr>
        <p:spPr>
          <a:xfrm flipH="1">
            <a:off x="8562975" y="3680793"/>
            <a:ext cx="8191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07722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2" y="269210"/>
            <a:ext cx="11508768" cy="710908"/>
          </a:xfrm>
        </p:spPr>
        <p:txBody>
          <a:bodyPr anchor="t"/>
          <a:lstStyle/>
          <a:p>
            <a:r>
              <a:rPr lang="en-US" sz="3264"/>
              <a:t>“SIEM Integration”: Which Console Do I Use for M365 Compliance?</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69" y="851476"/>
            <a:ext cx="4685469"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Portal Navigation</a:t>
            </a:r>
          </a:p>
        </p:txBody>
      </p:sp>
      <p:sp>
        <p:nvSpPr>
          <p:cNvPr id="44" name="Rectangle 43">
            <a:extLst>
              <a:ext uri="{FF2B5EF4-FFF2-40B4-BE49-F238E27FC236}">
                <a16:creationId xmlns:a16="http://schemas.microsoft.com/office/drawing/2014/main" id="{8CDBC9E5-0A93-465C-A181-59763D3CD60F}"/>
              </a:ext>
            </a:extLst>
          </p:cNvPr>
          <p:cNvSpPr/>
          <p:nvPr/>
        </p:nvSpPr>
        <p:spPr bwMode="auto">
          <a:xfrm>
            <a:off x="2443801" y="3339293"/>
            <a:ext cx="1823410"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Microsoft Sentinel Portal</a:t>
            </a:r>
            <a:endParaRPr lang="en-US" sz="1200">
              <a:solidFill>
                <a:schemeClr val="bg1">
                  <a:lumMod val="50000"/>
                </a:schemeClr>
              </a:soli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0898C461-4196-4A13-B1A9-BC8BB3D285DD}"/>
              </a:ext>
            </a:extLst>
          </p:cNvPr>
          <p:cNvSpPr/>
          <p:nvPr/>
        </p:nvSpPr>
        <p:spPr bwMode="auto">
          <a:xfrm>
            <a:off x="2435219" y="2970732"/>
            <a:ext cx="1831992" cy="244381"/>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err="1">
                <a:gradFill>
                  <a:gsLst>
                    <a:gs pos="0">
                      <a:srgbClr val="FFFFFF"/>
                    </a:gs>
                    <a:gs pos="100000">
                      <a:srgbClr val="FFFFFF"/>
                    </a:gs>
                  </a:gsLst>
                  <a:lin ang="5400000" scaled="0"/>
                </a:gradFill>
                <a:ea typeface="Segoe UI" pitchFamily="34" charset="0"/>
                <a:cs typeface="Segoe UI" pitchFamily="34" charset="0"/>
              </a:rPr>
              <a:t>Portal.Azure.Com</a:t>
            </a:r>
            <a:endParaRPr lang="en-US" sz="105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33C993E5-A787-4EF8-9D25-28709D74B20A}"/>
              </a:ext>
            </a:extLst>
          </p:cNvPr>
          <p:cNvSpPr/>
          <p:nvPr/>
        </p:nvSpPr>
        <p:spPr bwMode="auto">
          <a:xfrm>
            <a:off x="1932206" y="1494686"/>
            <a:ext cx="3069491" cy="79561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Initial Monitoring Tools</a:t>
            </a:r>
          </a:p>
        </p:txBody>
      </p:sp>
      <p:sp>
        <p:nvSpPr>
          <p:cNvPr id="19" name="Rectangle 18">
            <a:extLst>
              <a:ext uri="{FF2B5EF4-FFF2-40B4-BE49-F238E27FC236}">
                <a16:creationId xmlns:a16="http://schemas.microsoft.com/office/drawing/2014/main" id="{5CB0E759-EABE-49BA-B448-1FC2C0906C70}"/>
              </a:ext>
            </a:extLst>
          </p:cNvPr>
          <p:cNvSpPr/>
          <p:nvPr/>
        </p:nvSpPr>
        <p:spPr bwMode="auto">
          <a:xfrm>
            <a:off x="2443801" y="3927717"/>
            <a:ext cx="1823410"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Cross-workspace Incident View</a:t>
            </a:r>
            <a:endParaRPr lang="en-US" sz="1200">
              <a:solidFill>
                <a:schemeClr val="bg1">
                  <a:lumMod val="50000"/>
                </a:schemeClr>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0AC9EE4C-5826-4CE7-B917-1C53762CC9B0}"/>
              </a:ext>
            </a:extLst>
          </p:cNvPr>
          <p:cNvSpPr/>
          <p:nvPr/>
        </p:nvSpPr>
        <p:spPr bwMode="auto">
          <a:xfrm>
            <a:off x="8118523" y="1494686"/>
            <a:ext cx="3069491" cy="79561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Investigation and Response</a:t>
            </a:r>
          </a:p>
        </p:txBody>
      </p:sp>
      <p:sp>
        <p:nvSpPr>
          <p:cNvPr id="22" name="Rectangle 21">
            <a:extLst>
              <a:ext uri="{FF2B5EF4-FFF2-40B4-BE49-F238E27FC236}">
                <a16:creationId xmlns:a16="http://schemas.microsoft.com/office/drawing/2014/main" id="{CB5E3B2E-02B2-4EDE-A0DD-4935FDF09ABA}"/>
              </a:ext>
            </a:extLst>
          </p:cNvPr>
          <p:cNvSpPr/>
          <p:nvPr/>
        </p:nvSpPr>
        <p:spPr bwMode="auto">
          <a:xfrm>
            <a:off x="5092513" y="3332487"/>
            <a:ext cx="1344382" cy="46815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Single Workspace</a:t>
            </a:r>
          </a:p>
        </p:txBody>
      </p:sp>
      <p:sp>
        <p:nvSpPr>
          <p:cNvPr id="23" name="Rectangle 22">
            <a:extLst>
              <a:ext uri="{FF2B5EF4-FFF2-40B4-BE49-F238E27FC236}">
                <a16:creationId xmlns:a16="http://schemas.microsoft.com/office/drawing/2014/main" id="{B9E93362-9AEF-4AED-8A61-06CA16A985DB}"/>
              </a:ext>
            </a:extLst>
          </p:cNvPr>
          <p:cNvSpPr/>
          <p:nvPr/>
        </p:nvSpPr>
        <p:spPr bwMode="auto">
          <a:xfrm>
            <a:off x="2443801" y="4516141"/>
            <a:ext cx="1823410"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Lighthouse</a:t>
            </a:r>
            <a:endParaRPr lang="en-US" sz="1200">
              <a:solidFill>
                <a:schemeClr val="bg1">
                  <a:lumMod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39B353F-2313-48BA-9949-3A66BE16DE37}"/>
              </a:ext>
            </a:extLst>
          </p:cNvPr>
          <p:cNvSpPr/>
          <p:nvPr/>
        </p:nvSpPr>
        <p:spPr bwMode="auto">
          <a:xfrm>
            <a:off x="2443801" y="5692989"/>
            <a:ext cx="1823410"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PowerBI</a:t>
            </a:r>
            <a:endParaRPr lang="en-US" sz="1200">
              <a:solidFill>
                <a:schemeClr val="bg1">
                  <a:lumMod val="50000"/>
                </a:schemeClr>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B1322A00-7677-4994-8BA1-744C27FC107D}"/>
              </a:ext>
            </a:extLst>
          </p:cNvPr>
          <p:cNvSpPr/>
          <p:nvPr/>
        </p:nvSpPr>
        <p:spPr bwMode="auto">
          <a:xfrm>
            <a:off x="5092513" y="4504154"/>
            <a:ext cx="1344382" cy="46815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Multiple Workspaces</a:t>
            </a:r>
          </a:p>
        </p:txBody>
      </p:sp>
      <p:cxnSp>
        <p:nvCxnSpPr>
          <p:cNvPr id="26" name="Straight Arrow Connector 26">
            <a:extLst>
              <a:ext uri="{FF2B5EF4-FFF2-40B4-BE49-F238E27FC236}">
                <a16:creationId xmlns:a16="http://schemas.microsoft.com/office/drawing/2014/main" id="{BBF78920-EAD0-4A94-BFFD-2B22683FC657}"/>
              </a:ext>
            </a:extLst>
          </p:cNvPr>
          <p:cNvCxnSpPr>
            <a:cxnSpLocks/>
            <a:stCxn id="23" idx="3"/>
            <a:endCxn id="25" idx="1"/>
          </p:cNvCxnSpPr>
          <p:nvPr/>
        </p:nvCxnSpPr>
        <p:spPr>
          <a:xfrm flipV="1">
            <a:off x="4267211" y="4738234"/>
            <a:ext cx="825302" cy="93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6">
            <a:extLst>
              <a:ext uri="{FF2B5EF4-FFF2-40B4-BE49-F238E27FC236}">
                <a16:creationId xmlns:a16="http://schemas.microsoft.com/office/drawing/2014/main" id="{76554CEC-1D3A-4205-946B-87B0B2CF48B2}"/>
              </a:ext>
            </a:extLst>
          </p:cNvPr>
          <p:cNvCxnSpPr>
            <a:cxnSpLocks/>
            <a:stCxn id="19" idx="3"/>
            <a:endCxn id="25" idx="1"/>
          </p:cNvCxnSpPr>
          <p:nvPr/>
        </p:nvCxnSpPr>
        <p:spPr>
          <a:xfrm>
            <a:off x="4267211" y="4150748"/>
            <a:ext cx="825302" cy="587486"/>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26">
            <a:extLst>
              <a:ext uri="{FF2B5EF4-FFF2-40B4-BE49-F238E27FC236}">
                <a16:creationId xmlns:a16="http://schemas.microsoft.com/office/drawing/2014/main" id="{5D6FFECE-7A91-464A-B93B-7F9AAA8119CF}"/>
              </a:ext>
            </a:extLst>
          </p:cNvPr>
          <p:cNvCxnSpPr>
            <a:cxnSpLocks/>
            <a:stCxn id="44" idx="3"/>
            <a:endCxn id="22" idx="1"/>
          </p:cNvCxnSpPr>
          <p:nvPr/>
        </p:nvCxnSpPr>
        <p:spPr>
          <a:xfrm>
            <a:off x="4267211" y="3562324"/>
            <a:ext cx="825302" cy="42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26">
            <a:extLst>
              <a:ext uri="{FF2B5EF4-FFF2-40B4-BE49-F238E27FC236}">
                <a16:creationId xmlns:a16="http://schemas.microsoft.com/office/drawing/2014/main" id="{B5FABB48-A323-45DB-A2E9-1EC931A06E6C}"/>
              </a:ext>
            </a:extLst>
          </p:cNvPr>
          <p:cNvCxnSpPr>
            <a:cxnSpLocks/>
            <a:stCxn id="18" idx="3"/>
            <a:endCxn id="25" idx="1"/>
          </p:cNvCxnSpPr>
          <p:nvPr/>
        </p:nvCxnSpPr>
        <p:spPr>
          <a:xfrm flipV="1">
            <a:off x="4267211" y="4738234"/>
            <a:ext cx="825302" cy="58936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26">
            <a:extLst>
              <a:ext uri="{FF2B5EF4-FFF2-40B4-BE49-F238E27FC236}">
                <a16:creationId xmlns:a16="http://schemas.microsoft.com/office/drawing/2014/main" id="{F1B7C2C0-CF1D-4E56-AC6A-6B7555B236E3}"/>
              </a:ext>
            </a:extLst>
          </p:cNvPr>
          <p:cNvCxnSpPr>
            <a:cxnSpLocks/>
            <a:stCxn id="24" idx="3"/>
            <a:endCxn id="38" idx="1"/>
          </p:cNvCxnSpPr>
          <p:nvPr/>
        </p:nvCxnSpPr>
        <p:spPr>
          <a:xfrm>
            <a:off x="4267211" y="5916020"/>
            <a:ext cx="825302" cy="17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26">
            <a:extLst>
              <a:ext uri="{FF2B5EF4-FFF2-40B4-BE49-F238E27FC236}">
                <a16:creationId xmlns:a16="http://schemas.microsoft.com/office/drawing/2014/main" id="{17823666-FC99-4D22-BF9A-61D21C96FA76}"/>
              </a:ext>
            </a:extLst>
          </p:cNvPr>
          <p:cNvCxnSpPr>
            <a:cxnSpLocks/>
            <a:stCxn id="18" idx="2"/>
            <a:endCxn id="24" idx="0"/>
          </p:cNvCxnSpPr>
          <p:nvPr/>
        </p:nvCxnSpPr>
        <p:spPr>
          <a:xfrm>
            <a:off x="3355506" y="5550626"/>
            <a:ext cx="0" cy="142363"/>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26">
            <a:extLst>
              <a:ext uri="{FF2B5EF4-FFF2-40B4-BE49-F238E27FC236}">
                <a16:creationId xmlns:a16="http://schemas.microsoft.com/office/drawing/2014/main" id="{94B62FE0-3C9B-4318-8E87-2C61CBBB9558}"/>
              </a:ext>
            </a:extLst>
          </p:cNvPr>
          <p:cNvCxnSpPr>
            <a:cxnSpLocks/>
          </p:cNvCxnSpPr>
          <p:nvPr/>
        </p:nvCxnSpPr>
        <p:spPr>
          <a:xfrm>
            <a:off x="4187158" y="5418530"/>
            <a:ext cx="1163511" cy="356854"/>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A4FE493-81BE-4E39-9798-B2B8DE72496F}"/>
              </a:ext>
            </a:extLst>
          </p:cNvPr>
          <p:cNvSpPr/>
          <p:nvPr/>
        </p:nvSpPr>
        <p:spPr bwMode="auto">
          <a:xfrm>
            <a:off x="2443801" y="5104565"/>
            <a:ext cx="1823410"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Workbooks</a:t>
            </a:r>
            <a:endParaRPr lang="en-US" sz="1200">
              <a:solidFill>
                <a:schemeClr val="bg1">
                  <a:lumMod val="50000"/>
                </a:schemeClr>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3C139F5B-AC22-4137-B491-02EF327453F8}"/>
              </a:ext>
            </a:extLst>
          </p:cNvPr>
          <p:cNvSpPr/>
          <p:nvPr/>
        </p:nvSpPr>
        <p:spPr bwMode="auto">
          <a:xfrm>
            <a:off x="5092513" y="5683667"/>
            <a:ext cx="1344382" cy="46815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External Sources</a:t>
            </a:r>
          </a:p>
        </p:txBody>
      </p:sp>
      <p:sp>
        <p:nvSpPr>
          <p:cNvPr id="49" name="Rectangle 48">
            <a:extLst>
              <a:ext uri="{FF2B5EF4-FFF2-40B4-BE49-F238E27FC236}">
                <a16:creationId xmlns:a16="http://schemas.microsoft.com/office/drawing/2014/main" id="{6E8E643A-92BD-4A71-A4CD-74808AE4DB07}"/>
              </a:ext>
            </a:extLst>
          </p:cNvPr>
          <p:cNvSpPr/>
          <p:nvPr/>
        </p:nvSpPr>
        <p:spPr bwMode="auto">
          <a:xfrm>
            <a:off x="412285" y="4738324"/>
            <a:ext cx="1374268" cy="513058"/>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cs typeface="Segoe UI" pitchFamily="34" charset="0"/>
              </a:rPr>
              <a:t>Restricted View/Actions</a:t>
            </a:r>
          </a:p>
        </p:txBody>
      </p:sp>
      <p:cxnSp>
        <p:nvCxnSpPr>
          <p:cNvPr id="51" name="Straight Arrow Connector 26">
            <a:extLst>
              <a:ext uri="{FF2B5EF4-FFF2-40B4-BE49-F238E27FC236}">
                <a16:creationId xmlns:a16="http://schemas.microsoft.com/office/drawing/2014/main" id="{4ECE07B2-004C-419F-8E84-ED955F2A9D30}"/>
              </a:ext>
            </a:extLst>
          </p:cNvPr>
          <p:cNvCxnSpPr>
            <a:cxnSpLocks/>
            <a:stCxn id="50" idx="3"/>
            <a:endCxn id="44" idx="1"/>
          </p:cNvCxnSpPr>
          <p:nvPr/>
        </p:nvCxnSpPr>
        <p:spPr>
          <a:xfrm>
            <a:off x="1786553" y="3560669"/>
            <a:ext cx="657248" cy="1655"/>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26">
            <a:extLst>
              <a:ext uri="{FF2B5EF4-FFF2-40B4-BE49-F238E27FC236}">
                <a16:creationId xmlns:a16="http://schemas.microsoft.com/office/drawing/2014/main" id="{8CF70190-4C11-4F8E-8B0C-6DB847F8B83D}"/>
              </a:ext>
            </a:extLst>
          </p:cNvPr>
          <p:cNvCxnSpPr>
            <a:cxnSpLocks/>
            <a:stCxn id="49" idx="3"/>
            <a:endCxn id="24" idx="1"/>
          </p:cNvCxnSpPr>
          <p:nvPr/>
        </p:nvCxnSpPr>
        <p:spPr>
          <a:xfrm>
            <a:off x="1786553" y="4994853"/>
            <a:ext cx="657248" cy="921167"/>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8CB3A74B-83CD-4ACB-B64A-C46A6DBB2A49}"/>
              </a:ext>
            </a:extLst>
          </p:cNvPr>
          <p:cNvSpPr/>
          <p:nvPr/>
        </p:nvSpPr>
        <p:spPr bwMode="auto">
          <a:xfrm>
            <a:off x="412285" y="3304140"/>
            <a:ext cx="1374268" cy="513058"/>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cs typeface="Segoe UI" pitchFamily="34" charset="0"/>
              </a:rPr>
              <a:t>Full Control</a:t>
            </a:r>
          </a:p>
        </p:txBody>
      </p:sp>
      <p:cxnSp>
        <p:nvCxnSpPr>
          <p:cNvPr id="68" name="Straight Arrow Connector 26">
            <a:extLst>
              <a:ext uri="{FF2B5EF4-FFF2-40B4-BE49-F238E27FC236}">
                <a16:creationId xmlns:a16="http://schemas.microsoft.com/office/drawing/2014/main" id="{F3C686A9-5B8C-4263-B860-19985F62F199}"/>
              </a:ext>
            </a:extLst>
          </p:cNvPr>
          <p:cNvCxnSpPr>
            <a:cxnSpLocks/>
            <a:stCxn id="49" idx="3"/>
            <a:endCxn id="18" idx="1"/>
          </p:cNvCxnSpPr>
          <p:nvPr/>
        </p:nvCxnSpPr>
        <p:spPr>
          <a:xfrm>
            <a:off x="1786553" y="4994853"/>
            <a:ext cx="657248" cy="332743"/>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26">
            <a:extLst>
              <a:ext uri="{FF2B5EF4-FFF2-40B4-BE49-F238E27FC236}">
                <a16:creationId xmlns:a16="http://schemas.microsoft.com/office/drawing/2014/main" id="{D4157D07-8794-4E5E-9B21-856C2DBF5D02}"/>
              </a:ext>
            </a:extLst>
          </p:cNvPr>
          <p:cNvCxnSpPr>
            <a:cxnSpLocks/>
            <a:stCxn id="49" idx="3"/>
            <a:endCxn id="23" idx="1"/>
          </p:cNvCxnSpPr>
          <p:nvPr/>
        </p:nvCxnSpPr>
        <p:spPr>
          <a:xfrm flipV="1">
            <a:off x="1786553" y="4739172"/>
            <a:ext cx="657248" cy="255681"/>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26">
            <a:extLst>
              <a:ext uri="{FF2B5EF4-FFF2-40B4-BE49-F238E27FC236}">
                <a16:creationId xmlns:a16="http://schemas.microsoft.com/office/drawing/2014/main" id="{BF71502B-F2E0-44CB-94AA-519774C3E526}"/>
              </a:ext>
            </a:extLst>
          </p:cNvPr>
          <p:cNvCxnSpPr>
            <a:cxnSpLocks/>
            <a:stCxn id="49" idx="3"/>
            <a:endCxn id="19" idx="1"/>
          </p:cNvCxnSpPr>
          <p:nvPr/>
        </p:nvCxnSpPr>
        <p:spPr>
          <a:xfrm flipV="1">
            <a:off x="1786553" y="4150748"/>
            <a:ext cx="657248" cy="84410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E944F1D-5C9F-46A0-A56D-91D45D5E54B4}"/>
              </a:ext>
            </a:extLst>
          </p:cNvPr>
          <p:cNvSpPr/>
          <p:nvPr/>
        </p:nvSpPr>
        <p:spPr bwMode="auto">
          <a:xfrm>
            <a:off x="8766682" y="2804864"/>
            <a:ext cx="1952346" cy="252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cs typeface="Segoe UI" pitchFamily="34" charset="0"/>
              </a:rPr>
              <a:t>Compliance.Microsoft.com</a:t>
            </a:r>
          </a:p>
        </p:txBody>
      </p:sp>
      <p:sp>
        <p:nvSpPr>
          <p:cNvPr id="4" name="Rectangle 3">
            <a:extLst>
              <a:ext uri="{FF2B5EF4-FFF2-40B4-BE49-F238E27FC236}">
                <a16:creationId xmlns:a16="http://schemas.microsoft.com/office/drawing/2014/main" id="{3ACB871A-D5E8-4D29-85C4-BE4813132D03}"/>
              </a:ext>
            </a:extLst>
          </p:cNvPr>
          <p:cNvSpPr/>
          <p:nvPr/>
        </p:nvSpPr>
        <p:spPr bwMode="auto">
          <a:xfrm>
            <a:off x="8766682" y="5322018"/>
            <a:ext cx="1952346" cy="2443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portal.azure.com</a:t>
            </a:r>
          </a:p>
        </p:txBody>
      </p:sp>
      <p:sp>
        <p:nvSpPr>
          <p:cNvPr id="5" name="Rectangle 4">
            <a:extLst>
              <a:ext uri="{FF2B5EF4-FFF2-40B4-BE49-F238E27FC236}">
                <a16:creationId xmlns:a16="http://schemas.microsoft.com/office/drawing/2014/main" id="{97D30694-51CC-44E2-8DB0-10793EF02232}"/>
              </a:ext>
            </a:extLst>
          </p:cNvPr>
          <p:cNvSpPr/>
          <p:nvPr/>
        </p:nvSpPr>
        <p:spPr bwMode="auto">
          <a:xfrm>
            <a:off x="8766682" y="3092923"/>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Insider Risk Management Cases</a:t>
            </a:r>
            <a:endParaRPr lang="en-US" sz="1200">
              <a:solidFill>
                <a:schemeClr val="bg1">
                  <a:lumMod val="50000"/>
                </a:schemeClr>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5BE5F700-CAF7-4C1F-BF59-8F3AB04B3052}"/>
              </a:ext>
            </a:extLst>
          </p:cNvPr>
          <p:cNvSpPr/>
          <p:nvPr/>
        </p:nvSpPr>
        <p:spPr bwMode="auto">
          <a:xfrm>
            <a:off x="8766682" y="3578712"/>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Content Search</a:t>
            </a:r>
            <a:endParaRPr lang="en-US" sz="1200">
              <a:solidFill>
                <a:schemeClr val="bg1">
                  <a:lumMod val="50000"/>
                </a:schemeClr>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8D785FD-19AA-4277-B1C2-788C29C3AE61}"/>
              </a:ext>
            </a:extLst>
          </p:cNvPr>
          <p:cNvSpPr/>
          <p:nvPr/>
        </p:nvSpPr>
        <p:spPr bwMode="auto">
          <a:xfrm>
            <a:off x="8766682" y="4064501"/>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Advanced eDiscovery</a:t>
            </a:r>
            <a:endParaRPr lang="en-US" sz="1200">
              <a:solidFill>
                <a:schemeClr val="bg1">
                  <a:lumMod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D101D831-2D7C-4DC4-8D86-C18248F510C4}"/>
              </a:ext>
            </a:extLst>
          </p:cNvPr>
          <p:cNvSpPr/>
          <p:nvPr/>
        </p:nvSpPr>
        <p:spPr bwMode="auto">
          <a:xfrm>
            <a:off x="8766682" y="4550290"/>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Microsoft 365 Audit</a:t>
            </a:r>
            <a:endParaRPr lang="en-US" sz="1200">
              <a:solidFill>
                <a:schemeClr val="bg1">
                  <a:lumMod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7B87D9CD-655E-4481-96DD-BA62635C256F}"/>
              </a:ext>
            </a:extLst>
          </p:cNvPr>
          <p:cNvSpPr/>
          <p:nvPr/>
        </p:nvSpPr>
        <p:spPr bwMode="auto">
          <a:xfrm>
            <a:off x="8766682" y="5602028"/>
            <a:ext cx="1952346" cy="4460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Active Directory</a:t>
            </a:r>
            <a:endParaRPr lang="en-US" sz="120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1859898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id="{9E12EED5-6824-49FB-9548-C778316E9CF3}" vid="{1F68823A-1AC6-4C3B-A2EB-554E6196923E}"/>
    </a:ext>
  </a:extLst>
</a:theme>
</file>

<file path=ppt/theme/theme3.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xml><?xml version="1.0" encoding="utf-8"?>
<a:theme xmlns:a="http://schemas.openxmlformats.org/drawingml/2006/main" name="2_Microsoft 365 PPT Template - 2018">
  <a:themeElements>
    <a:clrScheme name="M365">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solidFill>
              <a:srgbClr val="FF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DE679E7AB53C4FA86A731132DE47C9" ma:contentTypeVersion="24" ma:contentTypeDescription="Create a new document." ma:contentTypeScope="" ma:versionID="01b1481b517d13f15f088513092d5ab9">
  <xsd:schema xmlns:xsd="http://www.w3.org/2001/XMLSchema" xmlns:xs="http://www.w3.org/2001/XMLSchema" xmlns:p="http://schemas.microsoft.com/office/2006/metadata/properties" xmlns:ns1="http://schemas.microsoft.com/sharepoint/v3" xmlns:ns2="41583ed1-4747-4a26-8957-8dc13b4dbe25" xmlns:ns3="fd378b4d-e5d6-4622-b19c-ce5161868ae4" xmlns:ns4="230e9df3-be65-4c73-a93b-d1236ebd677e" targetNamespace="http://schemas.microsoft.com/office/2006/metadata/properties" ma:root="true" ma:fieldsID="3cc1c23efc15e24d31b6f43157824391" ns1:_="" ns2:_="" ns3:_="" ns4:_="">
    <xsd:import namespace="http://schemas.microsoft.com/sharepoint/v3"/>
    <xsd:import namespace="41583ed1-4747-4a26-8957-8dc13b4dbe25"/>
    <xsd:import namespace="fd378b4d-e5d6-4622-b19c-ce5161868a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element ref="ns2:MediaServiceAutoTags" minOccurs="0"/>
                <xsd:element ref="ns1:_ip_UnifiedCompliancePolicyProperties" minOccurs="0"/>
                <xsd:element ref="ns1:_ip_UnifiedCompliancePolicyUIAction" minOccurs="0"/>
                <xsd:element ref="ns2:MediaServiceEventHashCode" minOccurs="0"/>
                <xsd:element ref="ns2:MediaServiceGenerationTime" minOccurs="0"/>
                <xsd:element ref="ns2:MediaServiceAutoKeyPoints" minOccurs="0"/>
                <xsd:element ref="ns2:MediaServiceKeyPoints" minOccurs="0"/>
                <xsd:element ref="ns2:MediaServiceTranscript" minOccurs="0"/>
                <xsd:element ref="ns2:Duration"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583ed1-4747-4a26-8957-8dc13b4dbe2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OCR" ma:index="10" nillable="true" ma:displayName="MediaServiceOCR" ma:description=""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element name="Duration" ma:index="25" nillable="true" ma:displayName="Duration" ma:format="Dropdown" ma:internalName="Duration">
      <xsd:simpleType>
        <xsd:restriction base="dms:Text">
          <xsd:maxLength value="255"/>
        </xsd:restriction>
      </xsd:simpleType>
    </xsd:element>
    <xsd:element name="MediaLengthInSeconds" ma:index="26" nillable="true" ma:displayName="Length (seconds)" ma:internalName="MediaLengthInSeconds" ma:readOnly="true">
      <xsd:simpleType>
        <xsd:restriction base="dms:Unknown"/>
      </xsd:simpleType>
    </xsd:element>
    <xsd:element name="lcf76f155ced4ddcb4097134ff3c332f" ma:index="2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DocTags" ma:index="31"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d378b4d-e5d6-4622-b19c-ce5161868ae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9" nillable="true" ma:displayName="Taxonomy Catch All Column" ma:hidden="true" ma:list="{aa6c5135-9f7c-44d1-bf78-76121b3ad80b}" ma:internalName="TaxCatchAll" ma:showField="CatchAllData" ma:web="fd378b4d-e5d6-4622-b19c-ce5161868a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fd378b4d-e5d6-4622-b19c-ce5161868ae4">
      <UserInfo>
        <DisplayName>Bart Roels</DisplayName>
        <AccountId>112</AccountId>
        <AccountType/>
      </UserInfo>
      <UserInfo>
        <DisplayName>Nuria Baeza Garcia</DisplayName>
        <AccountId>113</AccountId>
        <AccountType/>
      </UserInfo>
      <UserInfo>
        <DisplayName>Pramiti Bhatnagar</DisplayName>
        <AccountId>131</AccountId>
        <AccountType/>
      </UserInfo>
      <UserInfo>
        <DisplayName>Lucy Wu</DisplayName>
        <AccountId>141</AccountId>
        <AccountType/>
      </UserInfo>
      <UserInfo>
        <DisplayName>Robert Allegro</DisplayName>
        <AccountId>142</AccountId>
        <AccountType/>
      </UserInfo>
      <UserInfo>
        <DisplayName>Manpreet Singh</DisplayName>
        <AccountId>143</AccountId>
        <AccountType/>
      </UserInfo>
      <UserInfo>
        <DisplayName>Ari Auvinen</DisplayName>
        <AccountId>160</AccountId>
        <AccountType/>
      </UserInfo>
      <UserInfo>
        <DisplayName>Melissa LaVarnway</DisplayName>
        <AccountId>3956</AccountId>
        <AccountType/>
      </UserInfo>
      <UserInfo>
        <DisplayName>Jorge Valenzuela Jimenez</DisplayName>
        <AccountId>4072</AccountId>
        <AccountType/>
      </UserInfo>
      <UserInfo>
        <DisplayName>Kevin Martins</DisplayName>
        <AccountId>326</AccountId>
        <AccountType/>
      </UserInfo>
      <UserInfo>
        <DisplayName>Anthony Fuller</DisplayName>
        <AccountId>40727</AccountId>
        <AccountType/>
      </UserInfo>
    </SharedWithUsers>
    <MediaServiceTranscript xmlns="41583ed1-4747-4a26-8957-8dc13b4dbe25" xsi:nil="true"/>
    <Duration xmlns="41583ed1-4747-4a26-8957-8dc13b4dbe25" xsi:nil="true"/>
    <MediaServiceKeyPoints xmlns="41583ed1-4747-4a26-8957-8dc13b4dbe25" xsi:nil="true"/>
    <lcf76f155ced4ddcb4097134ff3c332f xmlns="41583ed1-4747-4a26-8957-8dc13b4dbe25">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2D9A263-A169-479A-B26C-EE8AB2D07001}">
  <ds:schemaRefs>
    <ds:schemaRef ds:uri="http://schemas.microsoft.com/sharepoint/v3/contenttype/forms"/>
  </ds:schemaRefs>
</ds:datastoreItem>
</file>

<file path=customXml/itemProps2.xml><?xml version="1.0" encoding="utf-8"?>
<ds:datastoreItem xmlns:ds="http://schemas.openxmlformats.org/officeDocument/2006/customXml" ds:itemID="{049D7197-DE58-433D-BAE4-36D66E609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583ed1-4747-4a26-8957-8dc13b4dbe25"/>
    <ds:schemaRef ds:uri="fd378b4d-e5d6-4622-b19c-ce5161868ae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726EF0-D4B5-441B-96DC-C851A990B520}">
  <ds:schemaRefs>
    <ds:schemaRef ds:uri="http://schemas.microsoft.com/office/2006/documentManagement/types"/>
    <ds:schemaRef ds:uri="http://purl.org/dc/elements/1.1/"/>
    <ds:schemaRef ds:uri="http://schemas.microsoft.com/office/2006/metadata/properties"/>
    <ds:schemaRef ds:uri="http://schemas.microsoft.com/sharepoint/v3"/>
    <ds:schemaRef ds:uri="fd378b4d-e5d6-4622-b19c-ce5161868ae4"/>
    <ds:schemaRef ds:uri="230e9df3-be65-4c73-a93b-d1236ebd677e"/>
    <ds:schemaRef ds:uri="http://schemas.microsoft.com/office/infopath/2007/PartnerControls"/>
    <ds:schemaRef ds:uri="http://schemas.openxmlformats.org/package/2006/metadata/core-properties"/>
    <ds:schemaRef ds:uri="41583ed1-4747-4a26-8957-8dc13b4dbe25"/>
    <ds:schemaRef ds:uri="http://www.w3.org/XML/1998/namespace"/>
    <ds:schemaRef ds:uri="http://purl.org/dc/dcmitype/"/>
    <ds:schemaRef ds:uri="http://purl.org/dc/te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Microsoft_365_Powerpoint_template</Template>
  <TotalTime>0</TotalTime>
  <Words>19462</Words>
  <Application>Microsoft Office PowerPoint</Application>
  <PresentationFormat>Custom</PresentationFormat>
  <Paragraphs>3140</Paragraphs>
  <Slides>97</Slides>
  <Notes>76</Notes>
  <HiddenSlides>7</HiddenSlides>
  <MMClips>0</MMClips>
  <ScaleCrop>false</ScaleCrop>
  <HeadingPairs>
    <vt:vector size="4" baseType="variant">
      <vt:variant>
        <vt:lpstr>Theme</vt:lpstr>
      </vt:variant>
      <vt:variant>
        <vt:i4>4</vt:i4>
      </vt:variant>
      <vt:variant>
        <vt:lpstr>Slide Titles</vt:lpstr>
      </vt:variant>
      <vt:variant>
        <vt:i4>97</vt:i4>
      </vt:variant>
    </vt:vector>
  </HeadingPairs>
  <TitlesOfParts>
    <vt:vector size="101" baseType="lpstr">
      <vt:lpstr>Microsoft 365 PPT Template - 2018</vt:lpstr>
      <vt:lpstr>3_White Template</vt:lpstr>
      <vt:lpstr>Microsoft Security template</vt:lpstr>
      <vt:lpstr>2_Microsoft 365 PPT Template - 2018</vt:lpstr>
      <vt:lpstr>Instructions Slide [not visible]</vt:lpstr>
      <vt:lpstr>DO NOT DELETE SLIDES</vt:lpstr>
      <vt:lpstr>Azure and Microsoft 365 Security Reference Architecture for production deployments</vt:lpstr>
      <vt:lpstr>Contents</vt:lpstr>
      <vt:lpstr>Azure Network Security: Protection services enabling zero trust </vt:lpstr>
      <vt:lpstr>Questions you can ask any customer…</vt:lpstr>
      <vt:lpstr>Content overview</vt:lpstr>
      <vt:lpstr>Latest news and capabilities</vt:lpstr>
      <vt:lpstr>SOC Architecture Overview Modern approach to SOC implementations</vt:lpstr>
      <vt:lpstr>Microsoft Sentinel for Global SOC</vt:lpstr>
      <vt:lpstr>Microsoft Sentinel for Global SOC</vt:lpstr>
      <vt:lpstr>Microsoft Sentinel for MSSP</vt:lpstr>
      <vt:lpstr>Microsoft Sentinel for MSSP</vt:lpstr>
      <vt:lpstr>SOC Architecture for Complex Customer</vt:lpstr>
      <vt:lpstr>SOC Architecture for MSSP</vt:lpstr>
      <vt:lpstr>Mapping to Industry Trends &amp; Terminology</vt:lpstr>
      <vt:lpstr>Security Operations</vt:lpstr>
      <vt:lpstr>Governance : Risk : Compliance</vt:lpstr>
      <vt:lpstr>Governance : Risk : Compliance</vt:lpstr>
      <vt:lpstr>Defend across attack chains Insider and external threats</vt:lpstr>
      <vt:lpstr>PowerPoint Presentation</vt:lpstr>
      <vt:lpstr>Cloud Security Solution Categories</vt:lpstr>
      <vt:lpstr>PowerPoint Presentation</vt:lpstr>
      <vt:lpstr>ZeroTrust for ISVs</vt:lpstr>
      <vt:lpstr>SOC Architecture for MSSP</vt:lpstr>
      <vt:lpstr>MSSP Profitability</vt:lpstr>
      <vt:lpstr>Microsoft Sentinel for Cross-Cloud Deployment</vt:lpstr>
      <vt:lpstr>MDE for MSSP</vt:lpstr>
      <vt:lpstr>Azure FW for MSSP</vt:lpstr>
      <vt:lpstr>Azure Roles &amp; Permissions Overview</vt:lpstr>
      <vt:lpstr>Microsoft Sentinel Reference Architecture Global SOC Model: Multi-SIEM</vt:lpstr>
      <vt:lpstr>Microsoft Sentinel Reference Architecture Global SOC Model: Access to Regional SOC Teams</vt:lpstr>
      <vt:lpstr>Which Console Do I Use ?</vt:lpstr>
      <vt:lpstr>Microsoft 365 Lighthouse</vt:lpstr>
      <vt:lpstr>Microsoft Sentinel  Long term retention options  Please review this slide deck for a more in-depth look at this topic,  created by Younes Khaldi</vt:lpstr>
      <vt:lpstr>Advanced Data Management</vt:lpstr>
      <vt:lpstr>Advanced Data Management</vt:lpstr>
      <vt:lpstr>Advanced Log Management (Preview)</vt:lpstr>
      <vt:lpstr>Centralizing Audit Logs</vt:lpstr>
      <vt:lpstr>Microsoft Security Architecture Data Management  Deep dive deck here:  Log Collection Challenges and Solutions-V1.1.pptx Created by Yaniv Shasha and Edi Lahav</vt:lpstr>
      <vt:lpstr>Microsoft Security Reference Architecture</vt:lpstr>
      <vt:lpstr>Microsoft Sentinel Reference Architecture</vt:lpstr>
      <vt:lpstr>Log Management : Client &amp; Server Endpoints</vt:lpstr>
      <vt:lpstr>Log Management : Client &amp; Server Endpoints</vt:lpstr>
      <vt:lpstr>Log Management : Client &amp; Server Endpoints</vt:lpstr>
      <vt:lpstr>Log Management : Client &amp; Server Endpoints</vt:lpstr>
      <vt:lpstr>Microsoft Sentinel Reference Architecture</vt:lpstr>
      <vt:lpstr>Microsoft Sentinel Reference Architecture</vt:lpstr>
      <vt:lpstr>ServiceNow Integration</vt:lpstr>
      <vt:lpstr>Manage data flow</vt:lpstr>
      <vt:lpstr>Microsoft Sentinel Sizing and Pricing Guide</vt:lpstr>
      <vt:lpstr>Content Overview</vt:lpstr>
      <vt:lpstr>SIEM Pricing Comparison Chart</vt:lpstr>
      <vt:lpstr>Microsoft Sentinel vs Google Chronicle</vt:lpstr>
      <vt:lpstr>Cost Overview</vt:lpstr>
      <vt:lpstr>What you are not paying for</vt:lpstr>
      <vt:lpstr>Guess which vertical this customer  belongs to?</vt:lpstr>
      <vt:lpstr>Sizing Guide</vt:lpstr>
      <vt:lpstr>Example Sizing Guides</vt:lpstr>
      <vt:lpstr>Adjusting for variability trends</vt:lpstr>
      <vt:lpstr>Other costs</vt:lpstr>
      <vt:lpstr>Enable Microsoft Defender for Cloud to save costs</vt:lpstr>
      <vt:lpstr>Combine with Microsoft Defender for cost savings</vt:lpstr>
      <vt:lpstr>Cost reduction options</vt:lpstr>
      <vt:lpstr>PowerPoint Presentation</vt:lpstr>
      <vt:lpstr>PowerPoint Presentation</vt:lpstr>
      <vt:lpstr>Example Pricing Matrix: Microsoft Sentinel</vt:lpstr>
      <vt:lpstr>Example Pricing Matrix:  Azure Data Explorer</vt:lpstr>
      <vt:lpstr>Example pricing tables</vt:lpstr>
      <vt:lpstr>Pricing notes</vt:lpstr>
      <vt:lpstr>MSSP Specific Considerations</vt:lpstr>
      <vt:lpstr>MSSP billing options</vt:lpstr>
      <vt:lpstr>Azure Defender for IoT (AKA:  CyberX)</vt:lpstr>
      <vt:lpstr>Operational Technology (OT) Deployment Options Apply zero trust principles to securing OT and industrial IoT environments</vt:lpstr>
      <vt:lpstr>Microsoft Security for AWS Azure AD, Defender for Cloud Apps and Microsoft Sentinel  Matt Soseman YouTube video:  https://youtu.be/qu5T16Nizho</vt:lpstr>
      <vt:lpstr>Understanding AWS Identity</vt:lpstr>
      <vt:lpstr>Understanding and Managing AWS Identity</vt:lpstr>
      <vt:lpstr>Securing access to AWS Console</vt:lpstr>
      <vt:lpstr>Microsoft secured access to AWS</vt:lpstr>
      <vt:lpstr>Microsoft secured access to AWS</vt:lpstr>
      <vt:lpstr>Azure AD for AWS</vt:lpstr>
      <vt:lpstr>Microsoft Sentinel for AWS</vt:lpstr>
      <vt:lpstr>Microsoft Sentinel Analytics for AWS</vt:lpstr>
      <vt:lpstr>MCAS Analytics for AWS</vt:lpstr>
      <vt:lpstr>Azure Sentinel for AWS</vt:lpstr>
      <vt:lpstr>Microsoft Security for GCP Azure AD, Defender for Cloud Apps and Microsoft Sentinel  Thanks to Luciana Blanchard for the GCP updates </vt:lpstr>
      <vt:lpstr>Understanding GCP Identity</vt:lpstr>
      <vt:lpstr>Understanding Google Identity</vt:lpstr>
      <vt:lpstr>Understanding and Managing Google Identity</vt:lpstr>
      <vt:lpstr>Microsoft secured access to Google</vt:lpstr>
      <vt:lpstr>Microsoft secured access to Google</vt:lpstr>
      <vt:lpstr>Modern Workplace Compliance Managed Services Approach</vt:lpstr>
      <vt:lpstr>Modern Work Compliance Managed Services Approaches</vt:lpstr>
      <vt:lpstr>“Direct” Modern Work Compliance Architecture</vt:lpstr>
      <vt:lpstr>“Direct” : Which Console Do I Use for M365 Compliance?</vt:lpstr>
      <vt:lpstr>“SIEM Integration” Modern Work Compliance</vt:lpstr>
      <vt:lpstr>“SIEM Integration”: Which Console Do I Use for M365 Compliance?</vt:lpstr>
    </vt:vector>
  </TitlesOfParts>
  <Company>Microsoft 365</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Partner Development:  Azure Security Reference Architectures</dc:title>
  <dc:creator>Richard.Diver@microsoft.com</dc:creator>
  <dc:description>Template by: Zoey Vong; ZUM Communications
Formatted by:</dc:description>
  <cp:lastModifiedBy>david zarling</cp:lastModifiedBy>
  <cp:revision>2</cp:revision>
  <dcterms:created xsi:type="dcterms:W3CDTF">2018-07-24T20:14:12Z</dcterms:created>
  <dcterms:modified xsi:type="dcterms:W3CDTF">2023-05-22T19:36:33Z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v-ellars@microsoft.com</vt:lpwstr>
  </property>
  <property fmtid="{D5CDD505-2E9C-101B-9397-08002B2CF9AE}" pid="5" name="MSIP_Label_f42aa342-8706-4288-bd11-ebb85995028c_SetDate">
    <vt:lpwstr>2017-12-15T19:02:32.0807259Z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of67e5d4b76f4a9db8769983fda9cec0">
    <vt:lpwstr/>
  </property>
  <property fmtid="{D5CDD505-2E9C-101B-9397-08002B2CF9AE}" pid="11" name="NewsType">
    <vt:lpwstr/>
  </property>
  <property fmtid="{D5CDD505-2E9C-101B-9397-08002B2CF9AE}" pid="12" name="TaxKeyword">
    <vt:lpwstr/>
  </property>
  <property fmtid="{D5CDD505-2E9C-101B-9397-08002B2CF9AE}" pid="13" name="_dlc_policyId">
    <vt:lpwstr/>
  </property>
  <property fmtid="{D5CDD505-2E9C-101B-9397-08002B2CF9AE}" pid="14" name="Region">
    <vt:lpwstr/>
  </property>
  <property fmtid="{D5CDD505-2E9C-101B-9397-08002B2CF9AE}" pid="15" name="Confidentiality">
    <vt:lpwstr>5;#internal users|461efa83-0283-486a-a8d5-943328f3693f</vt:lpwstr>
  </property>
  <property fmtid="{D5CDD505-2E9C-101B-9397-08002B2CF9AE}" pid="16" name="ItemType">
    <vt:lpwstr/>
  </property>
  <property fmtid="{D5CDD505-2E9C-101B-9397-08002B2CF9AE}" pid="17" name="MSProducts">
    <vt:lpwstr/>
  </property>
  <property fmtid="{D5CDD505-2E9C-101B-9397-08002B2CF9AE}" pid="18" name="Industries">
    <vt:lpwstr/>
  </property>
  <property fmtid="{D5CDD505-2E9C-101B-9397-08002B2CF9AE}" pid="19" name="Competitors">
    <vt:lpwstr/>
  </property>
  <property fmtid="{D5CDD505-2E9C-101B-9397-08002B2CF9AE}" pid="20" name="SMSGDomain">
    <vt:lpwstr/>
  </property>
  <property fmtid="{D5CDD505-2E9C-101B-9397-08002B2CF9AE}" pid="21" name="ExperienceContentType">
    <vt:lpwstr/>
  </property>
  <property fmtid="{D5CDD505-2E9C-101B-9397-08002B2CF9AE}" pid="22" name="BusinessArchitecture">
    <vt:lpwstr/>
  </property>
  <property fmtid="{D5CDD505-2E9C-101B-9397-08002B2CF9AE}" pid="23" name="Products">
    <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e8080b0481964c759b2c36ae49591b31">
    <vt:lpwstr/>
  </property>
  <property fmtid="{D5CDD505-2E9C-101B-9397-08002B2CF9AE}" pid="27" name="_docset_NoMedatataSyncRequired">
    <vt:lpwstr>False</vt:lpwstr>
  </property>
  <property fmtid="{D5CDD505-2E9C-101B-9397-08002B2CF9AE}" pid="28" name="TechnicalLevel">
    <vt:lpwstr/>
  </property>
  <property fmtid="{D5CDD505-2E9C-101B-9397-08002B2CF9AE}" pid="29" name="Audiences">
    <vt:lpwstr/>
  </property>
  <property fmtid="{D5CDD505-2E9C-101B-9397-08002B2CF9AE}" pid="30" name="AuthorIds_UIVersion_1536">
    <vt:lpwstr>51</vt:lpwstr>
  </property>
  <property fmtid="{D5CDD505-2E9C-101B-9397-08002B2CF9AE}" pid="31" name="ldac8aee9d1f469e8cd8c3f8d6a615f2">
    <vt:lpwstr/>
  </property>
  <property fmtid="{D5CDD505-2E9C-101B-9397-08002B2CF9AE}" pid="32" name="EmployeeRole">
    <vt:lpwstr/>
  </property>
  <property fmtid="{D5CDD505-2E9C-101B-9397-08002B2CF9AE}" pid="33" name="NewsTopic">
    <vt:lpwstr/>
  </property>
  <property fmtid="{D5CDD505-2E9C-101B-9397-08002B2CF9AE}" pid="34" name="SharedWithUsers">
    <vt:lpwstr>11511;#Kirsty Harrison;#25527;#Pip Fox;#8091;#Gregory Gurickx;#32256;#Stephanie Perrin;#1271;#Sharry Panesar</vt:lpwstr>
  </property>
  <property fmtid="{D5CDD505-2E9C-101B-9397-08002B2CF9AE}" pid="35" name="Roles">
    <vt:lpwstr/>
  </property>
  <property fmtid="{D5CDD505-2E9C-101B-9397-08002B2CF9AE}" pid="36" name="ItemRetentionFormula">
    <vt:lpwstr/>
  </property>
  <property fmtid="{D5CDD505-2E9C-101B-9397-08002B2CF9AE}" pid="37" name="NewsSource">
    <vt:lpwstr/>
  </property>
  <property fmtid="{D5CDD505-2E9C-101B-9397-08002B2CF9AE}" pid="38" name="SMSGTags">
    <vt:lpwstr/>
  </property>
  <property fmtid="{D5CDD505-2E9C-101B-9397-08002B2CF9AE}" pid="39" name="_dlc_DocIdItemGuid">
    <vt:lpwstr>df4e0890-8bde-4717-a890-857144abf2cf</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
  </property>
  <property fmtid="{D5CDD505-2E9C-101B-9397-08002B2CF9AE}" pid="48" name="Topics">
    <vt:lpwstr/>
  </property>
  <property fmtid="{D5CDD505-2E9C-101B-9397-08002B2CF9AE}" pid="49" name="Languages">
    <vt:lpwstr/>
  </property>
  <property fmtid="{D5CDD505-2E9C-101B-9397-08002B2CF9AE}" pid="50" name="ContentTypeId">
    <vt:lpwstr>0x01010092DE679E7AB53C4FA86A731132DE47C9</vt:lpwstr>
  </property>
  <property fmtid="{D5CDD505-2E9C-101B-9397-08002B2CF9AE}" pid="51" name="MediaServiceImageTags">
    <vt:lpwstr/>
  </property>
</Properties>
</file>